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6"/>
  </p:notesMasterIdLst>
  <p:handoutMasterIdLst>
    <p:handoutMasterId r:id="rId97"/>
  </p:handoutMasterIdLst>
  <p:sldIdLst>
    <p:sldId id="256" r:id="rId2"/>
    <p:sldId id="506" r:id="rId3"/>
    <p:sldId id="518" r:id="rId4"/>
    <p:sldId id="519" r:id="rId5"/>
    <p:sldId id="711" r:id="rId6"/>
    <p:sldId id="522" r:id="rId7"/>
    <p:sldId id="530" r:id="rId8"/>
    <p:sldId id="531" r:id="rId9"/>
    <p:sldId id="539" r:id="rId10"/>
    <p:sldId id="540" r:id="rId11"/>
    <p:sldId id="541" r:id="rId12"/>
    <p:sldId id="626" r:id="rId13"/>
    <p:sldId id="712" r:id="rId14"/>
    <p:sldId id="917" r:id="rId15"/>
    <p:sldId id="918" r:id="rId16"/>
    <p:sldId id="919" r:id="rId17"/>
    <p:sldId id="872" r:id="rId18"/>
    <p:sldId id="703" r:id="rId19"/>
    <p:sldId id="713" r:id="rId20"/>
    <p:sldId id="512" r:id="rId21"/>
    <p:sldId id="542" r:id="rId22"/>
    <p:sldId id="720" r:id="rId23"/>
    <p:sldId id="563" r:id="rId24"/>
    <p:sldId id="574" r:id="rId25"/>
    <p:sldId id="575" r:id="rId26"/>
    <p:sldId id="564" r:id="rId27"/>
    <p:sldId id="570" r:id="rId28"/>
    <p:sldId id="897" r:id="rId29"/>
    <p:sldId id="899" r:id="rId30"/>
    <p:sldId id="898" r:id="rId31"/>
    <p:sldId id="873" r:id="rId32"/>
    <p:sldId id="565" r:id="rId33"/>
    <p:sldId id="587" r:id="rId34"/>
    <p:sldId id="723" r:id="rId35"/>
    <p:sldId id="704" r:id="rId36"/>
    <p:sldId id="705" r:id="rId37"/>
    <p:sldId id="920" r:id="rId38"/>
    <p:sldId id="576" r:id="rId39"/>
    <p:sldId id="571" r:id="rId40"/>
    <p:sldId id="658" r:id="rId41"/>
    <p:sldId id="597" r:id="rId42"/>
    <p:sldId id="598" r:id="rId43"/>
    <p:sldId id="599" r:id="rId44"/>
    <p:sldId id="866" r:id="rId45"/>
    <p:sldId id="867" r:id="rId46"/>
    <p:sldId id="900" r:id="rId47"/>
    <p:sldId id="902" r:id="rId48"/>
    <p:sldId id="903" r:id="rId49"/>
    <p:sldId id="1021" r:id="rId50"/>
    <p:sldId id="905" r:id="rId51"/>
    <p:sldId id="906" r:id="rId52"/>
    <p:sldId id="706" r:id="rId53"/>
    <p:sldId id="724" r:id="rId54"/>
    <p:sldId id="801" r:id="rId55"/>
    <p:sldId id="802" r:id="rId56"/>
    <p:sldId id="803" r:id="rId57"/>
    <p:sldId id="804" r:id="rId58"/>
    <p:sldId id="874" r:id="rId59"/>
    <p:sldId id="878" r:id="rId60"/>
    <p:sldId id="876" r:id="rId61"/>
    <p:sldId id="665" r:id="rId62"/>
    <p:sldId id="1012" r:id="rId63"/>
    <p:sldId id="877" r:id="rId64"/>
    <p:sldId id="915" r:id="rId65"/>
    <p:sldId id="667" r:id="rId66"/>
    <p:sldId id="668" r:id="rId67"/>
    <p:sldId id="669" r:id="rId68"/>
    <p:sldId id="670" r:id="rId69"/>
    <p:sldId id="671" r:id="rId70"/>
    <p:sldId id="1022" r:id="rId71"/>
    <p:sldId id="913" r:id="rId72"/>
    <p:sldId id="674" r:id="rId73"/>
    <p:sldId id="675" r:id="rId74"/>
    <p:sldId id="1023" r:id="rId75"/>
    <p:sldId id="677" r:id="rId76"/>
    <p:sldId id="1024" r:id="rId77"/>
    <p:sldId id="679" r:id="rId78"/>
    <p:sldId id="1013" r:id="rId79"/>
    <p:sldId id="680" r:id="rId80"/>
    <p:sldId id="683" r:id="rId81"/>
    <p:sldId id="681" r:id="rId82"/>
    <p:sldId id="1014" r:id="rId83"/>
    <p:sldId id="882" r:id="rId84"/>
    <p:sldId id="1016" r:id="rId85"/>
    <p:sldId id="879" r:id="rId86"/>
    <p:sldId id="881" r:id="rId87"/>
    <p:sldId id="880" r:id="rId88"/>
    <p:sldId id="1017" r:id="rId89"/>
    <p:sldId id="798" r:id="rId90"/>
    <p:sldId id="1030" r:id="rId91"/>
    <p:sldId id="1026" r:id="rId92"/>
    <p:sldId id="1028" r:id="rId93"/>
    <p:sldId id="1027" r:id="rId94"/>
    <p:sldId id="479" r:id="rId95"/>
  </p:sldIdLst>
  <p:sldSz cx="9144000" cy="6858000" type="screen4x3"/>
  <p:notesSz cx="9296400" cy="70104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3">
          <p15:clr>
            <a:srgbClr val="A4A3A4"/>
          </p15:clr>
        </p15:guide>
        <p15:guide id="2" pos="28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DF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3" autoAdjust="0"/>
    <p:restoredTop sz="82380" autoAdjust="0"/>
  </p:normalViewPr>
  <p:slideViewPr>
    <p:cSldViewPr>
      <p:cViewPr varScale="1">
        <p:scale>
          <a:sx n="134" d="100"/>
          <a:sy n="134" d="100"/>
        </p:scale>
        <p:origin x="2550" y="222"/>
      </p:cViewPr>
      <p:guideLst>
        <p:guide orient="horz" pos="2113"/>
        <p:guide pos="2879"/>
      </p:guideLst>
    </p:cSldViewPr>
  </p:slideViewPr>
  <p:notesTextViewPr>
    <p:cViewPr>
      <p:scale>
        <a:sx n="100" d="100"/>
        <a:sy n="100" d="100"/>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029075" cy="350838"/>
          </a:xfrm>
          <a:prstGeom prst="rect">
            <a:avLst/>
          </a:prstGeom>
        </p:spPr>
        <p:txBody>
          <a:bodyPr vert="horz" lIns="91440" tIns="45720" rIns="91440" bIns="45720" rtlCol="0"/>
          <a:lstStyle>
            <a:lvl1pPr algn="l"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5265738" y="0"/>
            <a:ext cx="4029075" cy="350838"/>
          </a:xfrm>
          <a:prstGeom prst="rect">
            <a:avLst/>
          </a:prstGeom>
        </p:spPr>
        <p:txBody>
          <a:bodyPr vert="horz" lIns="91440" tIns="45720" rIns="91440" bIns="45720" rtlCol="0"/>
          <a:lstStyle>
            <a:lvl1pPr algn="r"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4" name="页脚占位符 3"/>
          <p:cNvSpPr>
            <a:spLocks noGrp="1"/>
          </p:cNvSpPr>
          <p:nvPr>
            <p:ph type="ftr" sz="quarter" idx="2"/>
          </p:nvPr>
        </p:nvSpPr>
        <p:spPr>
          <a:xfrm>
            <a:off x="0" y="6657975"/>
            <a:ext cx="4029075" cy="350838"/>
          </a:xfrm>
          <a:prstGeom prst="rect">
            <a:avLst/>
          </a:prstGeom>
        </p:spPr>
        <p:txBody>
          <a:bodyPr vert="horz" lIns="91440" tIns="45720" rIns="91440" bIns="45720" rtlCol="0" anchor="b"/>
          <a:lstStyle>
            <a:lvl1pPr algn="l"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5265738" y="6657975"/>
            <a:ext cx="4029075" cy="350838"/>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defRPr>
            </a:lvl1pPr>
          </a:lstStyle>
          <a:p>
            <a:pPr>
              <a:defRPr/>
            </a:pPr>
            <a:fld id="{BA191439-4F59-4552-AA58-A5D60ECBEF16}"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029075" cy="350838"/>
          </a:xfrm>
          <a:prstGeom prst="rect">
            <a:avLst/>
          </a:prstGeom>
        </p:spPr>
        <p:txBody>
          <a:bodyPr vert="horz" lIns="93174" tIns="46587" rIns="93174" bIns="46587" rtlCol="0"/>
          <a:lstStyle>
            <a:lvl1pPr algn="l"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5265738" y="0"/>
            <a:ext cx="4029075" cy="350838"/>
          </a:xfrm>
          <a:prstGeom prst="rect">
            <a:avLst/>
          </a:prstGeom>
        </p:spPr>
        <p:txBody>
          <a:bodyPr vert="horz" lIns="93174" tIns="46587" rIns="93174" bIns="46587" rtlCol="0"/>
          <a:lstStyle>
            <a:lvl1pPr algn="r"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4" name="幻灯片图像占位符 3"/>
          <p:cNvSpPr>
            <a:spLocks noGrp="1" noRot="1" noChangeAspect="1"/>
          </p:cNvSpPr>
          <p:nvPr>
            <p:ph type="sldImg" idx="2"/>
          </p:nvPr>
        </p:nvSpPr>
        <p:spPr>
          <a:xfrm>
            <a:off x="2897188" y="527050"/>
            <a:ext cx="3502025" cy="2627313"/>
          </a:xfrm>
          <a:prstGeom prst="rect">
            <a:avLst/>
          </a:prstGeom>
          <a:noFill/>
          <a:ln w="12700">
            <a:solidFill>
              <a:prstClr val="black"/>
            </a:solidFill>
          </a:ln>
        </p:spPr>
        <p:txBody>
          <a:bodyPr vert="horz" lIns="93174" tIns="46587" rIns="93174" bIns="46587" rtlCol="0" anchor="ctr"/>
          <a:lstStyle/>
          <a:p>
            <a:pPr lvl="0"/>
            <a:endParaRPr lang="zh-CN" altLang="en-US" noProof="0"/>
          </a:p>
        </p:txBody>
      </p:sp>
      <p:sp>
        <p:nvSpPr>
          <p:cNvPr id="5" name="备注占位符 4"/>
          <p:cNvSpPr>
            <a:spLocks noGrp="1"/>
          </p:cNvSpPr>
          <p:nvPr>
            <p:ph type="body" sz="quarter" idx="3"/>
          </p:nvPr>
        </p:nvSpPr>
        <p:spPr>
          <a:xfrm>
            <a:off x="930275" y="3330575"/>
            <a:ext cx="7435850" cy="3154363"/>
          </a:xfrm>
          <a:prstGeom prst="rect">
            <a:avLst/>
          </a:prstGeom>
        </p:spPr>
        <p:txBody>
          <a:bodyPr vert="horz" lIns="93174" tIns="46587" rIns="93174" bIns="46587"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6657975"/>
            <a:ext cx="4029075" cy="350838"/>
          </a:xfrm>
          <a:prstGeom prst="rect">
            <a:avLst/>
          </a:prstGeom>
        </p:spPr>
        <p:txBody>
          <a:bodyPr vert="horz" lIns="93174" tIns="46587" rIns="93174" bIns="46587" rtlCol="0" anchor="b"/>
          <a:lstStyle>
            <a:lvl1pPr algn="l"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5265738" y="6657975"/>
            <a:ext cx="4029075" cy="350838"/>
          </a:xfrm>
          <a:prstGeom prst="rect">
            <a:avLst/>
          </a:prstGeom>
        </p:spPr>
        <p:txBody>
          <a:bodyPr vert="horz" wrap="square" lIns="93174" tIns="46587" rIns="93174" bIns="46587" numCol="1" anchor="b" anchorCtr="0" compatLnSpc="1"/>
          <a:lstStyle>
            <a:lvl1pPr algn="r" eaLnBrk="1" hangingPunct="1">
              <a:defRPr sz="1200">
                <a:latin typeface="Calibri" panose="020F0502020204030204" pitchFamily="34" charset="0"/>
              </a:defRPr>
            </a:lvl1pPr>
          </a:lstStyle>
          <a:p>
            <a:pPr>
              <a:defRPr/>
            </a:pPr>
            <a:fld id="{67BD6F1F-53E3-41D8-A7A3-2006091D4FD0}"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a:p>
        </p:txBody>
      </p:sp>
      <p:sp>
        <p:nvSpPr>
          <p:cNvPr id="1024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00559D11-BF78-4735-8EC9-E6D68512D87E}" type="slidenum">
              <a:rPr lang="zh-CN" altLang="en-US" smtClean="0">
                <a:latin typeface="Calibri" panose="020F0502020204030204" pitchFamily="34" charset="0"/>
              </a:rPr>
              <a:t>1</a:t>
            </a:fld>
            <a:endParaRPr lang="zh-CN"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969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2970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C16504E1-9693-497D-8E71-F35ABB9EC591}" type="slidenum">
              <a:rPr lang="en-US" altLang="zh-CN" smtClean="0">
                <a:solidFill>
                  <a:srgbClr val="000000"/>
                </a:solidFill>
                <a:latin typeface="Calibri" panose="020F0502020204030204" pitchFamily="34" charset="0"/>
              </a:rPr>
              <a:t>11</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174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317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A4391240-2435-4621-9F58-9840934E508E}" type="slidenum">
              <a:rPr lang="en-US" altLang="zh-CN" smtClean="0">
                <a:solidFill>
                  <a:srgbClr val="000000"/>
                </a:solidFill>
                <a:latin typeface="Calibri" panose="020F0502020204030204" pitchFamily="34" charset="0"/>
              </a:rPr>
              <a:t>12</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33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EC2232B4-EE04-47B0-B06E-9756879B943B}" type="slidenum">
              <a:rPr lang="en-US" altLang="zh-CN" smtClean="0">
                <a:solidFill>
                  <a:srgbClr val="000000"/>
                </a:solidFill>
                <a:latin typeface="Calibri" panose="020F0502020204030204" pitchFamily="34" charset="0"/>
              </a:rPr>
              <a:t>13</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33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EC2232B4-EE04-47B0-B06E-9756879B943B}" type="slidenum">
              <a:rPr lang="en-US" altLang="zh-CN" smtClean="0">
                <a:solidFill>
                  <a:srgbClr val="000000"/>
                </a:solidFill>
                <a:latin typeface="Calibri" panose="020F0502020204030204" pitchFamily="34" charset="0"/>
              </a:rPr>
              <a:t>14</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33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EC2232B4-EE04-47B0-B06E-9756879B943B}" type="slidenum">
              <a:rPr lang="en-US" altLang="zh-CN" smtClean="0">
                <a:solidFill>
                  <a:srgbClr val="000000"/>
                </a:solidFill>
                <a:latin typeface="Calibri" panose="020F0502020204030204" pitchFamily="34" charset="0"/>
              </a:rPr>
              <a:t>15</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33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EC2232B4-EE04-47B0-B06E-9756879B943B}" type="slidenum">
              <a:rPr lang="en-US" altLang="zh-CN" smtClean="0">
                <a:solidFill>
                  <a:srgbClr val="000000"/>
                </a:solidFill>
                <a:latin typeface="Calibri" panose="020F0502020204030204" pitchFamily="34" charset="0"/>
              </a:rPr>
              <a:t>16</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368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8C62E467-2E45-49F3-8930-5F0B2F2FD286}" type="slidenum">
              <a:rPr lang="en-US" altLang="zh-CN" smtClean="0">
                <a:solidFill>
                  <a:srgbClr val="000000"/>
                </a:solidFill>
                <a:latin typeface="Calibri" panose="020F0502020204030204" pitchFamily="34" charset="0"/>
              </a:rPr>
              <a:t>18</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389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10357940-387F-49F1-A977-41FA92D44231}" type="slidenum">
              <a:rPr lang="en-US" altLang="zh-CN" smtClean="0">
                <a:solidFill>
                  <a:srgbClr val="000000"/>
                </a:solidFill>
                <a:latin typeface="Calibri" panose="020F0502020204030204" pitchFamily="34" charset="0"/>
              </a:rPr>
              <a:t>19</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409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CD72C3D5-247A-4F61-A6C9-7C1FA93A0D7E}" type="slidenum">
              <a:rPr lang="en-US" altLang="zh-CN" smtClean="0">
                <a:solidFill>
                  <a:srgbClr val="000000"/>
                </a:solidFill>
                <a:latin typeface="Calibri" panose="020F0502020204030204" pitchFamily="34" charset="0"/>
              </a:rPr>
              <a:t>20</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430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82D6E6AC-D694-4503-B0F2-C5EEAC1A99E4}" type="slidenum">
              <a:rPr lang="en-US" altLang="zh-CN" smtClean="0">
                <a:solidFill>
                  <a:srgbClr val="000000"/>
                </a:solidFill>
                <a:latin typeface="Calibri" panose="020F0502020204030204" pitchFamily="34" charset="0"/>
              </a:rPr>
              <a:t>21</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33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C8319F93-A112-4F00-86AA-36A4B9CB2D57}" type="slidenum">
              <a:rPr lang="en-US" altLang="zh-CN" smtClean="0">
                <a:solidFill>
                  <a:srgbClr val="000000"/>
                </a:solidFill>
                <a:latin typeface="Calibri" panose="020F0502020204030204" pitchFamily="34" charset="0"/>
              </a:rPr>
              <a:t>3</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734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573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85DCF024-3563-4217-BE35-351B329B686B}" type="slidenum">
              <a:rPr lang="en-US" altLang="zh-CN" smtClean="0">
                <a:solidFill>
                  <a:srgbClr val="000000"/>
                </a:solidFill>
                <a:latin typeface="Calibri" panose="020F0502020204030204" pitchFamily="34" charset="0"/>
              </a:rPr>
              <a:t>22</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80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880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9BAA2480-F85F-4F22-BA73-59576653041F}" type="slidenum">
              <a:rPr lang="en-US" altLang="zh-CN" smtClean="0">
                <a:solidFill>
                  <a:srgbClr val="000000"/>
                </a:solidFill>
                <a:latin typeface="Calibri" panose="020F0502020204030204" pitchFamily="34" charset="0"/>
              </a:rPr>
              <a:t>23</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011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b="1"/>
              <a:t>总结：</a:t>
            </a:r>
            <a:r>
              <a:rPr lang="en-US" altLang="zh-CN" b="1"/>
              <a:t>k-</a:t>
            </a:r>
            <a:r>
              <a:rPr lang="zh-CN" altLang="en-US" b="1"/>
              <a:t>匿名就</a:t>
            </a:r>
            <a:r>
              <a:rPr lang="en-US" altLang="zh-CN" b="1"/>
              <a:t>是使同一等价类中的各个元组彼此之间无法区分，从而达到隐私保护的目的。</a:t>
            </a:r>
          </a:p>
        </p:txBody>
      </p:sp>
      <p:sp>
        <p:nvSpPr>
          <p:cNvPr id="901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9E9153E1-3F91-4B67-8563-F5B318A843F2}" type="slidenum">
              <a:rPr lang="en-US" altLang="zh-CN" smtClean="0">
                <a:solidFill>
                  <a:srgbClr val="000000"/>
                </a:solidFill>
                <a:latin typeface="Calibri" panose="020F0502020204030204" pitchFamily="34" charset="0"/>
              </a:rPr>
              <a:t>24</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6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921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DDE5F72A-D5FA-439D-8086-026AB5E388B1}" type="slidenum">
              <a:rPr lang="en-US" altLang="zh-CN" smtClean="0">
                <a:solidFill>
                  <a:srgbClr val="000000"/>
                </a:solidFill>
                <a:latin typeface="Calibri" panose="020F0502020204030204" pitchFamily="34" charset="0"/>
              </a:rPr>
              <a:t>25</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421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b="1"/>
              <a:t>常见的数据匿名化技术有泛化、隐匿、</a:t>
            </a:r>
            <a:r>
              <a:rPr lang="zh-CN" altLang="en-US" b="1"/>
              <a:t>聚类</a:t>
            </a:r>
            <a:r>
              <a:rPr lang="en-US" altLang="zh-CN" b="1"/>
              <a:t>等。泛化是最早也是应用最广泛的匿名化技术</a:t>
            </a:r>
            <a:r>
              <a:rPr lang="zh-CN" altLang="en-US" b="1"/>
              <a:t>。</a:t>
            </a:r>
            <a:endParaRPr lang="en-US" altLang="zh-CN" b="1"/>
          </a:p>
          <a:p>
            <a:pPr eaLnBrk="1" hangingPunct="1">
              <a:spcBef>
                <a:spcPct val="0"/>
              </a:spcBef>
            </a:pPr>
            <a:r>
              <a:rPr lang="en-US" altLang="zh-CN" b="1"/>
              <a:t>泛化(Generalization)作为 K-匿名技术的一种基本实现方法，其基本思想是用更一般的值取代原始属性值</a:t>
            </a:r>
            <a:r>
              <a:rPr lang="zh-CN" altLang="en-US" b="1"/>
              <a:t>。</a:t>
            </a:r>
          </a:p>
        </p:txBody>
      </p:sp>
      <p:sp>
        <p:nvSpPr>
          <p:cNvPr id="942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4E357556-53BF-4FE2-A2C7-A7C1048E4B9C}" type="slidenum">
              <a:rPr lang="en-US" altLang="zh-CN" smtClean="0">
                <a:solidFill>
                  <a:srgbClr val="000000"/>
                </a:solidFill>
                <a:latin typeface="Calibri" panose="020F0502020204030204" pitchFamily="34" charset="0"/>
              </a:rPr>
              <a:t>26</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62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962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8F0E43E4-F64E-46EC-9C44-7D0F07246992}" type="slidenum">
              <a:rPr lang="en-US" altLang="zh-CN" smtClean="0">
                <a:solidFill>
                  <a:srgbClr val="000000"/>
                </a:solidFill>
                <a:latin typeface="Calibri" panose="020F0502020204030204" pitchFamily="34" charset="0"/>
              </a:rPr>
              <a:t>27</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830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983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0E94B52B-615C-462B-9D34-A7E58759793C}" type="slidenum">
              <a:rPr lang="en-US" altLang="zh-CN" smtClean="0">
                <a:solidFill>
                  <a:srgbClr val="000000"/>
                </a:solidFill>
                <a:latin typeface="Calibri" panose="020F0502020204030204" pitchFamily="34" charset="0"/>
              </a:rPr>
              <a:t>28</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035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本质上讲是泛化的一种特殊情况，通常情况下不使用隐匿操作，只有遇到某些记录无法满足 </a:t>
            </a:r>
            <a:r>
              <a:rPr lang="en-US" altLang="zh-CN"/>
              <a:t>K-</a:t>
            </a:r>
            <a:r>
              <a:rPr lang="zh-CN" altLang="en-US"/>
              <a:t>匿名时才使用，使用隐匿操作直接删除该记录， 或使用“*“填充（如图所示），以保证统计属性。</a:t>
            </a:r>
            <a:endParaRPr lang="en-US" altLang="zh-CN" b="1"/>
          </a:p>
        </p:txBody>
      </p:sp>
      <p:sp>
        <p:nvSpPr>
          <p:cNvPr id="10035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29DD02F1-F9C1-4F80-8FD4-1C2D25411C9B}" type="slidenum">
              <a:rPr lang="en-US" altLang="zh-CN" smtClean="0">
                <a:solidFill>
                  <a:srgbClr val="000000"/>
                </a:solidFill>
                <a:latin typeface="Calibri" panose="020F0502020204030204" pitchFamily="34" charset="0"/>
              </a:rPr>
              <a:t>29</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0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024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B4352BDD-799F-4FA2-8954-C81A9A3D2138}" type="slidenum">
              <a:rPr lang="en-US" altLang="zh-CN" smtClean="0">
                <a:solidFill>
                  <a:srgbClr val="000000"/>
                </a:solidFill>
                <a:latin typeface="Calibri" panose="020F0502020204030204" pitchFamily="34" charset="0"/>
              </a:rPr>
              <a:t>30</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b="1"/>
              <a:t> </a:t>
            </a:r>
          </a:p>
        </p:txBody>
      </p:sp>
      <p:sp>
        <p:nvSpPr>
          <p:cNvPr id="10547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3E6F993C-CEEC-4760-BCFC-94723F728F66}" type="slidenum">
              <a:rPr lang="en-US" altLang="zh-CN" smtClean="0">
                <a:solidFill>
                  <a:srgbClr val="000000"/>
                </a:solidFill>
                <a:latin typeface="Calibri" panose="020F0502020204030204" pitchFamily="34" charset="0"/>
              </a:rPr>
              <a:t>32</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36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53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689CBEB1-6556-40C1-ABC0-749152F744A2}" type="slidenum">
              <a:rPr lang="en-US" altLang="zh-CN" smtClean="0">
                <a:solidFill>
                  <a:srgbClr val="000000"/>
                </a:solidFill>
                <a:latin typeface="Calibri" panose="020F0502020204030204" pitchFamily="34" charset="0"/>
              </a:rPr>
              <a:t>4</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752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b="1"/>
              <a:t> </a:t>
            </a:r>
          </a:p>
        </p:txBody>
      </p:sp>
      <p:sp>
        <p:nvSpPr>
          <p:cNvPr id="1075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5416CF38-B73C-44C8-A0DF-2C0DFFA44796}" type="slidenum">
              <a:rPr lang="en-US" altLang="zh-CN" smtClean="0">
                <a:solidFill>
                  <a:srgbClr val="000000"/>
                </a:solidFill>
                <a:latin typeface="Calibri" panose="020F0502020204030204" pitchFamily="34" charset="0"/>
              </a:rPr>
              <a:t>33</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957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b="1"/>
              <a:t>。</a:t>
            </a:r>
          </a:p>
          <a:p>
            <a:pPr eaLnBrk="1" hangingPunct="1">
              <a:spcBef>
                <a:spcPct val="0"/>
              </a:spcBef>
            </a:pPr>
            <a:r>
              <a:rPr lang="zh-CN" altLang="en-US" b="1"/>
              <a:t> </a:t>
            </a:r>
            <a:endParaRPr lang="en-US" altLang="zh-CN" b="1"/>
          </a:p>
        </p:txBody>
      </p:sp>
      <p:sp>
        <p:nvSpPr>
          <p:cNvPr id="1095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D64CD9E8-BD98-42C8-8AC7-A576740FE0D4}" type="slidenum">
              <a:rPr lang="en-US" altLang="zh-CN" smtClean="0">
                <a:solidFill>
                  <a:srgbClr val="000000"/>
                </a:solidFill>
                <a:latin typeface="Calibri" panose="020F0502020204030204" pitchFamily="34" charset="0"/>
              </a:rPr>
              <a:t>34</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161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b="1" dirty="0"/>
          </a:p>
          <a:p>
            <a:pPr eaLnBrk="1" hangingPunct="1">
              <a:spcBef>
                <a:spcPct val="0"/>
              </a:spcBef>
            </a:pPr>
            <a:r>
              <a:rPr lang="zh-CN" altLang="en-US" b="1" dirty="0"/>
              <a:t> </a:t>
            </a:r>
            <a:endParaRPr lang="en-US" altLang="zh-CN" b="1" dirty="0"/>
          </a:p>
        </p:txBody>
      </p:sp>
      <p:sp>
        <p:nvSpPr>
          <p:cNvPr id="1116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62B15B4B-927B-4B43-AAD4-1CA7401CE661}" type="slidenum">
              <a:rPr lang="en-US" altLang="zh-CN" smtClean="0">
                <a:solidFill>
                  <a:srgbClr val="000000"/>
                </a:solidFill>
                <a:latin typeface="Calibri" panose="020F0502020204030204" pitchFamily="34" charset="0"/>
              </a:rPr>
              <a:t>35</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136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B69D4D17-2D3D-468E-A717-027118D09283}" type="slidenum">
              <a:rPr lang="en-US" altLang="zh-CN" smtClean="0">
                <a:solidFill>
                  <a:srgbClr val="000000"/>
                </a:solidFill>
                <a:latin typeface="Calibri" panose="020F0502020204030204" pitchFamily="34" charset="0"/>
              </a:rPr>
              <a:t>36</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dirty="0"/>
          </a:p>
        </p:txBody>
      </p:sp>
      <p:sp>
        <p:nvSpPr>
          <p:cNvPr id="1157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44786B30-ACBF-46D9-8013-1E68A5CDEAF0}" type="slidenum">
              <a:rPr lang="en-US" altLang="zh-CN" smtClean="0">
                <a:solidFill>
                  <a:srgbClr val="000000"/>
                </a:solidFill>
                <a:latin typeface="Calibri" panose="020F0502020204030204" pitchFamily="34" charset="0"/>
              </a:rPr>
              <a:t>37</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776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dirty="0"/>
          </a:p>
        </p:txBody>
      </p:sp>
      <p:sp>
        <p:nvSpPr>
          <p:cNvPr id="1177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48CA5EC0-57E3-4815-9140-11FB8F726948}" type="slidenum">
              <a:rPr lang="en-US" altLang="zh-CN" smtClean="0">
                <a:solidFill>
                  <a:srgbClr val="000000"/>
                </a:solidFill>
                <a:latin typeface="Calibri" panose="020F0502020204030204" pitchFamily="34" charset="0"/>
              </a:rPr>
              <a:t>38</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981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b="1" dirty="0" err="1"/>
              <a:t>Gruteser</a:t>
            </a:r>
            <a:r>
              <a:rPr lang="en-US" altLang="zh-CN" b="1" dirty="0"/>
              <a:t> </a:t>
            </a:r>
            <a:r>
              <a:rPr lang="en-US" altLang="zh-CN" b="1" dirty="0" err="1"/>
              <a:t>等人将</a:t>
            </a:r>
            <a:r>
              <a:rPr lang="en-US" altLang="zh-CN" b="1" dirty="0"/>
              <a:t> K-</a:t>
            </a:r>
            <a:r>
              <a:rPr lang="en-US" altLang="zh-CN" b="1" dirty="0" err="1"/>
              <a:t>匿名的思想引入</a:t>
            </a:r>
            <a:r>
              <a:rPr lang="en-US" altLang="zh-CN" b="1" dirty="0"/>
              <a:t> </a:t>
            </a:r>
            <a:r>
              <a:rPr lang="en-US" altLang="zh-CN" b="1" dirty="0" err="1"/>
              <a:t>LBS（Location-based</a:t>
            </a:r>
            <a:r>
              <a:rPr lang="en-US" altLang="zh-CN" b="1" dirty="0"/>
              <a:t> </a:t>
            </a:r>
            <a:r>
              <a:rPr lang="en-US" altLang="zh-CN" b="1" dirty="0" err="1"/>
              <a:t>Service）隐私保护中，通过概化，将用户的真实位置概化为一个匿名区域，从而模糊用户的空间位置信息以达到隐私保护的目的</a:t>
            </a:r>
            <a:r>
              <a:rPr lang="en-US" altLang="zh-CN" b="1" dirty="0"/>
              <a:t>。</a:t>
            </a:r>
          </a:p>
          <a:p>
            <a:pPr eaLnBrk="1" hangingPunct="1">
              <a:spcBef>
                <a:spcPct val="0"/>
              </a:spcBef>
            </a:pPr>
            <a:r>
              <a:rPr lang="en-US" altLang="zh-CN" b="1" dirty="0" err="1"/>
              <a:t>目前使用较多位置匿名系统结构有独立结构、中心服务器结构和点对点结构三种</a:t>
            </a:r>
            <a:r>
              <a:rPr lang="en-US" altLang="zh-CN" b="1" dirty="0"/>
              <a:t>。</a:t>
            </a:r>
            <a:r>
              <a:rPr lang="zh-CN" altLang="en-US" b="1" dirty="0"/>
              <a:t>下面具体介绍一下中心服务器结构。</a:t>
            </a:r>
          </a:p>
        </p:txBody>
      </p:sp>
      <p:sp>
        <p:nvSpPr>
          <p:cNvPr id="1198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3E54E334-8797-4B5E-B50D-5C67ED806A53}" type="slidenum">
              <a:rPr lang="en-US" altLang="zh-CN" smtClean="0">
                <a:solidFill>
                  <a:srgbClr val="000000"/>
                </a:solidFill>
                <a:latin typeface="Calibri" panose="020F0502020204030204" pitchFamily="34" charset="0"/>
              </a:rPr>
              <a:t>39</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18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b="1"/>
          </a:p>
        </p:txBody>
      </p:sp>
      <p:sp>
        <p:nvSpPr>
          <p:cNvPr id="1218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3CCF0A5D-C4A2-4CC0-9C45-6D13C8027FC1}" type="slidenum">
              <a:rPr lang="en-US" altLang="zh-CN" smtClean="0">
                <a:solidFill>
                  <a:srgbClr val="000000"/>
                </a:solidFill>
                <a:latin typeface="Calibri" panose="020F0502020204030204" pitchFamily="34" charset="0"/>
              </a:rPr>
              <a:t>40</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390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sz="1200" kern="1200" dirty="0">
                <a:solidFill>
                  <a:schemeClr val="tx1"/>
                </a:solidFill>
                <a:latin typeface="+mn-lt"/>
                <a:ea typeface="+mn-ea"/>
                <a:cs typeface="+mn-cs"/>
              </a:rPr>
              <a:t>比如上图，</a:t>
            </a:r>
            <a:r>
              <a:rPr lang="zh-CN" altLang="en-US" dirty="0"/>
              <a:t>示了用户 </a:t>
            </a:r>
            <a:r>
              <a:rPr lang="en-US" altLang="zh-CN" dirty="0"/>
              <a:t>User1</a:t>
            </a:r>
            <a:r>
              <a:rPr lang="zh-CN" altLang="en-US" dirty="0"/>
              <a:t>准备向</a:t>
            </a:r>
            <a:r>
              <a:rPr lang="en-US" altLang="zh-CN" dirty="0"/>
              <a:t>LBS</a:t>
            </a:r>
            <a:r>
              <a:rPr lang="zh-CN" altLang="en-US" dirty="0"/>
              <a:t>发起查询，他先跟匿名器进行交互，构成匿名区域（（</a:t>
            </a:r>
            <a:r>
              <a:rPr lang="en-US" altLang="zh-CN" dirty="0"/>
              <a:t>xl</a:t>
            </a:r>
            <a:r>
              <a:rPr lang="zh-CN" altLang="en-US" dirty="0"/>
              <a:t>，</a:t>
            </a:r>
            <a:r>
              <a:rPr lang="en-US" altLang="zh-CN" dirty="0" err="1"/>
              <a:t>yl</a:t>
            </a:r>
            <a:r>
              <a:rPr lang="zh-CN" altLang="en-US" dirty="0"/>
              <a:t>），（</a:t>
            </a:r>
            <a:r>
              <a:rPr lang="en-US" altLang="zh-CN" dirty="0" err="1"/>
              <a:t>xr</a:t>
            </a:r>
            <a:r>
              <a:rPr lang="zh-CN" altLang="en-US" dirty="0"/>
              <a:t>，</a:t>
            </a:r>
            <a:r>
              <a:rPr lang="en-US" altLang="zh-CN" dirty="0" err="1"/>
              <a:t>yr</a:t>
            </a:r>
            <a:r>
              <a:rPr lang="zh-CN" altLang="en-US" dirty="0"/>
              <a:t>）），生成假位置</a:t>
            </a:r>
            <a:r>
              <a:rPr lang="en-US" altLang="zh-CN" dirty="0"/>
              <a:t>User2</a:t>
            </a:r>
            <a:r>
              <a:rPr lang="zh-CN" altLang="en-US" dirty="0"/>
              <a:t>（</a:t>
            </a:r>
            <a:r>
              <a:rPr lang="en-US" altLang="zh-CN" dirty="0"/>
              <a:t>x2,y2</a:t>
            </a:r>
            <a:r>
              <a:rPr lang="zh-CN" altLang="en-US" dirty="0"/>
              <a:t>）</a:t>
            </a:r>
            <a:r>
              <a:rPr lang="en-US" altLang="zh-CN" dirty="0"/>
              <a:t>,</a:t>
            </a:r>
            <a:r>
              <a:rPr lang="zh-CN" altLang="en-US" dirty="0"/>
              <a:t>返回给</a:t>
            </a:r>
            <a:r>
              <a:rPr lang="en-US" altLang="zh-CN" dirty="0"/>
              <a:t>User1</a:t>
            </a:r>
            <a:endParaRPr lang="en-US" altLang="zh-CN" b="1" dirty="0"/>
          </a:p>
        </p:txBody>
      </p:sp>
      <p:sp>
        <p:nvSpPr>
          <p:cNvPr id="1239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852AE7AE-1E0E-4B62-9BEB-6C31302F8CA6}" type="slidenum">
              <a:rPr lang="en-US" altLang="zh-CN" smtClean="0">
                <a:solidFill>
                  <a:srgbClr val="000000"/>
                </a:solidFill>
                <a:latin typeface="Calibri" panose="020F0502020204030204" pitchFamily="34" charset="0"/>
              </a:rPr>
              <a:t>41</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595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2595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A0B1516C-E1E9-447F-A8A9-9B63D93DCFC4}" type="slidenum">
              <a:rPr lang="en-US" altLang="zh-CN" smtClean="0">
                <a:solidFill>
                  <a:srgbClr val="000000"/>
                </a:solidFill>
                <a:latin typeface="Calibri" panose="020F0502020204030204" pitchFamily="34" charset="0"/>
              </a:rPr>
              <a:t>42</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41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74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14B706F4-32AE-4A98-BC68-2B180C1110FA}" type="slidenum">
              <a:rPr lang="en-US" altLang="zh-CN" smtClean="0">
                <a:solidFill>
                  <a:srgbClr val="000000"/>
                </a:solidFill>
                <a:latin typeface="Calibri" panose="020F0502020204030204" pitchFamily="34" charset="0"/>
              </a:rPr>
              <a:t>5</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800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280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FB8D7A92-B283-497B-BFBF-53D11EDF902D}" type="slidenum">
              <a:rPr lang="en-US" altLang="zh-CN" smtClean="0">
                <a:solidFill>
                  <a:srgbClr val="000000"/>
                </a:solidFill>
                <a:latin typeface="Calibri" panose="020F0502020204030204" pitchFamily="34" charset="0"/>
              </a:rPr>
              <a:t>43</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005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a:p>
        </p:txBody>
      </p:sp>
      <p:sp>
        <p:nvSpPr>
          <p:cNvPr id="1300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DAA1A191-89E9-41ED-A0E0-9FAF3F442FBD}" type="slidenum">
              <a:rPr lang="en-US" altLang="zh-CN" smtClean="0">
                <a:solidFill>
                  <a:srgbClr val="000000"/>
                </a:solidFill>
                <a:latin typeface="Calibri" panose="020F0502020204030204" pitchFamily="34" charset="0"/>
              </a:rPr>
              <a:t>44</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209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3210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9303E0DC-4B0E-4C61-8784-8BC7755E7C3E}" type="slidenum">
              <a:rPr lang="en-US" altLang="zh-CN" smtClean="0">
                <a:solidFill>
                  <a:srgbClr val="000000"/>
                </a:solidFill>
                <a:latin typeface="Calibri" panose="020F0502020204030204" pitchFamily="34" charset="0"/>
              </a:rPr>
              <a:t>45</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414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34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9C8FCF77-B892-4E02-879A-12E41F3D6619}" type="slidenum">
              <a:rPr lang="en-US" altLang="zh-CN" smtClean="0">
                <a:solidFill>
                  <a:srgbClr val="000000"/>
                </a:solidFill>
                <a:latin typeface="Calibri" panose="020F0502020204030204" pitchFamily="34" charset="0"/>
              </a:rPr>
              <a:t>46</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619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p>
        </p:txBody>
      </p:sp>
      <p:sp>
        <p:nvSpPr>
          <p:cNvPr id="1361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Char char="•"/>
            </a:pPr>
            <a:fld id="{42441994-C9BA-42E2-89A9-4485214FC06D}" type="slidenum">
              <a:rPr lang="en-US" altLang="zh-CN" smtClean="0">
                <a:solidFill>
                  <a:srgbClr val="000000"/>
                </a:solidFill>
              </a:rPr>
              <a:t>47</a:t>
            </a:fld>
            <a:endParaRPr lang="en-US" altLang="zh-CN">
              <a:solidFill>
                <a:srgbClr val="000000"/>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824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3824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Char char="•"/>
            </a:pPr>
            <a:fld id="{A5A9962C-B779-46EA-B432-2CA72507170B}" type="slidenum">
              <a:rPr lang="en-US" altLang="zh-CN" smtClean="0">
                <a:solidFill>
                  <a:srgbClr val="000000"/>
                </a:solidFill>
              </a:rPr>
              <a:t>48</a:t>
            </a:fld>
            <a:endParaRPr lang="en-US" altLang="zh-CN">
              <a:solidFill>
                <a:srgbClr val="000000"/>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824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3824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Char char="•"/>
            </a:pPr>
            <a:fld id="{A5A9962C-B779-46EA-B432-2CA72507170B}" type="slidenum">
              <a:rPr lang="en-US" altLang="zh-CN" smtClean="0">
                <a:solidFill>
                  <a:srgbClr val="000000"/>
                </a:solidFill>
              </a:rPr>
              <a:t>49</a:t>
            </a:fld>
            <a:endParaRPr lang="en-US" altLang="zh-CN">
              <a:solidFill>
                <a:srgbClr val="000000"/>
              </a:solidFill>
            </a:endParaRPr>
          </a:p>
        </p:txBody>
      </p:sp>
    </p:spTree>
    <p:extLst>
      <p:ext uri="{BB962C8B-B14F-4D97-AF65-F5344CB8AC3E}">
        <p14:creationId xmlns:p14="http://schemas.microsoft.com/office/powerpoint/2010/main" val="2293570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233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a:t>刚刚主要是介绍希尔伯特曲线是怎么生成的。那么有了这些曲线，我们就能对应的把这些格子里面的点的二维坐标对应成一个序号值，如图所示。希尔伯特空间填充曲线是连续的分形，它将多维空间的每个区域映射到整数。 在我们的例子中，用户位置的二维坐标被映射到一维值。如果两个点在</a:t>
            </a:r>
            <a:r>
              <a:rPr lang="en-US" altLang="zh-CN"/>
              <a:t>2D</a:t>
            </a:r>
            <a:r>
              <a:rPr lang="zh-CN" altLang="en-US"/>
              <a:t>空间中很接近，那么它们在</a:t>
            </a:r>
            <a:r>
              <a:rPr lang="en-US" altLang="zh-CN"/>
              <a:t>Hilbert</a:t>
            </a:r>
            <a:r>
              <a:rPr lang="zh-CN" altLang="en-US"/>
              <a:t>（希尔伯特）变换中也会接近。图中展示出了</a:t>
            </a:r>
            <a:r>
              <a:rPr lang="en-US" altLang="zh-CN"/>
              <a:t>4×4</a:t>
            </a:r>
            <a:r>
              <a:rPr lang="zh-CN" altLang="en-US"/>
              <a:t>和</a:t>
            </a:r>
            <a:r>
              <a:rPr lang="en-US" altLang="zh-CN"/>
              <a:t>8×8</a:t>
            </a:r>
            <a:r>
              <a:rPr lang="zh-CN" altLang="en-US"/>
              <a:t>空间划分的曲线。区域的粒度可以是任意小的，越小意味着划分越细，相邻坐标值经过希尔伯特变换后的值越接近。</a:t>
            </a:r>
          </a:p>
          <a:p>
            <a:r>
              <a:rPr lang="zh-CN" altLang="en-US"/>
              <a:t> </a:t>
            </a:r>
            <a:endParaRPr lang="en-US" altLang="zh-CN"/>
          </a:p>
        </p:txBody>
      </p:sp>
      <p:sp>
        <p:nvSpPr>
          <p:cNvPr id="14234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Char char="•"/>
            </a:pPr>
            <a:fld id="{3B4CC2AC-085F-42CE-9DA3-162C4D32F273}" type="slidenum">
              <a:rPr lang="en-US" altLang="zh-CN" smtClean="0">
                <a:solidFill>
                  <a:srgbClr val="000000"/>
                </a:solidFill>
              </a:rPr>
              <a:t>50</a:t>
            </a:fld>
            <a:endParaRPr lang="en-US" altLang="zh-CN">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438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为了计算</a:t>
            </a:r>
            <a:r>
              <a:rPr lang="en-US" altLang="zh-CN"/>
              <a:t>K-ASR</a:t>
            </a:r>
            <a:r>
              <a:rPr lang="zh-CN" altLang="en-US"/>
              <a:t>，这个算法采用了一种分区方案，直观地，</a:t>
            </a:r>
            <a:r>
              <a:rPr lang="en-US" altLang="zh-CN"/>
              <a:t>hilbASR</a:t>
            </a:r>
            <a:r>
              <a:rPr lang="zh-CN" altLang="en-US"/>
              <a:t>计算并排序所有用户的希尔伯特值。 然后，该算法在概念上将排序的希尔伯特值分组为包含</a:t>
            </a:r>
            <a:r>
              <a:rPr lang="en-US" altLang="zh-CN"/>
              <a:t>K</a:t>
            </a:r>
            <a:r>
              <a:rPr lang="zh-CN" altLang="en-US"/>
              <a:t>个用户的</a:t>
            </a:r>
            <a:r>
              <a:rPr lang="en-US" altLang="zh-CN"/>
              <a:t>K</a:t>
            </a:r>
            <a:r>
              <a:rPr lang="zh-CN" altLang="en-US"/>
              <a:t>个</a:t>
            </a:r>
            <a:r>
              <a:rPr lang="en-US" altLang="zh-CN"/>
              <a:t>bucket</a:t>
            </a:r>
            <a:r>
              <a:rPr lang="zh-CN" altLang="en-US"/>
              <a:t>（桶）。 让我们考虑用户问一个匿名度为</a:t>
            </a:r>
            <a:r>
              <a:rPr lang="en-US" altLang="zh-CN"/>
              <a:t>K</a:t>
            </a:r>
            <a:r>
              <a:rPr lang="zh-CN" altLang="en-US"/>
              <a:t>的查询。为了计算</a:t>
            </a:r>
            <a:r>
              <a:rPr lang="en-US" altLang="zh-CN"/>
              <a:t>u</a:t>
            </a:r>
            <a:r>
              <a:rPr lang="zh-CN" altLang="en-US"/>
              <a:t>的</a:t>
            </a:r>
            <a:r>
              <a:rPr lang="en-US" altLang="zh-CN"/>
              <a:t>K-ASR</a:t>
            </a:r>
            <a:r>
              <a:rPr lang="zh-CN" altLang="en-US"/>
              <a:t>，</a:t>
            </a:r>
            <a:r>
              <a:rPr lang="en-US" altLang="zh-CN"/>
              <a:t>hilbASR</a:t>
            </a:r>
            <a:r>
              <a:rPr lang="zh-CN" altLang="en-US"/>
              <a:t>计算</a:t>
            </a:r>
            <a:r>
              <a:rPr lang="en-US" altLang="zh-CN"/>
              <a:t>u</a:t>
            </a:r>
            <a:r>
              <a:rPr lang="zh-CN" altLang="en-US"/>
              <a:t>的</a:t>
            </a:r>
            <a:r>
              <a:rPr lang="en-US" altLang="zh-CN"/>
              <a:t>Hilbert</a:t>
            </a:r>
            <a:r>
              <a:rPr lang="zh-CN" altLang="en-US"/>
              <a:t>值</a:t>
            </a:r>
            <a:r>
              <a:rPr lang="en-US" altLang="zh-CN"/>
              <a:t>H</a:t>
            </a:r>
            <a:r>
              <a:rPr lang="zh-CN" altLang="en-US"/>
              <a:t>（</a:t>
            </a:r>
            <a:r>
              <a:rPr lang="en-US" altLang="zh-CN"/>
              <a:t>u</a:t>
            </a:r>
            <a:r>
              <a:rPr lang="zh-CN" altLang="en-US"/>
              <a:t>）并找到</a:t>
            </a:r>
            <a:r>
              <a:rPr lang="en-US" altLang="zh-CN"/>
              <a:t>H</a:t>
            </a:r>
            <a:r>
              <a:rPr lang="zh-CN" altLang="en-US"/>
              <a:t>（</a:t>
            </a:r>
            <a:r>
              <a:rPr lang="en-US" altLang="zh-CN"/>
              <a:t>u</a:t>
            </a:r>
            <a:r>
              <a:rPr lang="zh-CN" altLang="en-US"/>
              <a:t>）所属的</a:t>
            </a:r>
            <a:r>
              <a:rPr lang="en-US" altLang="zh-CN"/>
              <a:t>K-bucket</a:t>
            </a:r>
            <a:r>
              <a:rPr lang="zh-CN" altLang="en-US"/>
              <a:t>。 </a:t>
            </a:r>
            <a:r>
              <a:rPr lang="en-US" altLang="zh-CN"/>
              <a:t>K-bucket</a:t>
            </a:r>
            <a:r>
              <a:rPr lang="zh-CN" altLang="en-US"/>
              <a:t>中所有用户的最小边界矩形（</a:t>
            </a:r>
            <a:r>
              <a:rPr lang="en-US" altLang="zh-CN"/>
              <a:t>MBR</a:t>
            </a:r>
            <a:r>
              <a:rPr lang="zh-CN" altLang="en-US"/>
              <a:t>）对应于</a:t>
            </a:r>
            <a:r>
              <a:rPr lang="en-US" altLang="zh-CN"/>
              <a:t>K-ASR</a:t>
            </a:r>
            <a:r>
              <a:rPr lang="zh-CN" altLang="en-US"/>
              <a:t>。图中例子：十个用户的位置及其分类的希尔伯特值。 为了计算用户</a:t>
            </a:r>
            <a:r>
              <a:rPr lang="en-US" altLang="zh-CN"/>
              <a:t>u9</a:t>
            </a:r>
            <a:r>
              <a:rPr lang="zh-CN" altLang="en-US"/>
              <a:t>的</a:t>
            </a:r>
            <a:r>
              <a:rPr lang="en-US" altLang="zh-CN"/>
              <a:t>3-ASR</a:t>
            </a:r>
            <a:r>
              <a:rPr lang="zh-CN" altLang="en-US"/>
              <a:t>，</a:t>
            </a:r>
            <a:r>
              <a:rPr lang="en-US" altLang="zh-CN"/>
              <a:t>hilbASR</a:t>
            </a:r>
            <a:r>
              <a:rPr lang="zh-CN" altLang="en-US"/>
              <a:t>首先找到</a:t>
            </a:r>
            <a:r>
              <a:rPr lang="en-US" altLang="zh-CN"/>
              <a:t>H</a:t>
            </a:r>
            <a:r>
              <a:rPr lang="zh-CN" altLang="en-US"/>
              <a:t>（</a:t>
            </a:r>
            <a:r>
              <a:rPr lang="en-US" altLang="zh-CN"/>
              <a:t>u9</a:t>
            </a:r>
            <a:r>
              <a:rPr lang="zh-CN" altLang="en-US"/>
              <a:t>）所属的</a:t>
            </a:r>
            <a:r>
              <a:rPr lang="en-US" altLang="zh-CN"/>
              <a:t>K-bucket</a:t>
            </a:r>
            <a:r>
              <a:rPr lang="zh-CN" altLang="en-US"/>
              <a:t>。 在我们的例子中，它由四个用户组成，</a:t>
            </a:r>
            <a:r>
              <a:rPr lang="en-US" altLang="zh-CN"/>
              <a:t>u8</a:t>
            </a:r>
            <a:r>
              <a:rPr lang="zh-CN" altLang="en-US"/>
              <a:t>，</a:t>
            </a:r>
            <a:r>
              <a:rPr lang="en-US" altLang="zh-CN"/>
              <a:t>u9</a:t>
            </a:r>
            <a:r>
              <a:rPr lang="zh-CN" altLang="en-US"/>
              <a:t>，</a:t>
            </a:r>
            <a:r>
              <a:rPr lang="en-US" altLang="zh-CN"/>
              <a:t>u10</a:t>
            </a:r>
            <a:r>
              <a:rPr lang="zh-CN" altLang="en-US"/>
              <a:t>和</a:t>
            </a:r>
            <a:r>
              <a:rPr lang="en-US" altLang="zh-CN"/>
              <a:t>u7</a:t>
            </a:r>
            <a:r>
              <a:rPr lang="zh-CN" altLang="en-US"/>
              <a:t>。 然后，</a:t>
            </a:r>
            <a:r>
              <a:rPr lang="en-US" altLang="zh-CN"/>
              <a:t>hilbASR</a:t>
            </a:r>
            <a:r>
              <a:rPr lang="zh-CN" altLang="en-US"/>
              <a:t>返回这些用户的</a:t>
            </a:r>
            <a:r>
              <a:rPr lang="en-US" altLang="zh-CN"/>
              <a:t>MBR</a:t>
            </a:r>
            <a:r>
              <a:rPr lang="zh-CN" altLang="en-US"/>
              <a:t>。 因此，用户</a:t>
            </a:r>
            <a:r>
              <a:rPr lang="en-US" altLang="zh-CN"/>
              <a:t>u9</a:t>
            </a:r>
            <a:r>
              <a:rPr lang="zh-CN" altLang="en-US"/>
              <a:t>的</a:t>
            </a:r>
            <a:r>
              <a:rPr lang="en-US" altLang="zh-CN"/>
              <a:t>3-ASR</a:t>
            </a:r>
            <a:r>
              <a:rPr lang="zh-CN" altLang="en-US"/>
              <a:t>是区域</a:t>
            </a:r>
            <a:r>
              <a:rPr lang="en-US" altLang="zh-CN"/>
              <a:t>A3={u8</a:t>
            </a:r>
            <a:r>
              <a:rPr lang="zh-CN" altLang="en-US"/>
              <a:t>，</a:t>
            </a:r>
            <a:r>
              <a:rPr lang="en-US" altLang="zh-CN"/>
              <a:t>u9</a:t>
            </a:r>
            <a:r>
              <a:rPr lang="zh-CN" altLang="en-US"/>
              <a:t>，</a:t>
            </a:r>
            <a:r>
              <a:rPr lang="en-US" altLang="zh-CN"/>
              <a:t>u10}</a:t>
            </a:r>
            <a:r>
              <a:rPr lang="zh-CN" altLang="en-US"/>
              <a:t>。 类似地，用户</a:t>
            </a:r>
            <a:r>
              <a:rPr lang="en-US" altLang="zh-CN"/>
              <a:t>u5</a:t>
            </a:r>
            <a:r>
              <a:rPr lang="zh-CN" altLang="en-US"/>
              <a:t>的</a:t>
            </a:r>
            <a:r>
              <a:rPr lang="en-US" altLang="zh-CN"/>
              <a:t>4-ASR</a:t>
            </a:r>
            <a:r>
              <a:rPr lang="zh-CN" altLang="en-US"/>
              <a:t>是区域</a:t>
            </a:r>
            <a:r>
              <a:rPr lang="en-US" altLang="zh-CN"/>
              <a:t>A4={u1</a:t>
            </a:r>
            <a:r>
              <a:rPr lang="zh-CN" altLang="en-US"/>
              <a:t>，</a:t>
            </a:r>
            <a:r>
              <a:rPr lang="en-US" altLang="zh-CN"/>
              <a:t>u2</a:t>
            </a:r>
            <a:r>
              <a:rPr lang="zh-CN" altLang="en-US"/>
              <a:t>，</a:t>
            </a:r>
            <a:r>
              <a:rPr lang="en-US" altLang="zh-CN"/>
              <a:t>u4</a:t>
            </a:r>
            <a:r>
              <a:rPr lang="zh-CN" altLang="en-US"/>
              <a:t>，</a:t>
            </a:r>
            <a:r>
              <a:rPr lang="en-US" altLang="zh-CN"/>
              <a:t>u5}</a:t>
            </a:r>
            <a:r>
              <a:rPr lang="zh-CN" altLang="en-US"/>
              <a:t>。</a:t>
            </a:r>
            <a:endParaRPr lang="en-US" altLang="zh-CN"/>
          </a:p>
          <a:p>
            <a:pPr eaLnBrk="1" hangingPunct="1">
              <a:spcBef>
                <a:spcPct val="0"/>
              </a:spcBef>
            </a:pPr>
            <a:endParaRPr lang="zh-CN" altLang="en-US"/>
          </a:p>
        </p:txBody>
      </p:sp>
      <p:sp>
        <p:nvSpPr>
          <p:cNvPr id="14438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Char char="•"/>
            </a:pPr>
            <a:fld id="{4F3C30A9-8350-4867-840D-DB202BC2B28B}" type="slidenum">
              <a:rPr lang="en-US" altLang="zh-CN" smtClean="0">
                <a:solidFill>
                  <a:srgbClr val="000000"/>
                </a:solidFill>
              </a:rPr>
              <a:t>51</a:t>
            </a:fld>
            <a:endParaRPr lang="en-US" altLang="zh-CN">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643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b="1"/>
              <a:t> 混合区域（</a:t>
            </a:r>
            <a:r>
              <a:rPr lang="en-US" altLang="zh-CN" b="1"/>
              <a:t>mix-zone</a:t>
            </a:r>
            <a:r>
              <a:rPr lang="zh-CN" altLang="en-US" b="1"/>
              <a:t>）的概念在 </a:t>
            </a:r>
            <a:r>
              <a:rPr lang="en-US" altLang="zh-CN" b="1"/>
              <a:t>2003 </a:t>
            </a:r>
            <a:r>
              <a:rPr lang="zh-CN" altLang="en-US" b="1"/>
              <a:t>年被提出，是指假名变换的空间区域。</a:t>
            </a:r>
            <a:endParaRPr lang="en-US" altLang="zh-CN" b="1"/>
          </a:p>
        </p:txBody>
      </p:sp>
      <p:sp>
        <p:nvSpPr>
          <p:cNvPr id="14643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9FAFF5C4-B17C-484E-BE62-5493000E6905}" type="slidenum">
              <a:rPr lang="en-US" altLang="zh-CN" smtClean="0">
                <a:solidFill>
                  <a:srgbClr val="000000"/>
                </a:solidFill>
                <a:latin typeface="Calibri" panose="020F0502020204030204" pitchFamily="34" charset="0"/>
              </a:rPr>
              <a:t>52</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4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94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304BDCDC-1D68-4772-AF97-1E5B9EF498DF}" type="slidenum">
              <a:rPr lang="en-US" altLang="zh-CN" smtClean="0">
                <a:solidFill>
                  <a:srgbClr val="000000"/>
                </a:solidFill>
                <a:latin typeface="Calibri" panose="020F0502020204030204" pitchFamily="34" charset="0"/>
              </a:rPr>
              <a:t>6</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848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b="1"/>
              <a:t> </a:t>
            </a:r>
          </a:p>
        </p:txBody>
      </p:sp>
      <p:sp>
        <p:nvSpPr>
          <p:cNvPr id="1484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6099E2F6-CF06-409E-8F51-7B5AF50666BF}" type="slidenum">
              <a:rPr lang="en-US" altLang="zh-CN" smtClean="0">
                <a:solidFill>
                  <a:srgbClr val="000000"/>
                </a:solidFill>
                <a:latin typeface="Calibri" panose="020F0502020204030204" pitchFamily="34" charset="0"/>
              </a:rPr>
              <a:t>53</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053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b="1"/>
          </a:p>
        </p:txBody>
      </p:sp>
      <p:sp>
        <p:nvSpPr>
          <p:cNvPr id="1505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89B22D54-81E0-4BE9-9493-F086C835AF7C}" type="slidenum">
              <a:rPr lang="en-US" altLang="zh-CN" smtClean="0">
                <a:solidFill>
                  <a:srgbClr val="000000"/>
                </a:solidFill>
                <a:latin typeface="Calibri" panose="020F0502020204030204" pitchFamily="34" charset="0"/>
              </a:rPr>
              <a:t>54</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257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5258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8751DD66-9877-4035-804E-D36316ED9315}" type="slidenum">
              <a:rPr lang="en-US" altLang="zh-CN" smtClean="0">
                <a:solidFill>
                  <a:srgbClr val="000000"/>
                </a:solidFill>
                <a:latin typeface="Calibri" panose="020F0502020204030204" pitchFamily="34" charset="0"/>
              </a:rPr>
              <a:t>55</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462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b="1"/>
              <a:t> </a:t>
            </a:r>
          </a:p>
          <a:p>
            <a:pPr eaLnBrk="1" hangingPunct="1">
              <a:spcBef>
                <a:spcPct val="0"/>
              </a:spcBef>
            </a:pPr>
            <a:endParaRPr lang="zh-CN" altLang="en-US" b="1"/>
          </a:p>
        </p:txBody>
      </p:sp>
      <p:sp>
        <p:nvSpPr>
          <p:cNvPr id="15462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C12CDA99-2B18-4B00-83E3-F8098B2685E4}" type="slidenum">
              <a:rPr lang="en-US" altLang="zh-CN" smtClean="0">
                <a:solidFill>
                  <a:srgbClr val="000000"/>
                </a:solidFill>
                <a:latin typeface="Calibri" panose="020F0502020204030204" pitchFamily="34" charset="0"/>
              </a:rPr>
              <a:t>56</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667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b="1"/>
              <a:t> </a:t>
            </a:r>
          </a:p>
          <a:p>
            <a:pPr eaLnBrk="1" hangingPunct="1">
              <a:spcBef>
                <a:spcPct val="0"/>
              </a:spcBef>
            </a:pPr>
            <a:endParaRPr lang="zh-CN" altLang="en-US" b="1"/>
          </a:p>
        </p:txBody>
      </p:sp>
      <p:sp>
        <p:nvSpPr>
          <p:cNvPr id="15667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A41F3EE3-50F7-4026-A0FD-7CE22828D167}" type="slidenum">
              <a:rPr lang="en-US" altLang="zh-CN" smtClean="0">
                <a:solidFill>
                  <a:srgbClr val="000000"/>
                </a:solidFill>
                <a:latin typeface="Calibri" panose="020F0502020204030204" pitchFamily="34" charset="0"/>
              </a:rPr>
              <a:t>57</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974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597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F8D95E68-97EB-438B-BA72-2C46E38E646E}" type="slidenum">
              <a:rPr lang="en-US" altLang="zh-CN" smtClean="0">
                <a:solidFill>
                  <a:srgbClr val="000000"/>
                </a:solidFill>
                <a:latin typeface="Calibri" panose="020F0502020204030204" pitchFamily="34" charset="0"/>
              </a:rPr>
              <a:t>59</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179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61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39A06595-7BB8-45D3-8C42-55C96457BBEB}" type="slidenum">
              <a:rPr lang="en-US" altLang="zh-CN" smtClean="0">
                <a:solidFill>
                  <a:srgbClr val="000000"/>
                </a:solidFill>
                <a:latin typeface="Calibri" panose="020F0502020204030204" pitchFamily="34" charset="0"/>
              </a:rPr>
              <a:t>60</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4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b="1" dirty="0"/>
              <a:t>图表给出了一个医疗数据集D，其中的每个记录表示某个人是否患有癌症（1表示是，0表示否）。</a:t>
            </a:r>
            <a:r>
              <a:rPr lang="en-US" altLang="zh-CN" b="1" dirty="0" err="1"/>
              <a:t>数据集为用户提供统计查询服务（例如计数查询</a:t>
            </a:r>
            <a:r>
              <a:rPr lang="en-US" altLang="zh-CN" b="1" dirty="0"/>
              <a:t>），</a:t>
            </a:r>
            <a:r>
              <a:rPr lang="en-US" altLang="zh-CN" b="1" dirty="0" err="1"/>
              <a:t>但不能泄露具体记录的值</a:t>
            </a:r>
            <a:r>
              <a:rPr lang="en-US" altLang="zh-CN" b="1" dirty="0"/>
              <a:t>。</a:t>
            </a:r>
          </a:p>
          <a:p>
            <a:pPr eaLnBrk="1" hangingPunct="1">
              <a:spcBef>
                <a:spcPct val="0"/>
              </a:spcBef>
            </a:pPr>
            <a:r>
              <a:rPr lang="en-US" altLang="zh-CN" b="1" dirty="0" err="1"/>
              <a:t>设用户输入参数i，调用查询函数f（i</a:t>
            </a:r>
            <a:r>
              <a:rPr lang="en-US" altLang="zh-CN" b="1" dirty="0"/>
              <a:t>）=count(</a:t>
            </a:r>
            <a:r>
              <a:rPr lang="en-US" altLang="zh-CN" b="1" dirty="0" err="1"/>
              <a:t>i</a:t>
            </a:r>
            <a:r>
              <a:rPr lang="en-US" altLang="zh-CN" b="1" dirty="0"/>
              <a:t>)</a:t>
            </a:r>
            <a:r>
              <a:rPr lang="en-US" altLang="zh-CN" b="1" dirty="0" err="1"/>
              <a:t>来得到数据集前i行中满足诊断结果</a:t>
            </a:r>
            <a:r>
              <a:rPr lang="en-US" altLang="zh-CN" b="1" dirty="0"/>
              <a:t>=1的记录数量，并将函数值反馈给用户。</a:t>
            </a:r>
          </a:p>
          <a:p>
            <a:pPr eaLnBrk="1" hangingPunct="1">
              <a:spcBef>
                <a:spcPct val="0"/>
              </a:spcBef>
            </a:pPr>
            <a:r>
              <a:rPr lang="en-US" altLang="zh-CN" b="1" dirty="0" err="1"/>
              <a:t>假设攻击者欲推测Jack是否患有癌症，并且知道Jack在数据集第三行，那么可以利用count</a:t>
            </a:r>
            <a:r>
              <a:rPr lang="en-US" altLang="zh-CN" b="1" dirty="0"/>
              <a:t>(3)-count(2)</a:t>
            </a:r>
            <a:r>
              <a:rPr lang="en-US" altLang="zh-CN" b="1" dirty="0" err="1"/>
              <a:t>来推出正确的结果</a:t>
            </a:r>
            <a:r>
              <a:rPr lang="en-US" altLang="zh-CN" b="1" dirty="0"/>
              <a:t>。</a:t>
            </a:r>
          </a:p>
          <a:p>
            <a:pPr eaLnBrk="1" hangingPunct="1">
              <a:spcBef>
                <a:spcPct val="0"/>
              </a:spcBef>
            </a:pPr>
            <a:r>
              <a:rPr lang="en-US" altLang="zh-CN" b="1" dirty="0" err="1"/>
              <a:t>但是如果f是一个提供差分隐私保护的查询函数，例如f（i</a:t>
            </a:r>
            <a:r>
              <a:rPr lang="en-US" altLang="zh-CN" b="1" dirty="0"/>
              <a:t>）=count(</a:t>
            </a:r>
            <a:r>
              <a:rPr lang="en-US" altLang="zh-CN" b="1" dirty="0" err="1"/>
              <a:t>i</a:t>
            </a:r>
            <a:r>
              <a:rPr lang="en-US" altLang="zh-CN" b="1" dirty="0"/>
              <a:t>)+</a:t>
            </a:r>
            <a:r>
              <a:rPr lang="en-US" altLang="zh-CN" b="1" dirty="0" err="1"/>
              <a:t>noise,其中noise是服从某种随机分布的噪声</a:t>
            </a:r>
            <a:r>
              <a:rPr lang="en-US" altLang="zh-CN" b="1" dirty="0"/>
              <a:t>。</a:t>
            </a:r>
          </a:p>
          <a:p>
            <a:pPr eaLnBrk="1" hangingPunct="1">
              <a:spcBef>
                <a:spcPct val="0"/>
              </a:spcBef>
            </a:pPr>
            <a:r>
              <a:rPr lang="en-US" altLang="zh-CN" b="1" dirty="0" err="1"/>
              <a:t>假设f</a:t>
            </a:r>
            <a:r>
              <a:rPr lang="en-US" altLang="zh-CN" b="1" dirty="0"/>
              <a:t>(3)</a:t>
            </a:r>
            <a:r>
              <a:rPr lang="en-US" altLang="zh-CN" b="1" dirty="0" err="1"/>
              <a:t>可能的输出来自集合</a:t>
            </a:r>
            <a:r>
              <a:rPr lang="en-US" altLang="zh-CN" b="1" dirty="0"/>
              <a:t>{1，1,2,3}，那么f（2）也将以几乎完全相同的概率输出同样集合的任一可能值。因此攻击者无法通过f(3)-f(2)</a:t>
            </a:r>
            <a:r>
              <a:rPr lang="en-US" altLang="zh-CN" b="1" dirty="0" err="1"/>
              <a:t>来得到想要的结果</a:t>
            </a:r>
            <a:r>
              <a:rPr lang="en-US" altLang="zh-CN" b="1" dirty="0"/>
              <a:t>。</a:t>
            </a:r>
          </a:p>
        </p:txBody>
      </p:sp>
      <p:sp>
        <p:nvSpPr>
          <p:cNvPr id="16384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B36233D1-A52E-4AE9-B88E-BA037E871370}" type="slidenum">
              <a:rPr lang="en-US" altLang="zh-CN" smtClean="0">
                <a:solidFill>
                  <a:srgbClr val="000000"/>
                </a:solidFill>
                <a:latin typeface="Calibri" panose="020F0502020204030204" pitchFamily="34" charset="0"/>
              </a:rPr>
              <a:t>61</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4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b="1" dirty="0"/>
              <a:t>图表给出了一个医疗数据集D，其中的每个记录表示某个人是否患有癌症（1表示是，0表示否）。</a:t>
            </a:r>
            <a:r>
              <a:rPr lang="en-US" altLang="zh-CN" b="1" dirty="0" err="1"/>
              <a:t>数据集为用户提供统计查询服务（例如计数查询</a:t>
            </a:r>
            <a:r>
              <a:rPr lang="en-US" altLang="zh-CN" b="1" dirty="0"/>
              <a:t>），</a:t>
            </a:r>
            <a:r>
              <a:rPr lang="en-US" altLang="zh-CN" b="1" dirty="0" err="1"/>
              <a:t>但不能泄露具体记录的值</a:t>
            </a:r>
            <a:r>
              <a:rPr lang="en-US" altLang="zh-CN" b="1" dirty="0"/>
              <a:t>。</a:t>
            </a:r>
          </a:p>
          <a:p>
            <a:pPr eaLnBrk="1" hangingPunct="1">
              <a:spcBef>
                <a:spcPct val="0"/>
              </a:spcBef>
            </a:pPr>
            <a:r>
              <a:rPr lang="en-US" altLang="zh-CN" b="1" dirty="0" err="1"/>
              <a:t>设用户输入参数i，调用查询函数f（i</a:t>
            </a:r>
            <a:r>
              <a:rPr lang="en-US" altLang="zh-CN" b="1" dirty="0"/>
              <a:t>）=count(</a:t>
            </a:r>
            <a:r>
              <a:rPr lang="en-US" altLang="zh-CN" b="1" dirty="0" err="1"/>
              <a:t>i</a:t>
            </a:r>
            <a:r>
              <a:rPr lang="en-US" altLang="zh-CN" b="1" dirty="0"/>
              <a:t>)</a:t>
            </a:r>
            <a:r>
              <a:rPr lang="en-US" altLang="zh-CN" b="1" dirty="0" err="1"/>
              <a:t>来得到数据集前i行中满足诊断结果</a:t>
            </a:r>
            <a:r>
              <a:rPr lang="en-US" altLang="zh-CN" b="1" dirty="0"/>
              <a:t>=1的记录数量，并将函数值反馈给用户。</a:t>
            </a:r>
          </a:p>
          <a:p>
            <a:pPr eaLnBrk="1" hangingPunct="1">
              <a:spcBef>
                <a:spcPct val="0"/>
              </a:spcBef>
            </a:pPr>
            <a:r>
              <a:rPr lang="en-US" altLang="zh-CN" b="1" dirty="0" err="1"/>
              <a:t>假设攻击者欲推测Jack是否患有癌症，并且知道Jack在数据集第三行，那么可以利用count</a:t>
            </a:r>
            <a:r>
              <a:rPr lang="en-US" altLang="zh-CN" b="1" dirty="0"/>
              <a:t>(3)-count(2)</a:t>
            </a:r>
            <a:r>
              <a:rPr lang="en-US" altLang="zh-CN" b="1" dirty="0" err="1"/>
              <a:t>来推出正确的结果</a:t>
            </a:r>
            <a:r>
              <a:rPr lang="en-US" altLang="zh-CN" b="1" dirty="0"/>
              <a:t>。</a:t>
            </a:r>
          </a:p>
          <a:p>
            <a:pPr eaLnBrk="1" hangingPunct="1">
              <a:spcBef>
                <a:spcPct val="0"/>
              </a:spcBef>
            </a:pPr>
            <a:r>
              <a:rPr lang="en-US" altLang="zh-CN" b="1" dirty="0" err="1"/>
              <a:t>但是如果f是一个提供差分隐私保护的查询函数，例如f（i</a:t>
            </a:r>
            <a:r>
              <a:rPr lang="en-US" altLang="zh-CN" b="1" dirty="0"/>
              <a:t>）=count(</a:t>
            </a:r>
            <a:r>
              <a:rPr lang="en-US" altLang="zh-CN" b="1" dirty="0" err="1"/>
              <a:t>i</a:t>
            </a:r>
            <a:r>
              <a:rPr lang="en-US" altLang="zh-CN" b="1" dirty="0"/>
              <a:t>)+</a:t>
            </a:r>
            <a:r>
              <a:rPr lang="en-US" altLang="zh-CN" b="1" dirty="0" err="1"/>
              <a:t>noise,其中noise是服从某种随机分布的噪声</a:t>
            </a:r>
            <a:r>
              <a:rPr lang="en-US" altLang="zh-CN" b="1" dirty="0"/>
              <a:t>。</a:t>
            </a:r>
          </a:p>
          <a:p>
            <a:pPr eaLnBrk="1" hangingPunct="1">
              <a:spcBef>
                <a:spcPct val="0"/>
              </a:spcBef>
            </a:pPr>
            <a:r>
              <a:rPr lang="en-US" altLang="zh-CN" b="1" dirty="0" err="1"/>
              <a:t>假设f</a:t>
            </a:r>
            <a:r>
              <a:rPr lang="en-US" altLang="zh-CN" b="1" dirty="0"/>
              <a:t>(3)</a:t>
            </a:r>
            <a:r>
              <a:rPr lang="en-US" altLang="zh-CN" b="1" dirty="0" err="1"/>
              <a:t>可能的输出来自集合</a:t>
            </a:r>
            <a:r>
              <a:rPr lang="en-US" altLang="zh-CN" b="1" dirty="0"/>
              <a:t>{1，1,2,3}，那么f（2）也将以几乎完全相同的概率输出同样集合的任一可能值。因此攻击者无法通过f(3)-f(2)</a:t>
            </a:r>
            <a:r>
              <a:rPr lang="en-US" altLang="zh-CN" b="1" dirty="0" err="1"/>
              <a:t>来得到想要的结果</a:t>
            </a:r>
            <a:r>
              <a:rPr lang="en-US" altLang="zh-CN" b="1" dirty="0"/>
              <a:t>。</a:t>
            </a:r>
          </a:p>
        </p:txBody>
      </p:sp>
      <p:sp>
        <p:nvSpPr>
          <p:cNvPr id="16384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B36233D1-A52E-4AE9-B88E-BA037E871370}" type="slidenum">
              <a:rPr lang="en-US" altLang="zh-CN" smtClean="0">
                <a:solidFill>
                  <a:srgbClr val="000000"/>
                </a:solidFill>
                <a:latin typeface="Calibri" panose="020F0502020204030204" pitchFamily="34" charset="0"/>
              </a:rPr>
              <a:t>62</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589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dirty="0"/>
          </a:p>
        </p:txBody>
      </p:sp>
      <p:sp>
        <p:nvSpPr>
          <p:cNvPr id="1658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A2C59A8A-244D-463F-8407-7D8AFD8F25F3}" type="slidenum">
              <a:rPr lang="en-US" altLang="zh-CN" smtClean="0">
                <a:solidFill>
                  <a:srgbClr val="000000"/>
                </a:solidFill>
                <a:latin typeface="Calibri" panose="020F0502020204030204" pitchFamily="34" charset="0"/>
              </a:rPr>
              <a:t>63</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50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215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586D8BB5-1C43-49C1-8D7C-E287DDDC24F4}" type="slidenum">
              <a:rPr lang="en-US" altLang="zh-CN" smtClean="0">
                <a:solidFill>
                  <a:srgbClr val="000000"/>
                </a:solidFill>
                <a:latin typeface="Calibri" panose="020F0502020204030204" pitchFamily="34" charset="0"/>
              </a:rPr>
              <a:t>7</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793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6794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EDD13D73-E077-4178-9069-B6E1C2B02232}" type="slidenum">
              <a:rPr lang="en-US" altLang="zh-CN" smtClean="0">
                <a:solidFill>
                  <a:srgbClr val="000000"/>
                </a:solidFill>
                <a:latin typeface="Calibri" panose="020F0502020204030204" pitchFamily="34" charset="0"/>
              </a:rPr>
              <a:t>64</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998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b="1"/>
              <a:t>简单来说就是</a:t>
            </a:r>
            <a:r>
              <a:rPr lang="en-US" altLang="zh-CN" b="1"/>
              <a:t>Differential privacy</a:t>
            </a:r>
            <a:r>
              <a:rPr lang="zh-CN" altLang="en-US" b="1"/>
              <a:t>提供一种关于输出的概率分布的机制或者是协议，可以让我们对数据表进行一定程度的修改，例如把上表的</a:t>
            </a:r>
            <a:r>
              <a:rPr lang="en-US" altLang="zh-CN" b="1"/>
              <a:t>Jack</a:t>
            </a:r>
            <a:r>
              <a:rPr lang="zh-CN" altLang="en-US" b="1"/>
              <a:t>换成其他人，或者改变他患癌症列的属性，但是对总体的输出不会发生大变化。</a:t>
            </a:r>
            <a:endParaRPr lang="en-US" altLang="zh-CN" b="1"/>
          </a:p>
          <a:p>
            <a:pPr eaLnBrk="1" hangingPunct="1">
              <a:spcBef>
                <a:spcPct val="0"/>
              </a:spcBef>
            </a:pPr>
            <a:r>
              <a:rPr lang="zh-CN" altLang="en-US" b="1"/>
              <a:t>所以就可以假装你的数据表可能包含所有可能的数据，让攻击者不知道任何关于个人的信息，从而达到隐私保护的作用。</a:t>
            </a:r>
          </a:p>
          <a:p>
            <a:pPr eaLnBrk="1" hangingPunct="1">
              <a:spcBef>
                <a:spcPct val="0"/>
              </a:spcBef>
            </a:pPr>
            <a:endParaRPr lang="en-US" altLang="zh-CN" b="1"/>
          </a:p>
        </p:txBody>
      </p:sp>
      <p:sp>
        <p:nvSpPr>
          <p:cNvPr id="16998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461DAA39-5050-4BBB-98D2-DFBED3352119}" type="slidenum">
              <a:rPr lang="en-US" altLang="zh-CN" smtClean="0">
                <a:solidFill>
                  <a:srgbClr val="000000"/>
                </a:solidFill>
                <a:latin typeface="Calibri" panose="020F0502020204030204" pitchFamily="34" charset="0"/>
              </a:rPr>
              <a:t>65</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203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7203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39F23470-69C8-4449-9E0E-E1FAD881D3D2}" type="slidenum">
              <a:rPr lang="en-US" altLang="zh-CN" smtClean="0">
                <a:solidFill>
                  <a:srgbClr val="000000"/>
                </a:solidFill>
                <a:latin typeface="Calibri" panose="020F0502020204030204" pitchFamily="34" charset="0"/>
              </a:rPr>
              <a:t>66</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408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b="1" dirty="0"/>
              <a:t>n</a:t>
            </a:r>
            <a:r>
              <a:rPr lang="zh-CN" altLang="en-US" b="1" dirty="0"/>
              <a:t>表示数据集</a:t>
            </a:r>
            <a:r>
              <a:rPr lang="en-US" altLang="zh-CN" b="1" dirty="0"/>
              <a:t>D</a:t>
            </a:r>
            <a:r>
              <a:rPr lang="zh-CN" altLang="en-US" b="1" dirty="0"/>
              <a:t>的</a:t>
            </a:r>
            <a:r>
              <a:rPr lang="en-US" altLang="zh-CN" b="1" dirty="0"/>
              <a:t>N</a:t>
            </a:r>
            <a:r>
              <a:rPr lang="zh-CN" altLang="en-US" b="1" dirty="0"/>
              <a:t>条记录</a:t>
            </a:r>
            <a:endParaRPr lang="en-US" altLang="zh-CN" b="1" dirty="0"/>
          </a:p>
        </p:txBody>
      </p:sp>
      <p:sp>
        <p:nvSpPr>
          <p:cNvPr id="174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6D8071C0-0C09-4B50-8133-55D2F13097CE}" type="slidenum">
              <a:rPr lang="en-US" altLang="zh-CN" smtClean="0">
                <a:solidFill>
                  <a:srgbClr val="000000"/>
                </a:solidFill>
                <a:latin typeface="Calibri" panose="020F0502020204030204" pitchFamily="34" charset="0"/>
              </a:rPr>
              <a:t>67</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613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761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F19964C9-274A-4799-94F2-039E35FCF2BB}" type="slidenum">
              <a:rPr lang="en-US" altLang="zh-CN" smtClean="0">
                <a:solidFill>
                  <a:srgbClr val="000000"/>
                </a:solidFill>
                <a:latin typeface="Calibri" panose="020F0502020204030204" pitchFamily="34" charset="0"/>
              </a:rPr>
              <a:t>68</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817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7818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91DC0B86-2401-4FE5-8700-EE6AF9DAFA3D}" type="slidenum">
              <a:rPr lang="en-US" altLang="zh-CN" smtClean="0">
                <a:solidFill>
                  <a:srgbClr val="000000"/>
                </a:solidFill>
                <a:latin typeface="Calibri" panose="020F0502020204030204" pitchFamily="34" charset="0"/>
              </a:rPr>
              <a:t>69</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022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dirty="0"/>
              <a:t/>
            </a:r>
            <a:br>
              <a:rPr lang="en-US" altLang="zh-CN" dirty="0"/>
            </a:br>
            <a:endParaRPr lang="en-US" altLang="zh-CN" b="1" dirty="0"/>
          </a:p>
        </p:txBody>
      </p:sp>
      <p:sp>
        <p:nvSpPr>
          <p:cNvPr id="18022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B7187E79-DF24-44ED-96C3-59EABE77B6EF}" type="slidenum">
              <a:rPr lang="en-US" altLang="zh-CN" smtClean="0">
                <a:solidFill>
                  <a:srgbClr val="000000"/>
                </a:solidFill>
                <a:latin typeface="Calibri" panose="020F0502020204030204" pitchFamily="34" charset="0"/>
              </a:rPr>
              <a:t>70</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13665776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227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8227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F6A33194-9DCA-46EB-A6C2-6993142A9693}" type="slidenum">
              <a:rPr lang="en-US" altLang="zh-CN" smtClean="0">
                <a:solidFill>
                  <a:srgbClr val="000000"/>
                </a:solidFill>
                <a:latin typeface="Calibri" panose="020F0502020204030204" pitchFamily="34" charset="0"/>
              </a:rPr>
              <a:t>71</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432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843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64255D48-9995-4356-92C1-9081A3D5CA58}" type="slidenum">
              <a:rPr lang="en-US" altLang="zh-CN" smtClean="0">
                <a:solidFill>
                  <a:srgbClr val="000000"/>
                </a:solidFill>
                <a:latin typeface="Calibri" panose="020F0502020204030204" pitchFamily="34" charset="0"/>
              </a:rPr>
              <a:t>72</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637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863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0C32D045-C3D2-4D97-A384-59232B1D9592}" type="slidenum">
              <a:rPr lang="en-US" altLang="zh-CN" smtClean="0">
                <a:solidFill>
                  <a:srgbClr val="000000"/>
                </a:solidFill>
                <a:latin typeface="Calibri" panose="020F0502020204030204" pitchFamily="34" charset="0"/>
              </a:rPr>
              <a:t>73</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2355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F482FAE9-8F23-48F7-9EE8-05EDB48E2A63}" type="slidenum">
              <a:rPr lang="en-US" altLang="zh-CN" smtClean="0">
                <a:solidFill>
                  <a:srgbClr val="000000"/>
                </a:solidFill>
                <a:latin typeface="Calibri" panose="020F0502020204030204" pitchFamily="34" charset="0"/>
              </a:rPr>
              <a:t>8</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841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dirty="0"/>
          </a:p>
        </p:txBody>
      </p:sp>
      <p:sp>
        <p:nvSpPr>
          <p:cNvPr id="1884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12AE5F93-6B02-4770-BED7-834563B0C448}" type="slidenum">
              <a:rPr lang="en-US" altLang="zh-CN" smtClean="0">
                <a:solidFill>
                  <a:srgbClr val="000000"/>
                </a:solidFill>
                <a:latin typeface="Calibri" panose="020F0502020204030204" pitchFamily="34" charset="0"/>
              </a:rPr>
              <a:t>74</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26350372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04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904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328E8873-76C8-4715-99E7-B5D0A7B3CA08}" type="slidenum">
              <a:rPr lang="en-US" altLang="zh-CN" smtClean="0">
                <a:solidFill>
                  <a:srgbClr val="000000"/>
                </a:solidFill>
                <a:latin typeface="Calibri" panose="020F0502020204030204" pitchFamily="34" charset="0"/>
              </a:rPr>
              <a:t>75</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251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dirty="0"/>
          </a:p>
        </p:txBody>
      </p:sp>
      <p:sp>
        <p:nvSpPr>
          <p:cNvPr id="1925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98D9DDDE-0F61-475F-96C4-E0216A38A03F}" type="slidenum">
              <a:rPr lang="en-US" altLang="zh-CN" smtClean="0">
                <a:solidFill>
                  <a:srgbClr val="000000"/>
                </a:solidFill>
                <a:latin typeface="Calibri" panose="020F0502020204030204" pitchFamily="34" charset="0"/>
              </a:rPr>
              <a:t>76</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29727814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456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dirty="0"/>
          </a:p>
        </p:txBody>
      </p:sp>
      <p:sp>
        <p:nvSpPr>
          <p:cNvPr id="1945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286BA732-839F-4E25-8FDC-10C1D6C6EFF5}" type="slidenum">
              <a:rPr lang="en-US" altLang="zh-CN" smtClean="0">
                <a:solidFill>
                  <a:srgbClr val="000000"/>
                </a:solidFill>
                <a:latin typeface="Calibri" panose="020F0502020204030204" pitchFamily="34" charset="0"/>
              </a:rPr>
              <a:t>77</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456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b="1" dirty="0"/>
              <a:t>举例子：</a:t>
            </a:r>
          </a:p>
          <a:p>
            <a:pPr eaLnBrk="1" hangingPunct="1">
              <a:spcBef>
                <a:spcPct val="0"/>
              </a:spcBef>
            </a:pPr>
            <a:r>
              <a:rPr lang="zh-CN" altLang="en-US" b="1" dirty="0"/>
              <a:t>拉普拉斯机制</a:t>
            </a:r>
            <a:r>
              <a:rPr lang="en-US" altLang="zh-CN" b="1" dirty="0"/>
              <a:t>:</a:t>
            </a:r>
            <a:r>
              <a:rPr lang="zh-CN" altLang="en-US" b="1" dirty="0"/>
              <a:t>知乎里有多少人是</a:t>
            </a:r>
            <a:r>
              <a:rPr lang="en-US" altLang="zh-CN" b="1" dirty="0"/>
              <a:t>985</a:t>
            </a:r>
            <a:r>
              <a:rPr lang="zh-CN" altLang="en-US" b="1" dirty="0"/>
              <a:t>大学毕业的？ 假如结果是</a:t>
            </a:r>
            <a:r>
              <a:rPr lang="en-US" altLang="zh-CN" b="1" dirty="0"/>
              <a:t>2000</a:t>
            </a:r>
            <a:r>
              <a:rPr lang="zh-CN" altLang="en-US" b="1" dirty="0"/>
              <a:t>人，那么每一次查询得到的结果都会稍稍有些区别，比如有很高的概率输出</a:t>
            </a:r>
            <a:r>
              <a:rPr lang="en-US" altLang="zh-CN" b="1" dirty="0"/>
              <a:t>2001</a:t>
            </a:r>
            <a:r>
              <a:rPr lang="zh-CN" altLang="en-US" b="1" dirty="0"/>
              <a:t>，也有较高概率输出</a:t>
            </a:r>
            <a:r>
              <a:rPr lang="en-US" altLang="zh-CN" b="1" dirty="0"/>
              <a:t>2010</a:t>
            </a:r>
            <a:r>
              <a:rPr lang="zh-CN" altLang="en-US" b="1" dirty="0"/>
              <a:t>， 较低概率输出</a:t>
            </a:r>
            <a:r>
              <a:rPr lang="en-US" altLang="zh-CN" b="1" dirty="0"/>
              <a:t>1900</a:t>
            </a:r>
            <a:r>
              <a:rPr lang="zh-CN" altLang="en-US" b="1" dirty="0"/>
              <a:t>，等等。输出满足在特定数值周围，</a:t>
            </a:r>
            <a:endParaRPr lang="en-US" altLang="zh-CN" b="1" dirty="0"/>
          </a:p>
          <a:p>
            <a:pPr eaLnBrk="1" hangingPunct="1">
              <a:spcBef>
                <a:spcPct val="0"/>
              </a:spcBef>
            </a:pPr>
            <a:r>
              <a:rPr lang="zh-CN" altLang="en-US" b="1" dirty="0"/>
              <a:t>数据上略微有区别，输出值有大概率在</a:t>
            </a:r>
            <a:r>
              <a:rPr lang="en-US" altLang="zh-CN" b="1" dirty="0"/>
              <a:t>2000</a:t>
            </a:r>
            <a:r>
              <a:rPr lang="zh-CN" altLang="en-US" b="1" dirty="0"/>
              <a:t>附近，输出值有小概率偏离</a:t>
            </a:r>
            <a:r>
              <a:rPr lang="en-US" altLang="zh-CN" b="1" dirty="0"/>
              <a:t>2000</a:t>
            </a:r>
            <a:r>
              <a:rPr lang="zh-CN" altLang="en-US" b="1" dirty="0" smtClean="0"/>
              <a:t>。</a:t>
            </a:r>
            <a:endParaRPr lang="en-US" altLang="zh-CN" b="1" dirty="0"/>
          </a:p>
        </p:txBody>
      </p:sp>
      <p:sp>
        <p:nvSpPr>
          <p:cNvPr id="1945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286BA732-839F-4E25-8FDC-10C1D6C6EFF5}" type="slidenum">
              <a:rPr lang="en-US" altLang="zh-CN" smtClean="0">
                <a:solidFill>
                  <a:srgbClr val="000000"/>
                </a:solidFill>
                <a:latin typeface="Calibri" panose="020F0502020204030204" pitchFamily="34" charset="0"/>
              </a:rPr>
              <a:t>78</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661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kumimoji="0" lang="zh-CN" altLang="en-US" sz="1200" b="0" i="0" u="none" strike="noStrike" cap="none" normalizeH="0" baseline="0" dirty="0">
                <a:ln>
                  <a:noFill/>
                </a:ln>
                <a:solidFill>
                  <a:srgbClr val="121212"/>
                </a:solidFill>
                <a:effectLst/>
                <a:latin typeface="宋体" panose="02010600030101010101" pitchFamily="2" charset="-122"/>
              </a:rPr>
              <a:t>通常</a:t>
            </a:r>
            <a:r>
              <a:rPr kumimoji="0" lang="en-US" altLang="zh-CN" sz="1200" b="0" i="0" u="none" strike="noStrike" cap="none" normalizeH="0" baseline="0" dirty="0">
                <a:ln>
                  <a:noFill/>
                </a:ln>
                <a:solidFill>
                  <a:srgbClr val="121212"/>
                </a:solidFill>
                <a:effectLst/>
                <a:latin typeface="宋体" panose="02010600030101010101" pitchFamily="2" charset="-122"/>
              </a:rPr>
              <a:t>u</a:t>
            </a:r>
            <a:r>
              <a:rPr kumimoji="0" lang="zh-CN" altLang="en-US" sz="1200" b="0" i="0" u="none" strike="noStrike" cap="none" normalizeH="0" baseline="0" dirty="0">
                <a:ln>
                  <a:noFill/>
                </a:ln>
                <a:solidFill>
                  <a:srgbClr val="121212"/>
                </a:solidFill>
                <a:effectLst/>
                <a:latin typeface="宋体" panose="02010600030101010101" pitchFamily="2" charset="-122"/>
              </a:rPr>
              <a:t>为</a:t>
            </a:r>
            <a:r>
              <a:rPr kumimoji="0" lang="en-US" altLang="zh-CN" sz="1200" b="0" i="0" u="none" strike="noStrike" cap="none" normalizeH="0" baseline="0" dirty="0">
                <a:ln>
                  <a:noFill/>
                </a:ln>
                <a:solidFill>
                  <a:srgbClr val="121212"/>
                </a:solidFill>
                <a:effectLst/>
                <a:latin typeface="宋体" panose="02010600030101010101" pitchFamily="2" charset="-122"/>
              </a:rPr>
              <a:t>0</a:t>
            </a:r>
            <a:r>
              <a:rPr kumimoji="0" lang="zh-CN" altLang="en-US" sz="1200" b="0" i="0" u="none" strike="noStrike" cap="none" normalizeH="0" baseline="0" dirty="0">
                <a:ln>
                  <a:noFill/>
                </a:ln>
                <a:solidFill>
                  <a:srgbClr val="121212"/>
                </a:solidFill>
                <a:effectLst/>
                <a:latin typeface="宋体" panose="02010600030101010101" pitchFamily="2" charset="-122"/>
              </a:rPr>
              <a:t>，</a:t>
            </a:r>
            <a:r>
              <a:rPr kumimoji="0" lang="en-US" altLang="zh-CN" sz="1200" b="0" i="0" u="none" strike="noStrike" cap="none" normalizeH="0" baseline="0" dirty="0">
                <a:ln>
                  <a:noFill/>
                </a:ln>
                <a:solidFill>
                  <a:srgbClr val="121212"/>
                </a:solidFill>
                <a:effectLst/>
                <a:latin typeface="宋体" panose="02010600030101010101" pitchFamily="2" charset="-122"/>
              </a:rPr>
              <a:t>b</a:t>
            </a:r>
            <a:r>
              <a:rPr kumimoji="0" lang="zh-CN" altLang="zh-CN" sz="1200" b="0" i="0" u="none" strike="noStrike" cap="none" normalizeH="0" baseline="0" dirty="0">
                <a:ln>
                  <a:noFill/>
                </a:ln>
                <a:solidFill>
                  <a:srgbClr val="121212"/>
                </a:solidFill>
                <a:effectLst/>
                <a:latin typeface="宋体" panose="02010600030101010101" pitchFamily="2" charset="-122"/>
              </a:rPr>
              <a:t>是尺度参数</a:t>
            </a:r>
            <a:r>
              <a:rPr kumimoji="0" lang="zh-CN" altLang="en-US" sz="1200" b="0" i="0" u="none" strike="noStrike" cap="none" normalizeH="0" baseline="0" dirty="0">
                <a:ln>
                  <a:noFill/>
                </a:ln>
                <a:solidFill>
                  <a:srgbClr val="121212"/>
                </a:solidFill>
                <a:effectLst/>
                <a:latin typeface="宋体" panose="02010600030101010101" pitchFamily="2" charset="-122"/>
              </a:rPr>
              <a:t>？敏感度</a:t>
            </a:r>
            <a:r>
              <a:rPr lang="el-GR" altLang="zh-CN" sz="1200" b="1" dirty="0">
                <a:latin typeface="Arial" panose="020B0604020202020204" pitchFamily="34" charset="0"/>
                <a:ea typeface="+mn-ea"/>
              </a:rPr>
              <a:t>Δ</a:t>
            </a:r>
            <a:r>
              <a:rPr lang="en-US" altLang="zh-CN" sz="1200" b="1" dirty="0">
                <a:latin typeface="Arial" panose="020B0604020202020204" pitchFamily="34" charset="0"/>
                <a:ea typeface="+mn-ea"/>
              </a:rPr>
              <a:t>f</a:t>
            </a:r>
            <a:r>
              <a:rPr kumimoji="0" lang="en-US" altLang="zh-CN" sz="1200" b="0" i="0" u="none" strike="noStrike" cap="none" normalizeH="0" baseline="0" dirty="0">
                <a:ln>
                  <a:noFill/>
                </a:ln>
                <a:solidFill>
                  <a:srgbClr val="121212"/>
                </a:solidFill>
                <a:effectLst/>
                <a:latin typeface="宋体" panose="02010600030101010101" pitchFamily="2" charset="-122"/>
              </a:rPr>
              <a:t>/</a:t>
            </a:r>
            <a:r>
              <a:rPr lang="en-US" altLang="zh-CN" sz="1200" b="1" dirty="0">
                <a:latin typeface="Arial" panose="020B0604020202020204" pitchFamily="34" charset="0"/>
                <a:ea typeface="+mn-ea"/>
              </a:rPr>
              <a:t>ɛ</a:t>
            </a:r>
            <a:endParaRPr lang="en-US" altLang="zh-CN" b="1" dirty="0"/>
          </a:p>
        </p:txBody>
      </p:sp>
      <p:sp>
        <p:nvSpPr>
          <p:cNvPr id="1966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DFA5DDB4-F04D-4C64-8142-21BC363DCBCB}" type="slidenum">
              <a:rPr lang="en-US" altLang="zh-CN" smtClean="0">
                <a:solidFill>
                  <a:srgbClr val="000000"/>
                </a:solidFill>
                <a:latin typeface="Calibri" panose="020F0502020204030204" pitchFamily="34" charset="0"/>
              </a:rPr>
              <a:t>79</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86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1986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55985127-B92A-457E-99E5-289DDB919B03}" type="slidenum">
              <a:rPr lang="en-US" altLang="zh-CN" smtClean="0">
                <a:solidFill>
                  <a:srgbClr val="000000"/>
                </a:solidFill>
                <a:latin typeface="Calibri" panose="020F0502020204030204" pitchFamily="34" charset="0"/>
              </a:rPr>
              <a:t>80</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889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20890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B9CDA9C4-822F-422A-93C6-2EF31E5F95BD}" type="slidenum">
              <a:rPr lang="en-US" altLang="zh-CN" smtClean="0">
                <a:solidFill>
                  <a:srgbClr val="000000"/>
                </a:solidFill>
                <a:latin typeface="Calibri" panose="020F0502020204030204" pitchFamily="34" charset="0"/>
              </a:rPr>
              <a:t>81</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094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2109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2E21A5BF-2A5D-4FAA-A402-C02706D6FA99}" type="slidenum">
              <a:rPr lang="en-US" altLang="zh-CN" smtClean="0">
                <a:solidFill>
                  <a:srgbClr val="000000"/>
                </a:solidFill>
                <a:latin typeface="Calibri" panose="020F0502020204030204" pitchFamily="34" charset="0"/>
              </a:rPr>
              <a:t>82</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504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dirty="0"/>
          </a:p>
        </p:txBody>
      </p:sp>
      <p:sp>
        <p:nvSpPr>
          <p:cNvPr id="21504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FB4A0592-9997-4946-9BF6-2BBA7CDBB698}" type="slidenum">
              <a:rPr lang="en-US" altLang="zh-CN" smtClean="0">
                <a:solidFill>
                  <a:srgbClr val="000000"/>
                </a:solidFill>
                <a:latin typeface="Calibri" panose="020F0502020204030204" pitchFamily="34" charset="0"/>
              </a:rPr>
              <a:t>83</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a:latin typeface="宋体" panose="02010600030101010101" pitchFamily="2" charset="-122"/>
            </a:endParaRPr>
          </a:p>
        </p:txBody>
      </p:sp>
      <p:sp>
        <p:nvSpPr>
          <p:cNvPr id="256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82BF06C2-AAEF-48DE-B50D-F9B7D62497D9}" type="slidenum">
              <a:rPr lang="en-US" altLang="zh-CN" smtClean="0">
                <a:solidFill>
                  <a:srgbClr val="000000"/>
                </a:solidFill>
                <a:latin typeface="Calibri" panose="020F0502020204030204" pitchFamily="34" charset="0"/>
              </a:rPr>
              <a:t>9</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504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dirty="0"/>
          </a:p>
        </p:txBody>
      </p:sp>
      <p:sp>
        <p:nvSpPr>
          <p:cNvPr id="21504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FB4A0592-9997-4946-9BF6-2BBA7CDBB698}" type="slidenum">
              <a:rPr lang="en-US" altLang="zh-CN" smtClean="0">
                <a:solidFill>
                  <a:srgbClr val="000000"/>
                </a:solidFill>
                <a:latin typeface="Calibri" panose="020F0502020204030204" pitchFamily="34" charset="0"/>
              </a:rPr>
              <a:t>84</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3514485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094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2109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2E21A5BF-2A5D-4FAA-A402-C02706D6FA99}" type="slidenum">
              <a:rPr lang="en-US" altLang="zh-CN" smtClean="0">
                <a:solidFill>
                  <a:srgbClr val="000000"/>
                </a:solidFill>
                <a:latin typeface="Calibri" panose="020F0502020204030204" pitchFamily="34" charset="0"/>
              </a:rPr>
              <a:t>85</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dirty="0"/>
          </a:p>
        </p:txBody>
      </p:sp>
      <p:sp>
        <p:nvSpPr>
          <p:cNvPr id="2129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F1B1483A-346D-47F9-9D60-F301FCC6D8BD}" type="slidenum">
              <a:rPr lang="en-US" altLang="zh-CN" smtClean="0">
                <a:solidFill>
                  <a:srgbClr val="000000"/>
                </a:solidFill>
                <a:latin typeface="Calibri" panose="020F0502020204030204" pitchFamily="34" charset="0"/>
              </a:rPr>
              <a:t>86</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709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dirty="0"/>
          </a:p>
        </p:txBody>
      </p:sp>
      <p:sp>
        <p:nvSpPr>
          <p:cNvPr id="2170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B1635DD0-B31B-454E-8D67-C9E4188D7E44}" type="slidenum">
              <a:rPr lang="en-US" altLang="zh-CN" smtClean="0">
                <a:solidFill>
                  <a:srgbClr val="000000"/>
                </a:solidFill>
                <a:latin typeface="Calibri" panose="020F0502020204030204" pitchFamily="34" charset="0"/>
              </a:rPr>
              <a:t>87</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709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dirty="0"/>
          </a:p>
        </p:txBody>
      </p:sp>
      <p:sp>
        <p:nvSpPr>
          <p:cNvPr id="2170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B1635DD0-B31B-454E-8D67-C9E4188D7E44}" type="slidenum">
              <a:rPr lang="en-US" altLang="zh-CN" smtClean="0">
                <a:solidFill>
                  <a:srgbClr val="000000"/>
                </a:solidFill>
                <a:latin typeface="Calibri" panose="020F0502020204030204" pitchFamily="34" charset="0"/>
              </a:rPr>
              <a:t>88</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18081995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118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b="1" dirty="0"/>
              <a:t>计算</a:t>
            </a:r>
            <a:r>
              <a:rPr lang="en-US" altLang="zh-CN" b="1" dirty="0"/>
              <a:t>t1</a:t>
            </a:r>
            <a:r>
              <a:rPr lang="zh-CN" altLang="en-US" b="1" dirty="0"/>
              <a:t>时间每个用户的用电量加差分隐私，然后加密</a:t>
            </a:r>
            <a:endParaRPr lang="en-US" altLang="zh-CN" b="1" dirty="0"/>
          </a:p>
          <a:p>
            <a:pPr eaLnBrk="1" hangingPunct="1">
              <a:spcBef>
                <a:spcPct val="0"/>
              </a:spcBef>
            </a:pPr>
            <a:r>
              <a:rPr lang="zh-CN" altLang="en-US" b="1" dirty="0"/>
              <a:t>计算</a:t>
            </a:r>
            <a:r>
              <a:rPr lang="en-US" altLang="zh-CN" b="1" dirty="0"/>
              <a:t>t2</a:t>
            </a:r>
            <a:r>
              <a:rPr lang="zh-CN" altLang="en-US" b="1" dirty="0"/>
              <a:t>时间</a:t>
            </a:r>
            <a:r>
              <a:rPr lang="en-US" altLang="zh-CN" b="1" dirty="0"/>
              <a:t>……</a:t>
            </a:r>
          </a:p>
          <a:p>
            <a:pPr eaLnBrk="1" hangingPunct="1">
              <a:spcBef>
                <a:spcPct val="0"/>
              </a:spcBef>
            </a:pPr>
            <a:endParaRPr lang="en-US" altLang="zh-CN" b="1" dirty="0"/>
          </a:p>
          <a:p>
            <a:pPr eaLnBrk="1" hangingPunct="1">
              <a:spcBef>
                <a:spcPct val="0"/>
              </a:spcBef>
            </a:pPr>
            <a:endParaRPr lang="en-US" altLang="zh-CN" b="1" dirty="0"/>
          </a:p>
        </p:txBody>
      </p:sp>
      <p:sp>
        <p:nvSpPr>
          <p:cNvPr id="22118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146824B0-3D17-4D0E-8149-40184F71BEFE}" type="slidenum">
              <a:rPr lang="en-US" altLang="zh-CN" smtClean="0">
                <a:solidFill>
                  <a:srgbClr val="000000"/>
                </a:solidFill>
                <a:latin typeface="Calibri" panose="020F0502020204030204" pitchFamily="34" charset="0"/>
              </a:rPr>
              <a:t>89</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118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b="1" dirty="0"/>
              <a:t>计算</a:t>
            </a:r>
            <a:r>
              <a:rPr lang="en-US" altLang="zh-CN" b="1" dirty="0"/>
              <a:t>t1</a:t>
            </a:r>
            <a:r>
              <a:rPr lang="zh-CN" altLang="en-US" b="1" dirty="0"/>
              <a:t>时间每个用户的用电量加差分隐私，然后加密</a:t>
            </a:r>
            <a:endParaRPr lang="en-US" altLang="zh-CN" b="1" dirty="0"/>
          </a:p>
          <a:p>
            <a:pPr eaLnBrk="1" hangingPunct="1">
              <a:spcBef>
                <a:spcPct val="0"/>
              </a:spcBef>
            </a:pPr>
            <a:r>
              <a:rPr lang="zh-CN" altLang="en-US" b="1" dirty="0"/>
              <a:t>计算</a:t>
            </a:r>
            <a:r>
              <a:rPr lang="en-US" altLang="zh-CN" b="1" dirty="0"/>
              <a:t>t2</a:t>
            </a:r>
            <a:r>
              <a:rPr lang="zh-CN" altLang="en-US" b="1" dirty="0"/>
              <a:t>时间</a:t>
            </a:r>
            <a:r>
              <a:rPr lang="en-US" altLang="zh-CN" b="1" dirty="0"/>
              <a:t>……</a:t>
            </a:r>
          </a:p>
          <a:p>
            <a:pPr eaLnBrk="1" hangingPunct="1">
              <a:spcBef>
                <a:spcPct val="0"/>
              </a:spcBef>
            </a:pPr>
            <a:endParaRPr lang="en-US" altLang="zh-CN" b="1" dirty="0"/>
          </a:p>
          <a:p>
            <a:pPr eaLnBrk="1" hangingPunct="1">
              <a:spcBef>
                <a:spcPct val="0"/>
              </a:spcBef>
            </a:pPr>
            <a:endParaRPr lang="en-US" altLang="zh-CN" b="1" dirty="0"/>
          </a:p>
        </p:txBody>
      </p:sp>
      <p:sp>
        <p:nvSpPr>
          <p:cNvPr id="22118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146824B0-3D17-4D0E-8149-40184F71BEFE}" type="slidenum">
              <a:rPr lang="en-US" altLang="zh-CN" smtClean="0">
                <a:solidFill>
                  <a:srgbClr val="000000"/>
                </a:solidFill>
                <a:latin typeface="Calibri" panose="020F0502020204030204" pitchFamily="34" charset="0"/>
              </a:rPr>
              <a:t>90</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26144634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a:extLst>
              <a:ext uri="{FF2B5EF4-FFF2-40B4-BE49-F238E27FC236}">
                <a16:creationId xmlns:a16="http://schemas.microsoft.com/office/drawing/2014/main" id="{F90AE661-149A-478D-93E4-DDC2389FF7B1}"/>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3" name="备注占位符 2">
            <a:extLst>
              <a:ext uri="{FF2B5EF4-FFF2-40B4-BE49-F238E27FC236}">
                <a16:creationId xmlns:a16="http://schemas.microsoft.com/office/drawing/2014/main" id="{B3E1F707-A1B2-42D6-82A8-B4CF42A75254}"/>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245764" name="灯片编号占位符 3">
            <a:extLst>
              <a:ext uri="{FF2B5EF4-FFF2-40B4-BE49-F238E27FC236}">
                <a16:creationId xmlns:a16="http://schemas.microsoft.com/office/drawing/2014/main" id="{A7A79994-AED2-4B1D-A4A1-574597F7F7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60A93F52-0D5F-4B0E-A83F-128D33939438}" type="slidenum">
              <a:rPr lang="en-US" altLang="zh-CN" smtClean="0">
                <a:solidFill>
                  <a:srgbClr val="000000"/>
                </a:solidFill>
                <a:latin typeface="Calibri" panose="020F0502020204030204" pitchFamily="34" charset="0"/>
              </a:rPr>
              <a:pPr>
                <a:buFontTx/>
                <a:buChar char="•"/>
              </a:pPr>
              <a:t>91</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12219454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a:extLst>
              <a:ext uri="{FF2B5EF4-FFF2-40B4-BE49-F238E27FC236}">
                <a16:creationId xmlns:a16="http://schemas.microsoft.com/office/drawing/2014/main" id="{F90AE661-149A-478D-93E4-DDC2389FF7B1}"/>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3" name="备注占位符 2">
            <a:extLst>
              <a:ext uri="{FF2B5EF4-FFF2-40B4-BE49-F238E27FC236}">
                <a16:creationId xmlns:a16="http://schemas.microsoft.com/office/drawing/2014/main" id="{B3E1F707-A1B2-42D6-82A8-B4CF42A75254}"/>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245764" name="灯片编号占位符 3">
            <a:extLst>
              <a:ext uri="{FF2B5EF4-FFF2-40B4-BE49-F238E27FC236}">
                <a16:creationId xmlns:a16="http://schemas.microsoft.com/office/drawing/2014/main" id="{A7A79994-AED2-4B1D-A4A1-574597F7F7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60A93F52-0D5F-4B0E-A83F-128D33939438}" type="slidenum">
              <a:rPr lang="en-US" altLang="zh-CN" smtClean="0">
                <a:solidFill>
                  <a:srgbClr val="000000"/>
                </a:solidFill>
                <a:latin typeface="Calibri" panose="020F0502020204030204" pitchFamily="34" charset="0"/>
              </a:rPr>
              <a:pPr>
                <a:buFontTx/>
                <a:buChar char="•"/>
              </a:pPr>
              <a:t>92</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22687172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a:extLst>
              <a:ext uri="{FF2B5EF4-FFF2-40B4-BE49-F238E27FC236}">
                <a16:creationId xmlns:a16="http://schemas.microsoft.com/office/drawing/2014/main" id="{F90AE661-149A-478D-93E4-DDC2389FF7B1}"/>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3" name="备注占位符 2">
            <a:extLst>
              <a:ext uri="{FF2B5EF4-FFF2-40B4-BE49-F238E27FC236}">
                <a16:creationId xmlns:a16="http://schemas.microsoft.com/office/drawing/2014/main" id="{B3E1F707-A1B2-42D6-82A8-B4CF42A75254}"/>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245764" name="灯片编号占位符 3">
            <a:extLst>
              <a:ext uri="{FF2B5EF4-FFF2-40B4-BE49-F238E27FC236}">
                <a16:creationId xmlns:a16="http://schemas.microsoft.com/office/drawing/2014/main" id="{A7A79994-AED2-4B1D-A4A1-574597F7F7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60A93F52-0D5F-4B0E-A83F-128D33939438}" type="slidenum">
              <a:rPr lang="en-US" altLang="zh-CN" smtClean="0">
                <a:solidFill>
                  <a:srgbClr val="000000"/>
                </a:solidFill>
                <a:latin typeface="Calibri" panose="020F0502020204030204" pitchFamily="34" charset="0"/>
              </a:rPr>
              <a:pPr>
                <a:buFontTx/>
                <a:buChar char="•"/>
              </a:pPr>
              <a:t>93</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3694727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b="1"/>
          </a:p>
        </p:txBody>
      </p:sp>
      <p:sp>
        <p:nvSpPr>
          <p:cNvPr id="276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885C4EAF-406C-49E0-A664-0BF660236920}" type="slidenum">
              <a:rPr lang="en-US" altLang="zh-CN" smtClean="0">
                <a:solidFill>
                  <a:srgbClr val="000000"/>
                </a:solidFill>
                <a:latin typeface="Calibri" panose="020F0502020204030204" pitchFamily="34" charset="0"/>
              </a:rPr>
              <a:t>10</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781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latin typeface="Arial" panose="020B0604020202020204" pitchFamily="34" charset="0"/>
            </a:endParaRPr>
          </a:p>
        </p:txBody>
      </p:sp>
      <p:sp>
        <p:nvSpPr>
          <p:cNvPr id="2478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296037DD-1B5F-4D81-BA61-A66D2B43E681}" type="slidenum">
              <a:rPr lang="en-US" altLang="zh-CN" smtClean="0">
                <a:solidFill>
                  <a:srgbClr val="000000"/>
                </a:solidFill>
                <a:latin typeface="Calibri" panose="020F0502020204030204" pitchFamily="34" charset="0"/>
              </a:rPr>
              <a:t>94</a:t>
            </a:fld>
            <a:endParaRPr lang="en-US" altLang="zh-CN">
              <a:solidFill>
                <a:srgbClr val="000000"/>
              </a:solidFill>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buFontTx/>
              <a:buNone/>
              <a:defRPr>
                <a:latin typeface="+mn-lt"/>
                <a:ea typeface="+mn-ea"/>
              </a:defRPr>
            </a:lvl1pPr>
          </a:lstStyle>
          <a:p>
            <a:pPr>
              <a:defRPr/>
            </a:pPr>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buFontTx/>
              <a:buNone/>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eaLnBrk="1" hangingPunct="1">
              <a:defRPr>
                <a:latin typeface="Franklin Gothic Medium" panose="020B0603020102020204" pitchFamily="34" charset="0"/>
                <a:ea typeface="微软雅黑" panose="020B0503020204020204" pitchFamily="34" charset="-122"/>
              </a:defRPr>
            </a:lvl1pPr>
          </a:lstStyle>
          <a:p>
            <a:pPr>
              <a:defRPr/>
            </a:pPr>
            <a:fld id="{4918F2D5-1974-4072-B184-25599DE61B8E}"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buFontTx/>
              <a:buNone/>
              <a:defRPr>
                <a:latin typeface="+mn-lt"/>
                <a:ea typeface="+mn-ea"/>
              </a:defRPr>
            </a:lvl1pPr>
          </a:lstStyle>
          <a:p>
            <a:pPr>
              <a:defRPr/>
            </a:pPr>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buFontTx/>
              <a:buNone/>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eaLnBrk="1" hangingPunct="1">
              <a:defRPr>
                <a:latin typeface="Franklin Gothic Medium" panose="020B0603020102020204" pitchFamily="34" charset="0"/>
                <a:ea typeface="微软雅黑" panose="020B0503020204020204" pitchFamily="34" charset="-122"/>
              </a:defRPr>
            </a:lvl1pPr>
          </a:lstStyle>
          <a:p>
            <a:pPr>
              <a:defRPr/>
            </a:pPr>
            <a:fld id="{B49D2F94-17CA-4D49-8820-5700F0DBBF0F}"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buFontTx/>
              <a:buNone/>
              <a:defRPr>
                <a:latin typeface="+mn-lt"/>
                <a:ea typeface="+mn-ea"/>
              </a:defRPr>
            </a:lvl1pPr>
          </a:lstStyle>
          <a:p>
            <a:pPr>
              <a:defRPr/>
            </a:pPr>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buFontTx/>
              <a:buNone/>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eaLnBrk="1" hangingPunct="1">
              <a:defRPr>
                <a:latin typeface="Franklin Gothic Medium" panose="020B0603020102020204" pitchFamily="34" charset="0"/>
                <a:ea typeface="微软雅黑" panose="020B0503020204020204" pitchFamily="34" charset="-122"/>
              </a:defRPr>
            </a:lvl1pPr>
          </a:lstStyle>
          <a:p>
            <a:pPr>
              <a:defRPr/>
            </a:pPr>
            <a:fld id="{81C6CE76-2349-4778-B47C-753269AA6E32}"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buFontTx/>
              <a:buNone/>
              <a:defRPr>
                <a:latin typeface="+mn-lt"/>
                <a:ea typeface="+mn-ea"/>
              </a:defRPr>
            </a:lvl1pPr>
          </a:lstStyle>
          <a:p>
            <a:pPr>
              <a:defRPr/>
            </a:pPr>
            <a:endParaRPr lang="zh-CN" altLang="en-US"/>
          </a:p>
        </p:txBody>
      </p:sp>
      <p:sp>
        <p:nvSpPr>
          <p:cNvPr id="8" name="页脚占位符 7"/>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buFontTx/>
              <a:buNone/>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eaLnBrk="1" hangingPunct="1">
              <a:defRPr>
                <a:latin typeface="Franklin Gothic Medium" panose="020B0603020102020204" pitchFamily="34" charset="0"/>
                <a:ea typeface="微软雅黑" panose="020B0503020204020204" pitchFamily="34" charset="-122"/>
              </a:defRPr>
            </a:lvl1pPr>
          </a:lstStyle>
          <a:p>
            <a:pPr>
              <a:defRPr/>
            </a:pPr>
            <a:fld id="{B7AEF42B-20B7-4091-85F2-1CB37E770911}"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buFontTx/>
              <a:buNone/>
              <a:defRPr>
                <a:latin typeface="+mn-lt"/>
                <a:ea typeface="+mn-ea"/>
              </a:defRPr>
            </a:lvl1pPr>
          </a:lstStyle>
          <a:p>
            <a:pPr>
              <a:defRPr/>
            </a:pPr>
            <a:endParaRPr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buFontTx/>
              <a:buNone/>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eaLnBrk="1" hangingPunct="1">
              <a:defRPr>
                <a:latin typeface="Franklin Gothic Medium" panose="020B0603020102020204" pitchFamily="34" charset="0"/>
                <a:ea typeface="微软雅黑" panose="020B0503020204020204" pitchFamily="34" charset="-122"/>
              </a:defRPr>
            </a:lvl1pPr>
          </a:lstStyle>
          <a:p>
            <a:pPr>
              <a:defRPr/>
            </a:pPr>
            <a:fld id="{9195B275-044E-4A99-A29E-6DB62C8D8F10}"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0" y="0"/>
            <a:ext cx="9144000" cy="692150"/>
          </a:xfrm>
          <a:prstGeom prst="rect">
            <a:avLst/>
          </a:prstGeom>
          <a:solidFill>
            <a:srgbClr val="0070C0"/>
          </a:solidFill>
        </p:spPr>
        <p:style>
          <a:lnRef idx="1">
            <a:schemeClr val="accent1"/>
          </a:lnRef>
          <a:fillRef idx="2">
            <a:schemeClr val="accent1"/>
          </a:fillRef>
          <a:effectRef idx="1">
            <a:schemeClr val="accent1"/>
          </a:effectRef>
          <a:fontRef idx="none"/>
        </p:style>
        <p:txBody>
          <a:bodyPr vert="horz" lIns="91440" tIns="45720" rIns="91440" bIns="45720" rtlCol="0" anchor="ctr">
            <a:noAutofit/>
          </a:bodyPr>
          <a:lstStyle/>
          <a:p>
            <a:r>
              <a:rPr lang="zh-CN" altLang="en-US" noProof="1"/>
              <a:t>单击此处编辑母版标题样式</a:t>
            </a:r>
          </a:p>
        </p:txBody>
      </p:sp>
      <p:sp>
        <p:nvSpPr>
          <p:cNvPr id="1027" name="文本占位符 2"/>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6"/>
          <p:cNvSpPr/>
          <p:nvPr/>
        </p:nvSpPr>
        <p:spPr>
          <a:xfrm>
            <a:off x="0" y="692150"/>
            <a:ext cx="9144000" cy="730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rtl="0" eaLnBrk="0" fontAlgn="base" hangingPunct="0">
        <a:spcBef>
          <a:spcPct val="0"/>
        </a:spcBef>
        <a:spcAft>
          <a:spcPct val="0"/>
        </a:spcAft>
        <a:defRPr sz="2800" kern="1200">
          <a:solidFill>
            <a:schemeClr val="bg1"/>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6pPr>
      <a:lvl7pPr marL="914400" algn="ctr" rtl="0" fontAlgn="base">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7pPr>
      <a:lvl8pPr marL="1371600" algn="ctr" rtl="0" fontAlgn="base">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8pPr>
      <a:lvl9pPr marL="1828800" algn="ctr" rtl="0" fontAlgn="base">
        <a:spcBef>
          <a:spcPct val="0"/>
        </a:spcBef>
        <a:spcAft>
          <a:spcPct val="0"/>
        </a:spcAft>
        <a:defRPr sz="2800">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6.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notesSlide" Target="../notesSlides/notesSlide64.xml"/><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45.png"/><Relationship Id="rId11" Type="http://schemas.openxmlformats.org/officeDocument/2006/relationships/oleObject" Target="../embeddings/oleObject6.bin"/><Relationship Id="rId5" Type="http://schemas.openxmlformats.org/officeDocument/2006/relationships/image" Target="../media/image42.wmf"/><Relationship Id="rId10" Type="http://schemas.openxmlformats.org/officeDocument/2006/relationships/image" Target="../media/image44.wmf"/><Relationship Id="rId4" Type="http://schemas.openxmlformats.org/officeDocument/2006/relationships/oleObject" Target="../embeddings/oleObject3.bin"/><Relationship Id="rId9" Type="http://schemas.openxmlformats.org/officeDocument/2006/relationships/oleObject" Target="../embeddings/oleObject5.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9.xml"/><Relationship Id="rId7" Type="http://schemas.openxmlformats.org/officeDocument/2006/relationships/image" Target="../media/image56.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55.wmf"/><Relationship Id="rId4" Type="http://schemas.openxmlformats.org/officeDocument/2006/relationships/oleObject" Target="../embeddings/oleObject7.bin"/></Relationships>
</file>

<file path=ppt/slides/_rels/slide7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71.xml"/><Relationship Id="rId7" Type="http://schemas.openxmlformats.org/officeDocument/2006/relationships/image" Target="../media/image58.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image" Target="../media/image57.wmf"/><Relationship Id="rId4" Type="http://schemas.openxmlformats.org/officeDocument/2006/relationships/oleObject" Target="../embeddings/oleObject9.bin"/></Relationships>
</file>

<file path=ppt/slides/_rels/slide7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notesSlide" Target="../notesSlides/notesSlide72.xml"/><Relationship Id="rId16"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0.png"/><Relationship Id="rId9" Type="http://schemas.openxmlformats.org/officeDocument/2006/relationships/image" Target="../media/image73.png"/><Relationship Id="rId14" Type="http://schemas.openxmlformats.org/officeDocument/2006/relationships/image" Target="../media/image8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85.xml"/><Relationship Id="rId16"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jpeg"/><Relationship Id="rId3" Type="http://schemas.openxmlformats.org/officeDocument/2006/relationships/image" Target="../media/image91.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08.png"/><Relationship Id="rId5" Type="http://schemas.openxmlformats.org/officeDocument/2006/relationships/image" Target="../media/image105.png"/><Relationship Id="rId10"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106.png"/><Relationship Id="rId14" Type="http://schemas.openxmlformats.org/officeDocument/2006/relationships/image" Target="../media/image110.png"/></Relationships>
</file>

<file path=ppt/slides/_rels/slide9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3" Type="http://schemas.microsoft.com/office/2007/relationships/hdphoto" Target="../media/hdphoto1.wdp"/><Relationship Id="rId12" Type="http://schemas.openxmlformats.org/officeDocument/2006/relationships/image" Target="../media/image109.png"/><Relationship Id="rId2" Type="http://schemas.openxmlformats.org/officeDocument/2006/relationships/notesSlide" Target="../notesSlides/notesSlide88.xml"/><Relationship Id="rId1" Type="http://schemas.openxmlformats.org/officeDocument/2006/relationships/slideLayout" Target="../slideLayouts/slideLayout7.xml"/><Relationship Id="rId11" Type="http://schemas.openxmlformats.org/officeDocument/2006/relationships/image" Target="../media/image111.png"/><Relationship Id="rId10" Type="http://schemas.openxmlformats.org/officeDocument/2006/relationships/image" Target="../media/image1130.png"/><Relationship Id="rId14" Type="http://schemas.openxmlformats.org/officeDocument/2006/relationships/image" Target="../media/image112.png"/></Relationships>
</file>

<file path=ppt/slides/_rels/slide9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484313"/>
            <a:ext cx="9144000" cy="1470025"/>
          </a:xfrm>
        </p:spPr>
        <p:txBody>
          <a:bodyPr/>
          <a:lstStyle/>
          <a:p>
            <a:pPr eaLnBrk="1" fontAlgn="auto" hangingPunct="1">
              <a:spcAft>
                <a:spcPts val="0"/>
              </a:spcAft>
              <a:defRPr/>
            </a:pPr>
            <a:r>
              <a:rPr lang="zh-CN" altLang="en-US" sz="4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无线网络安全</a:t>
            </a:r>
          </a:p>
        </p:txBody>
      </p:sp>
      <p:sp>
        <p:nvSpPr>
          <p:cNvPr id="3" name="副标题 2"/>
          <p:cNvSpPr>
            <a:spLocks noGrp="1"/>
          </p:cNvSpPr>
          <p:nvPr>
            <p:ph type="subTitle" idx="1"/>
          </p:nvPr>
        </p:nvSpPr>
        <p:spPr>
          <a:xfrm>
            <a:off x="15875" y="3429000"/>
            <a:ext cx="9109075" cy="2520950"/>
          </a:xfrm>
        </p:spPr>
        <p:txBody>
          <a:bodyPr rtlCol="0">
            <a:noAutofit/>
          </a:bodyPr>
          <a:lstStyle/>
          <a:p>
            <a:pPr eaLnBrk="1" fontAlgn="auto" hangingPunct="1">
              <a:spcBef>
                <a:spcPts val="0"/>
              </a:spcBef>
              <a:spcAft>
                <a:spcPts val="0"/>
              </a:spcAft>
              <a:defRPr/>
            </a:pPr>
            <a:r>
              <a:rPr lang="zh-CN" altLang="en-US" sz="2800" b="1" dirty="0">
                <a:solidFill>
                  <a:schemeClr val="tx1"/>
                </a:solidFill>
                <a:effectLst>
                  <a:outerShdw blurRad="38100" dist="38100" dir="2700000" algn="tl">
                    <a:srgbClr val="000000">
                      <a:alpha val="43137"/>
                    </a:srgbClr>
                  </a:outerShdw>
                </a:effectLst>
              </a:rPr>
              <a:t>张  磊</a:t>
            </a:r>
            <a:r>
              <a:rPr lang="zh-CN" altLang="en-US" sz="2800" dirty="0">
                <a:solidFill>
                  <a:schemeClr val="tx1"/>
                </a:solidFill>
                <a:effectLst>
                  <a:outerShdw blurRad="38100" dist="38100" dir="2700000" algn="tl">
                    <a:srgbClr val="000000">
                      <a:alpha val="43137"/>
                    </a:srgbClr>
                  </a:outerShdw>
                </a:effectLst>
              </a:rPr>
              <a:t> </a:t>
            </a:r>
            <a:endParaRPr lang="en-US" altLang="zh-CN" sz="2400" dirty="0">
              <a:solidFill>
                <a:schemeClr val="tx1"/>
              </a:solidFill>
              <a:effectLst>
                <a:outerShdw blurRad="38100" dist="38100" dir="2700000" algn="tl">
                  <a:srgbClr val="000000">
                    <a:alpha val="43137"/>
                  </a:srgbClr>
                </a:outerShdw>
              </a:effectLst>
            </a:endParaRPr>
          </a:p>
          <a:p>
            <a:pPr eaLnBrk="1" fontAlgn="auto" hangingPunct="1">
              <a:spcBef>
                <a:spcPts val="2400"/>
              </a:spcBef>
              <a:spcAft>
                <a:spcPts val="0"/>
              </a:spcAft>
              <a:defRPr/>
            </a:pPr>
            <a:r>
              <a:rPr lang="zh-CN" altLang="en-US"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密码与网络安全系</a:t>
            </a:r>
            <a:endParaRPr lang="en-US" altLang="zh-CN"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eaLnBrk="1" fontAlgn="auto" hangingPunct="1">
              <a:spcBef>
                <a:spcPts val="0"/>
              </a:spcBef>
              <a:spcAft>
                <a:spcPts val="0"/>
              </a:spcAft>
              <a:defRPr/>
            </a:pPr>
            <a:r>
              <a:rPr lang="zh-CN" altLang="en-US"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软件工程学院</a:t>
            </a:r>
            <a:endParaRPr lang="en-US" altLang="zh-CN" sz="10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eaLnBrk="1" fontAlgn="auto" hangingPunct="1">
              <a:spcBef>
                <a:spcPts val="1200"/>
              </a:spcBef>
              <a:spcAft>
                <a:spcPts val="0"/>
              </a:spcAft>
              <a:defRPr/>
            </a:pPr>
            <a:r>
              <a:rPr lang="zh-CN" altLang="en-US"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华东师范大学 </a:t>
            </a:r>
            <a:endParaRPr lang="en-US" altLang="zh-CN"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eaLnBrk="1" fontAlgn="auto" hangingPunct="1">
              <a:spcBef>
                <a:spcPts val="1200"/>
              </a:spcBef>
              <a:spcAft>
                <a:spcPts val="0"/>
              </a:spcAft>
              <a:defRPr/>
            </a:pPr>
            <a:endParaRPr lang="zh-CN" altLang="en-US" sz="2400" dirty="0">
              <a:solidFill>
                <a:schemeClr val="tx1"/>
              </a:solidFill>
              <a:effectLst>
                <a:outerShdw blurRad="38100" dist="38100" dir="2700000" algn="tl">
                  <a:srgbClr val="000000">
                    <a:alpha val="43137"/>
                  </a:srgbClr>
                </a:outerShdw>
              </a:effectLst>
            </a:endParaRPr>
          </a:p>
        </p:txBody>
      </p:sp>
    </p:spTree>
  </p:cSld>
  <p:clrMapOvr>
    <a:masterClrMapping/>
  </p:clrMapOvr>
  <p:transition advTm="695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5.1 </a:t>
            </a:r>
            <a:r>
              <a:rPr lang="zh-CN" altLang="zh-CN" sz="3600" noProof="1">
                <a:latin typeface="黑体" panose="02010609060101010101" pitchFamily="49" charset="-122"/>
                <a:ea typeface="黑体" panose="02010609060101010101" pitchFamily="49" charset="-122"/>
                <a:sym typeface="+mn-ea"/>
              </a:rPr>
              <a:t>传统隐私保护技术</a:t>
            </a:r>
            <a:r>
              <a:rPr lang="zh-CN" altLang="en-US" sz="3600" noProof="1">
                <a:latin typeface="黑体" panose="02010609060101010101" pitchFamily="49" charset="-122"/>
                <a:ea typeface="黑体" panose="02010609060101010101" pitchFamily="49" charset="-122"/>
                <a:sym typeface="+mn-ea"/>
              </a:rPr>
              <a:t>概论</a:t>
            </a:r>
            <a:endParaRPr lang="zh-CN" altLang="en-US" sz="3600" dirty="0">
              <a:latin typeface="黑体" panose="02010609060101010101" pitchFamily="49" charset="-122"/>
              <a:ea typeface="黑体" panose="02010609060101010101" pitchFamily="49" charset="-122"/>
            </a:endParaRPr>
          </a:p>
        </p:txBody>
      </p:sp>
      <p:sp>
        <p:nvSpPr>
          <p:cNvPr id="266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26628"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5.1.2 </a:t>
            </a:r>
            <a:r>
              <a:rPr lang="zh-CN" altLang="en-US" sz="2400" b="1">
                <a:latin typeface="黑体" panose="02010609060101010101" pitchFamily="49" charset="-122"/>
                <a:ea typeface="黑体" panose="02010609060101010101" pitchFamily="49" charset="-122"/>
              </a:rPr>
              <a:t>隐私威胁</a:t>
            </a:r>
            <a:r>
              <a:rPr lang="en-US"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数据安全威胁</a:t>
            </a:r>
          </a:p>
        </p:txBody>
      </p:sp>
      <p:sp>
        <p:nvSpPr>
          <p:cNvPr id="26629" name="文本框 14"/>
          <p:cNvSpPr txBox="1">
            <a:spLocks noChangeArrowheads="1"/>
          </p:cNvSpPr>
          <p:nvPr/>
        </p:nvSpPr>
        <p:spPr bwMode="auto">
          <a:xfrm>
            <a:off x="6948488" y="3543300"/>
            <a:ext cx="1368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2800">
                <a:solidFill>
                  <a:schemeClr val="bg1"/>
                </a:solidFill>
                <a:latin typeface="Times New Roman" panose="02020603050405020304" pitchFamily="18" charset="0"/>
                <a:ea typeface="宋体" panose="02010600030101010101" pitchFamily="2" charset="-122"/>
              </a:rPr>
              <a:t>发布</a:t>
            </a:r>
          </a:p>
        </p:txBody>
      </p:sp>
      <p:sp>
        <p:nvSpPr>
          <p:cNvPr id="26630" name="文本框 1"/>
          <p:cNvSpPr txBox="1">
            <a:spLocks noChangeArrowheads="1"/>
          </p:cNvSpPr>
          <p:nvPr/>
        </p:nvSpPr>
        <p:spPr bwMode="auto">
          <a:xfrm>
            <a:off x="395288" y="2109788"/>
            <a:ext cx="8496300" cy="4524375"/>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defRPr/>
            </a:pP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在无线网络中，节点感知周围环境数据</a:t>
            </a:r>
            <a:r>
              <a:rPr lang="zh-CN" altLang="en-US" sz="2400" dirty="0">
                <a:latin typeface="宋体" panose="02010600030101010101" pitchFamily="2" charset="-122"/>
                <a:ea typeface="宋体" panose="02010600030101010101" pitchFamily="2" charset="-122"/>
              </a:rPr>
              <a:t>并</a:t>
            </a:r>
            <a:r>
              <a:rPr lang="zh-CN" altLang="zh-CN" sz="2400" dirty="0">
                <a:latin typeface="宋体" panose="02010600030101010101" pitchFamily="2" charset="-122"/>
                <a:ea typeface="宋体" panose="02010600030101010101" pitchFamily="2" charset="-122"/>
              </a:rPr>
              <a:t>传送到汇聚节点，经过数据融合去除冗余或无用数据后，把结果发送给终端用户。</a:t>
            </a:r>
            <a:endParaRPr lang="en-US" altLang="zh-CN" sz="2400" dirty="0">
              <a:latin typeface="宋体" panose="02010600030101010101" pitchFamily="2" charset="-122"/>
              <a:ea typeface="宋体" panose="02010600030101010101" pitchFamily="2" charset="-122"/>
            </a:endParaRPr>
          </a:p>
          <a:p>
            <a:pPr marL="342900" indent="-342900" eaLnBrk="1" hangingPunct="1">
              <a:lnSpc>
                <a:spcPct val="150000"/>
              </a:lnSpc>
              <a:spcBef>
                <a:spcPct val="0"/>
              </a:spcBef>
              <a:buFont typeface="Wingdings" panose="05000000000000000000" pitchFamily="2" charset="2"/>
              <a:buChar char="u"/>
              <a:defRPr/>
            </a:pPr>
            <a:r>
              <a:rPr lang="zh-CN" altLang="zh-CN" sz="2400" dirty="0">
                <a:latin typeface="宋体" panose="02010600030101010101" pitchFamily="2" charset="-122"/>
                <a:ea typeface="宋体" panose="02010600030101010101" pitchFamily="2" charset="-122"/>
              </a:rPr>
              <a:t>这种操作有效地降低了网络负载，从而可以延长网络生命期。</a:t>
            </a:r>
            <a:endParaRPr lang="en-US" altLang="zh-CN" sz="2400" dirty="0">
              <a:latin typeface="宋体" panose="02010600030101010101" pitchFamily="2" charset="-122"/>
              <a:ea typeface="宋体" panose="02010600030101010101" pitchFamily="2" charset="-122"/>
            </a:endParaRPr>
          </a:p>
          <a:p>
            <a:pPr marL="342900" indent="-342900" eaLnBrk="1" hangingPunct="1">
              <a:lnSpc>
                <a:spcPct val="150000"/>
              </a:lnSpc>
              <a:spcBef>
                <a:spcPct val="0"/>
              </a:spcBef>
              <a:buFont typeface="Wingdings" panose="05000000000000000000" pitchFamily="2" charset="2"/>
              <a:buChar char="u"/>
              <a:defRPr/>
            </a:pPr>
            <a:r>
              <a:rPr lang="zh-CN" altLang="zh-CN" sz="2400" dirty="0">
                <a:latin typeface="宋体" panose="02010600030101010101" pitchFamily="2" charset="-122"/>
                <a:ea typeface="宋体" panose="02010600030101010101" pitchFamily="2" charset="-122"/>
              </a:rPr>
              <a:t>但是，攻击环境的存在使</a:t>
            </a:r>
            <a:r>
              <a:rPr lang="zh-CN" altLang="zh-CN" sz="2400" b="1" dirty="0">
                <a:solidFill>
                  <a:srgbClr val="FF0000"/>
                </a:solidFill>
                <a:latin typeface="宋体" panose="02010600030101010101" pitchFamily="2" charset="-122"/>
                <a:ea typeface="宋体" panose="02010600030101010101" pitchFamily="2" charset="-122"/>
              </a:rPr>
              <a:t>聚集节点可能被俘获，从而泄露感知数据</a:t>
            </a:r>
            <a:r>
              <a:rPr lang="zh-CN" altLang="zh-CN"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342900" indent="-342900" eaLnBrk="1" hangingPunct="1">
              <a:lnSpc>
                <a:spcPct val="150000"/>
              </a:lnSpc>
              <a:spcBef>
                <a:spcPct val="0"/>
              </a:spcBef>
              <a:buFont typeface="Wingdings" panose="05000000000000000000" pitchFamily="2" charset="2"/>
              <a:buChar char="u"/>
              <a:defRPr/>
            </a:pPr>
            <a:r>
              <a:rPr lang="zh-CN" altLang="zh-CN" sz="2400" dirty="0">
                <a:latin typeface="宋体" panose="02010600030101010101" pitchFamily="2" charset="-122"/>
                <a:ea typeface="宋体" panose="02010600030101010101" pitchFamily="2" charset="-122"/>
              </a:rPr>
              <a:t>因此，需要研究在</a:t>
            </a:r>
            <a:r>
              <a:rPr lang="zh-CN" altLang="zh-CN" sz="2400" dirty="0">
                <a:solidFill>
                  <a:srgbClr val="FF0000"/>
                </a:solidFill>
                <a:latin typeface="宋体" panose="02010600030101010101" pitchFamily="2" charset="-122"/>
                <a:ea typeface="宋体" panose="02010600030101010101" pitchFamily="2" charset="-122"/>
              </a:rPr>
              <a:t>聚集节点不能获得感知数据的情况下实现数据聚集</a:t>
            </a:r>
            <a:r>
              <a:rPr lang="zh-CN" altLang="zh-CN" sz="2400" dirty="0">
                <a:latin typeface="宋体" panose="02010600030101010101" pitchFamily="2" charset="-122"/>
                <a:ea typeface="宋体" panose="02010600030101010101" pitchFamily="2" charset="-122"/>
              </a:rPr>
              <a:t>，并对聚集结果进行完整性验证，</a:t>
            </a:r>
            <a:r>
              <a:rPr lang="zh-CN" altLang="zh-CN" sz="2400" dirty="0">
                <a:solidFill>
                  <a:srgbClr val="FF0000"/>
                </a:solidFill>
                <a:latin typeface="宋体" panose="02010600030101010101" pitchFamily="2" charset="-122"/>
                <a:ea typeface="宋体" panose="02010600030101010101" pitchFamily="2" charset="-122"/>
              </a:rPr>
              <a:t>实现基于隐私保护的数据融合</a:t>
            </a:r>
            <a:r>
              <a:rPr lang="zh-CN" altLang="zh-CN" sz="2400" dirty="0">
                <a:latin typeface="宋体" panose="02010600030101010101" pitchFamily="2" charset="-122"/>
                <a:ea typeface="宋体" panose="02010600030101010101" pitchFamily="2" charset="-122"/>
              </a:rPr>
              <a:t>。</a:t>
            </a:r>
          </a:p>
        </p:txBody>
      </p:sp>
      <p:sp>
        <p:nvSpPr>
          <p:cNvPr id="220" name=" 220"/>
          <p:cNvSpPr/>
          <p:nvPr/>
        </p:nvSpPr>
        <p:spPr>
          <a:xfrm>
            <a:off x="107950" y="1633538"/>
            <a:ext cx="2886075" cy="45402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 typeface="Arial" panose="020B0604020202020204" pitchFamily="34" charset="0"/>
              <a:buNone/>
              <a:defRPr/>
            </a:pPr>
            <a:endParaRPr lang="zh-CN" altLang="en-US" noProof="1">
              <a:solidFill>
                <a:srgbClr val="FFFFFF"/>
              </a:solidFill>
            </a:endParaRPr>
          </a:p>
        </p:txBody>
      </p:sp>
      <p:sp>
        <p:nvSpPr>
          <p:cNvPr id="26632" name="文本框 3"/>
          <p:cNvSpPr txBox="1">
            <a:spLocks noChangeArrowheads="1"/>
          </p:cNvSpPr>
          <p:nvPr/>
        </p:nvSpPr>
        <p:spPr bwMode="auto">
          <a:xfrm>
            <a:off x="107950" y="1633538"/>
            <a:ext cx="2620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zh-CN" sz="2400">
                <a:solidFill>
                  <a:schemeClr val="bg1"/>
                </a:solidFill>
                <a:latin typeface="宋体" panose="02010600030101010101" pitchFamily="2" charset="-122"/>
                <a:ea typeface="宋体" panose="02010600030101010101" pitchFamily="2" charset="-122"/>
              </a:rPr>
              <a:t>数据融合隐私威胁</a:t>
            </a:r>
          </a:p>
        </p:txBody>
      </p:sp>
      <p:sp>
        <p:nvSpPr>
          <p:cNvPr id="26633"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173768DF-2BDA-42D5-82BB-36F72C708E6D}" type="slidenum">
              <a:rPr lang="zh-CN" altLang="en-US" sz="1800">
                <a:latin typeface="Calibri" panose="020F0502020204030204" pitchFamily="34" charset="0"/>
                <a:ea typeface="宋体" panose="02010600030101010101" pitchFamily="2" charset="-122"/>
              </a:rPr>
              <a:t>10</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5.1 </a:t>
            </a:r>
            <a:r>
              <a:rPr lang="zh-CN" altLang="zh-CN" sz="3600" noProof="1">
                <a:latin typeface="黑体" panose="02010609060101010101" pitchFamily="49" charset="-122"/>
                <a:ea typeface="黑体" panose="02010609060101010101" pitchFamily="49" charset="-122"/>
                <a:sym typeface="+mn-ea"/>
              </a:rPr>
              <a:t>传统隐私保护技术</a:t>
            </a:r>
            <a:r>
              <a:rPr lang="zh-CN" altLang="en-US" sz="3600" noProof="1">
                <a:latin typeface="黑体" panose="02010609060101010101" pitchFamily="49" charset="-122"/>
                <a:ea typeface="黑体" panose="02010609060101010101" pitchFamily="49" charset="-122"/>
                <a:sym typeface="+mn-ea"/>
              </a:rPr>
              <a:t>概论</a:t>
            </a:r>
            <a:endParaRPr lang="zh-CN" altLang="en-US" sz="3600" dirty="0">
              <a:latin typeface="黑体" panose="02010609060101010101" pitchFamily="49" charset="-122"/>
              <a:ea typeface="黑体" panose="02010609060101010101" pitchFamily="49" charset="-122"/>
            </a:endParaRPr>
          </a:p>
        </p:txBody>
      </p:sp>
      <p:sp>
        <p:nvSpPr>
          <p:cNvPr id="2867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28676"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5.1.2 </a:t>
            </a:r>
            <a:r>
              <a:rPr lang="zh-CN" altLang="en-US" sz="2400" b="1">
                <a:latin typeface="黑体" panose="02010609060101010101" pitchFamily="49" charset="-122"/>
                <a:ea typeface="黑体" panose="02010609060101010101" pitchFamily="49" charset="-122"/>
              </a:rPr>
              <a:t>隐私威胁</a:t>
            </a:r>
            <a:r>
              <a:rPr lang="en-US"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数据安全威胁</a:t>
            </a:r>
          </a:p>
        </p:txBody>
      </p:sp>
      <p:sp>
        <p:nvSpPr>
          <p:cNvPr id="28677" name="文本框 14"/>
          <p:cNvSpPr txBox="1">
            <a:spLocks noChangeArrowheads="1"/>
          </p:cNvSpPr>
          <p:nvPr/>
        </p:nvSpPr>
        <p:spPr bwMode="auto">
          <a:xfrm>
            <a:off x="6948488" y="3543300"/>
            <a:ext cx="1368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2800">
                <a:solidFill>
                  <a:schemeClr val="bg1"/>
                </a:solidFill>
                <a:latin typeface="Times New Roman" panose="02020603050405020304" pitchFamily="18" charset="0"/>
                <a:ea typeface="宋体" panose="02010600030101010101" pitchFamily="2" charset="-122"/>
              </a:rPr>
              <a:t>发布</a:t>
            </a:r>
          </a:p>
        </p:txBody>
      </p:sp>
      <p:sp>
        <p:nvSpPr>
          <p:cNvPr id="28678" name="文本框 1"/>
          <p:cNvSpPr txBox="1">
            <a:spLocks noChangeArrowheads="1"/>
          </p:cNvSpPr>
          <p:nvPr/>
        </p:nvSpPr>
        <p:spPr bwMode="auto">
          <a:xfrm>
            <a:off x="395288" y="2171700"/>
            <a:ext cx="792162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在无线网络中，高资源节点承担了数据收集和查询任务，而高资源节点也可能被俘获，使得攻击者可以通过查询获得信息。因此，需要研究在高资源节点不能获得感知数据和查询信息的情况下实现查询操作，并对查询结果进行完整性验证，实现基于隐私保护的数据查询。</a:t>
            </a:r>
          </a:p>
        </p:txBody>
      </p:sp>
      <p:sp>
        <p:nvSpPr>
          <p:cNvPr id="220" name=" 220"/>
          <p:cNvSpPr/>
          <p:nvPr/>
        </p:nvSpPr>
        <p:spPr>
          <a:xfrm>
            <a:off x="107950" y="1633538"/>
            <a:ext cx="2886075" cy="45402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 typeface="Arial" panose="020B0604020202020204" pitchFamily="34" charset="0"/>
              <a:buNone/>
              <a:defRPr/>
            </a:pPr>
            <a:endParaRPr lang="zh-CN" altLang="en-US" noProof="1">
              <a:solidFill>
                <a:srgbClr val="FFFFFF"/>
              </a:solidFill>
            </a:endParaRPr>
          </a:p>
        </p:txBody>
      </p:sp>
      <p:sp>
        <p:nvSpPr>
          <p:cNvPr id="28680" name="文本框 3"/>
          <p:cNvSpPr txBox="1">
            <a:spLocks noChangeArrowheads="1"/>
          </p:cNvSpPr>
          <p:nvPr/>
        </p:nvSpPr>
        <p:spPr bwMode="auto">
          <a:xfrm>
            <a:off x="107950" y="1627188"/>
            <a:ext cx="2620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zh-CN" sz="2400">
                <a:solidFill>
                  <a:schemeClr val="bg1"/>
                </a:solidFill>
                <a:latin typeface="宋体" panose="02010600030101010101" pitchFamily="2" charset="-122"/>
                <a:ea typeface="宋体" panose="02010600030101010101" pitchFamily="2" charset="-122"/>
              </a:rPr>
              <a:t>数据查询隐私威胁</a:t>
            </a:r>
          </a:p>
        </p:txBody>
      </p:sp>
      <p:sp>
        <p:nvSpPr>
          <p:cNvPr id="28681"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1D10E0BD-FBE5-4C08-B5FC-C1B59E4174FB}" type="slidenum">
              <a:rPr lang="zh-CN" altLang="en-US" sz="1800">
                <a:latin typeface="Calibri" panose="020F0502020204030204" pitchFamily="34" charset="0"/>
                <a:ea typeface="宋体" panose="02010600030101010101" pitchFamily="2" charset="-122"/>
              </a:rPr>
              <a:t>11</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5.1 </a:t>
            </a:r>
            <a:r>
              <a:rPr lang="zh-CN" altLang="zh-CN" sz="3600" noProof="1">
                <a:latin typeface="黑体" panose="02010609060101010101" pitchFamily="49" charset="-122"/>
                <a:ea typeface="黑体" panose="02010609060101010101" pitchFamily="49" charset="-122"/>
                <a:sym typeface="+mn-ea"/>
              </a:rPr>
              <a:t>传统隐私保护技术</a:t>
            </a:r>
            <a:r>
              <a:rPr lang="zh-CN" altLang="en-US" sz="3600" noProof="1">
                <a:latin typeface="黑体" panose="02010609060101010101" pitchFamily="49" charset="-122"/>
                <a:ea typeface="黑体" panose="02010609060101010101" pitchFamily="49" charset="-122"/>
                <a:sym typeface="+mn-ea"/>
              </a:rPr>
              <a:t>概论</a:t>
            </a:r>
            <a:endParaRPr lang="zh-CN" altLang="en-US" sz="3600" dirty="0">
              <a:latin typeface="黑体" panose="02010609060101010101" pitchFamily="49" charset="-122"/>
              <a:ea typeface="黑体" panose="02010609060101010101" pitchFamily="49" charset="-122"/>
            </a:endParaRPr>
          </a:p>
        </p:txBody>
      </p:sp>
      <p:sp>
        <p:nvSpPr>
          <p:cNvPr id="3072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30724"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5.1.2 </a:t>
            </a:r>
            <a:r>
              <a:rPr lang="zh-CN" altLang="en-US" sz="2400" b="1">
                <a:latin typeface="黑体" panose="02010609060101010101" pitchFamily="49" charset="-122"/>
                <a:ea typeface="黑体" panose="02010609060101010101" pitchFamily="49" charset="-122"/>
              </a:rPr>
              <a:t>隐私威胁</a:t>
            </a:r>
            <a:r>
              <a:rPr lang="en-US" altLang="zh-CN" sz="2400" b="1">
                <a:latin typeface="黑体" panose="02010609060101010101" pitchFamily="49" charset="-122"/>
                <a:ea typeface="黑体" panose="02010609060101010101" pitchFamily="49" charset="-122"/>
                <a:sym typeface="微软雅黑" panose="020B0503020204020204" pitchFamily="34" charset="-122"/>
              </a:rPr>
              <a:t>——</a:t>
            </a:r>
            <a:r>
              <a:rPr lang="zh-CN" altLang="en-US" sz="2400" b="1">
                <a:latin typeface="黑体" panose="02010609060101010101" pitchFamily="49" charset="-122"/>
                <a:ea typeface="黑体" panose="02010609060101010101" pitchFamily="49" charset="-122"/>
                <a:sym typeface="微软雅黑" panose="020B0503020204020204" pitchFamily="34" charset="-122"/>
              </a:rPr>
              <a:t>位置安全威胁</a:t>
            </a:r>
            <a:endParaRPr lang="zh-CN" altLang="en-US" sz="2400" b="1">
              <a:latin typeface="黑体" panose="02010609060101010101" pitchFamily="49" charset="-122"/>
              <a:ea typeface="黑体" panose="02010609060101010101" pitchFamily="49" charset="-122"/>
            </a:endParaRPr>
          </a:p>
        </p:txBody>
      </p:sp>
      <p:sp>
        <p:nvSpPr>
          <p:cNvPr id="30725" name="文本框 14"/>
          <p:cNvSpPr txBox="1">
            <a:spLocks noChangeArrowheads="1"/>
          </p:cNvSpPr>
          <p:nvPr/>
        </p:nvSpPr>
        <p:spPr bwMode="auto">
          <a:xfrm>
            <a:off x="6948488" y="3543300"/>
            <a:ext cx="1368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2800">
                <a:solidFill>
                  <a:schemeClr val="bg1"/>
                </a:solidFill>
                <a:latin typeface="Times New Roman" panose="02020603050405020304" pitchFamily="18" charset="0"/>
                <a:ea typeface="宋体" panose="02010600030101010101" pitchFamily="2" charset="-122"/>
              </a:rPr>
              <a:t>发布</a:t>
            </a:r>
          </a:p>
        </p:txBody>
      </p:sp>
      <p:sp>
        <p:nvSpPr>
          <p:cNvPr id="220" name=" 220"/>
          <p:cNvSpPr/>
          <p:nvPr/>
        </p:nvSpPr>
        <p:spPr>
          <a:xfrm>
            <a:off x="107950" y="1633538"/>
            <a:ext cx="2422525" cy="45402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 typeface="Arial" panose="020B0604020202020204" pitchFamily="34" charset="0"/>
              <a:buNone/>
              <a:defRPr/>
            </a:pPr>
            <a:endParaRPr lang="zh-CN" altLang="en-US" noProof="1">
              <a:solidFill>
                <a:srgbClr val="FFFFFF"/>
              </a:solidFill>
            </a:endParaRPr>
          </a:p>
        </p:txBody>
      </p:sp>
      <p:sp>
        <p:nvSpPr>
          <p:cNvPr id="30727" name="Rectangle 18"/>
          <p:cNvSpPr>
            <a:spLocks noChangeArrowheads="1"/>
          </p:cNvSpPr>
          <p:nvPr/>
        </p:nvSpPr>
        <p:spPr bwMode="auto">
          <a:xfrm>
            <a:off x="292100" y="1662113"/>
            <a:ext cx="1717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2000" b="1">
                <a:solidFill>
                  <a:schemeClr val="bg1"/>
                </a:solidFill>
                <a:latin typeface="Arial" panose="020B0604020202020204" pitchFamily="34" charset="0"/>
                <a:ea typeface="楷体_GB2312"/>
                <a:cs typeface="楷体_GB2312"/>
              </a:rPr>
              <a:t>位置隐私泄露</a:t>
            </a:r>
          </a:p>
        </p:txBody>
      </p:sp>
      <p:sp>
        <p:nvSpPr>
          <p:cNvPr id="2" name=" 220"/>
          <p:cNvSpPr/>
          <p:nvPr/>
        </p:nvSpPr>
        <p:spPr>
          <a:xfrm>
            <a:off x="107950" y="3773488"/>
            <a:ext cx="2549525" cy="45402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 typeface="Arial" panose="020B0604020202020204" pitchFamily="34" charset="0"/>
              <a:buNone/>
              <a:defRPr/>
            </a:pPr>
            <a:endParaRPr lang="zh-CN" altLang="en-US" noProof="1">
              <a:solidFill>
                <a:srgbClr val="FFFFFF"/>
              </a:solidFill>
            </a:endParaRPr>
          </a:p>
        </p:txBody>
      </p:sp>
      <p:sp>
        <p:nvSpPr>
          <p:cNvPr id="30729" name="Rectangle 12"/>
          <p:cNvSpPr>
            <a:spLocks noChangeArrowheads="1"/>
          </p:cNvSpPr>
          <p:nvPr/>
        </p:nvSpPr>
        <p:spPr bwMode="auto">
          <a:xfrm>
            <a:off x="393700" y="3802063"/>
            <a:ext cx="1717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2000" b="1">
                <a:solidFill>
                  <a:schemeClr val="bg1"/>
                </a:solidFill>
                <a:latin typeface="Arial" panose="020B0604020202020204" pitchFamily="34" charset="0"/>
                <a:ea typeface="楷体_GB2312"/>
                <a:cs typeface="楷体_GB2312"/>
              </a:rPr>
              <a:t>查询隐私泄露</a:t>
            </a:r>
          </a:p>
        </p:txBody>
      </p:sp>
      <p:sp>
        <p:nvSpPr>
          <p:cNvPr id="30730" name="AutoShape 6"/>
          <p:cNvSpPr>
            <a:spLocks noChangeArrowheads="1"/>
          </p:cNvSpPr>
          <p:nvPr/>
        </p:nvSpPr>
        <p:spPr bwMode="auto">
          <a:xfrm>
            <a:off x="393700" y="2438400"/>
            <a:ext cx="8394700" cy="863600"/>
          </a:xfrm>
          <a:prstGeom prst="roundRect">
            <a:avLst>
              <a:gd name="adj" fmla="val 6204"/>
            </a:avLst>
          </a:prstGeom>
          <a:gradFill rotWithShape="1">
            <a:gsLst>
              <a:gs pos="0">
                <a:srgbClr val="E3F1FF"/>
              </a:gs>
              <a:gs pos="100000">
                <a:srgbClr val="6DB6F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endParaRPr lang="ko-KR" altLang="en-US" sz="1800">
              <a:solidFill>
                <a:srgbClr val="333399"/>
              </a:solidFill>
              <a:latin typeface="Arial" panose="020B0604020202020204" pitchFamily="34" charset="0"/>
              <a:ea typeface="Gulim" panose="020B0600000101010101" pitchFamily="34" charset="-127"/>
            </a:endParaRPr>
          </a:p>
          <a:p>
            <a:pPr eaLnBrk="1" hangingPunct="1">
              <a:lnSpc>
                <a:spcPct val="150000"/>
              </a:lnSpc>
              <a:spcBef>
                <a:spcPct val="0"/>
              </a:spcBef>
              <a:buFont typeface="Arial" panose="020B0604020202020204" pitchFamily="34" charset="0"/>
              <a:buBlip>
                <a:blip r:embed="rId3"/>
              </a:buBlip>
            </a:pPr>
            <a:endParaRPr lang="en-US" altLang="zh-CN" sz="1800">
              <a:solidFill>
                <a:srgbClr val="333399"/>
              </a:solidFill>
              <a:latin typeface="Arial" panose="020B0604020202020204" pitchFamily="34" charset="0"/>
              <a:ea typeface="宋体" panose="02010600030101010101" pitchFamily="2" charset="-122"/>
            </a:endParaRPr>
          </a:p>
        </p:txBody>
      </p:sp>
      <p:sp>
        <p:nvSpPr>
          <p:cNvPr id="30731" name="Text Box 16"/>
          <p:cNvSpPr txBox="1">
            <a:spLocks noChangeArrowheads="1"/>
          </p:cNvSpPr>
          <p:nvPr/>
        </p:nvSpPr>
        <p:spPr bwMode="auto">
          <a:xfrm>
            <a:off x="536575" y="2640013"/>
            <a:ext cx="7958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 typeface="Arial" panose="020B0604020202020204" pitchFamily="34" charset="0"/>
              <a:buNone/>
            </a:pPr>
            <a:r>
              <a:rPr lang="en-US" altLang="zh-CN" sz="2400">
                <a:latin typeface="Arial" panose="020B0604020202020204" pitchFamily="34" charset="0"/>
                <a:ea typeface="宋体" panose="02010600030101010101" pitchFamily="2" charset="-122"/>
              </a:rPr>
              <a:t>      </a:t>
            </a:r>
            <a:r>
              <a:rPr lang="zh-CN" altLang="en-US" sz="2400">
                <a:latin typeface="Arial" panose="020B0604020202020204" pitchFamily="34" charset="0"/>
                <a:ea typeface="宋体" panose="02010600030101010101" pitchFamily="2" charset="-122"/>
              </a:rPr>
              <a:t>其他人以任何方式获知对象过去或现在的位置。</a:t>
            </a:r>
          </a:p>
        </p:txBody>
      </p:sp>
      <p:sp>
        <p:nvSpPr>
          <p:cNvPr id="30732" name="AutoShape 6"/>
          <p:cNvSpPr>
            <a:spLocks noChangeArrowheads="1"/>
          </p:cNvSpPr>
          <p:nvPr/>
        </p:nvSpPr>
        <p:spPr bwMode="auto">
          <a:xfrm>
            <a:off x="393700" y="4454525"/>
            <a:ext cx="8493125" cy="1870075"/>
          </a:xfrm>
          <a:prstGeom prst="roundRect">
            <a:avLst>
              <a:gd name="adj" fmla="val 6204"/>
            </a:avLst>
          </a:prstGeom>
          <a:gradFill rotWithShape="1">
            <a:gsLst>
              <a:gs pos="0">
                <a:srgbClr val="E3F1FF"/>
              </a:gs>
              <a:gs pos="100000">
                <a:srgbClr val="6DB6F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endParaRPr lang="zh-CN" altLang="zh-CN" sz="1800">
              <a:solidFill>
                <a:srgbClr val="333399"/>
              </a:solidFill>
              <a:latin typeface="Arial" panose="020B0604020202020204" pitchFamily="34" charset="0"/>
              <a:ea typeface="宋体" panose="02010600030101010101" pitchFamily="2" charset="-122"/>
            </a:endParaRPr>
          </a:p>
        </p:txBody>
      </p:sp>
      <p:sp>
        <p:nvSpPr>
          <p:cNvPr id="30733" name="Text Box 19"/>
          <p:cNvSpPr txBox="1">
            <a:spLocks noChangeArrowheads="1"/>
          </p:cNvSpPr>
          <p:nvPr/>
        </p:nvSpPr>
        <p:spPr bwMode="auto">
          <a:xfrm>
            <a:off x="536575" y="4594225"/>
            <a:ext cx="81597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a:latin typeface="宋体" panose="02010600030101010101" pitchFamily="2" charset="-122"/>
                <a:ea typeface="宋体" panose="02010600030101010101" pitchFamily="2" charset="-122"/>
              </a:rPr>
              <a:t>    </a:t>
            </a:r>
            <a:r>
              <a:rPr lang="zh-CN" altLang="en-US" sz="2400">
                <a:latin typeface="宋体" panose="02010600030101010101" pitchFamily="2" charset="-122"/>
                <a:ea typeface="宋体" panose="02010600030101010101" pitchFamily="2" charset="-122"/>
              </a:rPr>
              <a:t>查询请求的内容，可能透露用户的行为模式（如经常走的道路及经过的频率）、兴趣爱好（如喜欢去哪个商店、哪种俱乐部）、健康状况（如经常去的心理咨询诊所）以及政治倾向等个人隐私信息。</a:t>
            </a:r>
            <a:endParaRPr lang="en-US" altLang="zh-CN" sz="2400">
              <a:latin typeface="宋体" panose="02010600030101010101" pitchFamily="2" charset="-122"/>
              <a:ea typeface="宋体" panose="02010600030101010101" pitchFamily="2" charset="-122"/>
            </a:endParaRPr>
          </a:p>
        </p:txBody>
      </p:sp>
      <p:sp>
        <p:nvSpPr>
          <p:cNvPr id="30734"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AAD0AE89-2B6E-4738-9C5A-E36C2D811B4D}" type="slidenum">
              <a:rPr lang="zh-CN" altLang="en-US" sz="1800">
                <a:latin typeface="Calibri" panose="020F0502020204030204" pitchFamily="34" charset="0"/>
                <a:ea typeface="宋体" panose="02010600030101010101" pitchFamily="2" charset="-122"/>
              </a:rPr>
              <a:t>12</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5.1 </a:t>
            </a:r>
            <a:r>
              <a:rPr lang="zh-CN" altLang="zh-CN" sz="3600" noProof="1">
                <a:latin typeface="黑体" panose="02010609060101010101" pitchFamily="49" charset="-122"/>
                <a:ea typeface="黑体" panose="02010609060101010101" pitchFamily="49" charset="-122"/>
                <a:sym typeface="+mn-ea"/>
              </a:rPr>
              <a:t>传统隐私保护技术</a:t>
            </a:r>
            <a:endParaRPr lang="zh-CN" altLang="en-US" sz="3600" dirty="0">
              <a:latin typeface="黑体" panose="02010609060101010101" pitchFamily="49" charset="-122"/>
              <a:ea typeface="黑体" panose="02010609060101010101" pitchFamily="49" charset="-122"/>
            </a:endParaRPr>
          </a:p>
        </p:txBody>
      </p:sp>
      <p:sp>
        <p:nvSpPr>
          <p:cNvPr id="3277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32772"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5.1.3 </a:t>
            </a:r>
            <a:r>
              <a:rPr lang="zh-CN" altLang="en-US" sz="2400" b="1">
                <a:latin typeface="黑体" panose="02010609060101010101" pitchFamily="49" charset="-122"/>
                <a:ea typeface="黑体" panose="02010609060101010101" pitchFamily="49" charset="-122"/>
              </a:rPr>
              <a:t>隐私保护技术</a:t>
            </a:r>
          </a:p>
        </p:txBody>
      </p:sp>
      <p:sp>
        <p:nvSpPr>
          <p:cNvPr id="32773" name="内容占位符 2"/>
          <p:cNvSpPr txBox="1">
            <a:spLocks noChangeArrowheads="1"/>
          </p:cNvSpPr>
          <p:nvPr/>
        </p:nvSpPr>
        <p:spPr bwMode="auto">
          <a:xfrm>
            <a:off x="900113" y="2038350"/>
            <a:ext cx="7570787" cy="446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50000"/>
              </a:lnSpc>
              <a:spcBef>
                <a:spcPct val="0"/>
              </a:spcBef>
              <a:buClr>
                <a:schemeClr val="tx1"/>
              </a:buClr>
              <a:buFont typeface="Wingdings" panose="05000000000000000000" pitchFamily="2" charset="2"/>
              <a:buChar char="u"/>
            </a:pPr>
            <a:r>
              <a:rPr lang="zh-CN" altLang="en-US" sz="2400" dirty="0">
                <a:solidFill>
                  <a:srgbClr val="000000"/>
                </a:solidFill>
                <a:latin typeface="宋体" panose="02010600030101010101" pitchFamily="2" charset="-122"/>
                <a:ea typeface="宋体" panose="02010600030101010101" pitchFamily="2" charset="-122"/>
                <a:sym typeface="+mn-ea"/>
              </a:rPr>
              <a:t>为了保护个人隐私，需要保护用户的私人数据不被泄露给不可信的第三方。</a:t>
            </a:r>
          </a:p>
          <a:p>
            <a:pPr>
              <a:lnSpc>
                <a:spcPct val="150000"/>
              </a:lnSpc>
              <a:spcBef>
                <a:spcPct val="0"/>
              </a:spcBef>
              <a:buClr>
                <a:schemeClr val="tx1"/>
              </a:buClr>
              <a:buFont typeface="Wingdings" panose="05000000000000000000" pitchFamily="2" charset="2"/>
              <a:buChar char="u"/>
            </a:pPr>
            <a:r>
              <a:rPr lang="zh-CN" altLang="en-US" sz="2400" dirty="0">
                <a:solidFill>
                  <a:srgbClr val="000000"/>
                </a:solidFill>
                <a:latin typeface="宋体" panose="02010600030101010101" pitchFamily="2" charset="-122"/>
                <a:ea typeface="宋体" panose="02010600030101010101" pitchFamily="2" charset="-122"/>
                <a:sym typeface="+mn-ea"/>
              </a:rPr>
              <a:t>隐私保护的</a:t>
            </a:r>
            <a:r>
              <a:rPr lang="zh-CN" altLang="en-US" sz="2400" b="1" dirty="0">
                <a:solidFill>
                  <a:srgbClr val="FF0000"/>
                </a:solidFill>
                <a:latin typeface="宋体" panose="02010600030101010101" pitchFamily="2" charset="-122"/>
                <a:ea typeface="宋体" panose="02010600030101010101" pitchFamily="2" charset="-122"/>
                <a:sym typeface="+mn-ea"/>
              </a:rPr>
              <a:t>目的</a:t>
            </a:r>
            <a:r>
              <a:rPr lang="zh-CN" altLang="en-US" sz="2400" dirty="0">
                <a:solidFill>
                  <a:srgbClr val="000000"/>
                </a:solidFill>
                <a:latin typeface="宋体" panose="02010600030101010101" pitchFamily="2" charset="-122"/>
                <a:ea typeface="宋体" panose="02010600030101010101" pitchFamily="2" charset="-122"/>
                <a:sym typeface="+mn-ea"/>
              </a:rPr>
              <a:t>是为了使用户既能享受各种服务和应用，又能保证其隐私不被泄露和滥用。</a:t>
            </a:r>
          </a:p>
          <a:p>
            <a:pPr>
              <a:lnSpc>
                <a:spcPct val="150000"/>
              </a:lnSpc>
              <a:spcBef>
                <a:spcPct val="0"/>
              </a:spcBef>
              <a:buClr>
                <a:schemeClr val="tx1"/>
              </a:buClr>
              <a:buFont typeface="Wingdings" panose="05000000000000000000" pitchFamily="2" charset="2"/>
              <a:buChar char="u"/>
            </a:pPr>
            <a:r>
              <a:rPr lang="zh-CN" altLang="en-US" sz="2400" dirty="0">
                <a:solidFill>
                  <a:srgbClr val="000000"/>
                </a:solidFill>
                <a:latin typeface="宋体" panose="02010600030101010101" pitchFamily="2" charset="-122"/>
                <a:ea typeface="宋体" panose="02010600030101010101" pitchFamily="2" charset="-122"/>
                <a:sym typeface="+mn-ea"/>
              </a:rPr>
              <a:t>接下来介绍一下无线网中传统隐私保护技术。</a:t>
            </a:r>
          </a:p>
        </p:txBody>
      </p:sp>
      <p:sp>
        <p:nvSpPr>
          <p:cNvPr id="32774"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1C13A61B-9F77-43BB-AE5F-20D3499A650E}" type="slidenum">
              <a:rPr lang="zh-CN" altLang="en-US" sz="1800">
                <a:latin typeface="Calibri" panose="020F0502020204030204" pitchFamily="34" charset="0"/>
                <a:ea typeface="宋体" panose="02010600030101010101" pitchFamily="2" charset="-122"/>
              </a:rPr>
              <a:t>13</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5.1 </a:t>
            </a:r>
            <a:r>
              <a:rPr lang="zh-CN" altLang="zh-CN" sz="3600" noProof="1">
                <a:latin typeface="黑体" panose="02010609060101010101" pitchFamily="49" charset="-122"/>
                <a:ea typeface="黑体" panose="02010609060101010101" pitchFamily="49" charset="-122"/>
                <a:sym typeface="+mn-ea"/>
              </a:rPr>
              <a:t>传统隐私保护技术</a:t>
            </a:r>
            <a:endParaRPr lang="zh-CN" altLang="en-US" sz="3600" dirty="0">
              <a:latin typeface="黑体" panose="02010609060101010101" pitchFamily="49" charset="-122"/>
              <a:ea typeface="黑体" panose="02010609060101010101" pitchFamily="49" charset="-122"/>
            </a:endParaRPr>
          </a:p>
        </p:txBody>
      </p:sp>
      <p:sp>
        <p:nvSpPr>
          <p:cNvPr id="3277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32772"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5.1.4 </a:t>
            </a:r>
            <a:r>
              <a:rPr lang="zh-CN" altLang="en-US" sz="2400" b="1" dirty="0">
                <a:latin typeface="黑体" panose="02010609060101010101" pitchFamily="49" charset="-122"/>
                <a:ea typeface="黑体" panose="02010609060101010101" pitchFamily="49" charset="-122"/>
              </a:rPr>
              <a:t>隐私保护技术与国家安全</a:t>
            </a:r>
          </a:p>
        </p:txBody>
      </p:sp>
      <p:sp>
        <p:nvSpPr>
          <p:cNvPr id="32773" name="内容占位符 2"/>
          <p:cNvSpPr txBox="1">
            <a:spLocks noChangeArrowheads="1"/>
          </p:cNvSpPr>
          <p:nvPr/>
        </p:nvSpPr>
        <p:spPr bwMode="auto">
          <a:xfrm>
            <a:off x="539552" y="1756167"/>
            <a:ext cx="8064896" cy="446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50000"/>
              </a:lnSpc>
              <a:spcBef>
                <a:spcPct val="0"/>
              </a:spcBef>
              <a:buClr>
                <a:schemeClr val="tx1"/>
              </a:buClr>
              <a:buFont typeface="Wingdings" panose="05000000000000000000" pitchFamily="2" charset="2"/>
              <a:buChar char="u"/>
            </a:pPr>
            <a:r>
              <a:rPr lang="en-US" altLang="zh-CN" sz="2400" dirty="0">
                <a:solidFill>
                  <a:srgbClr val="000000"/>
                </a:solidFill>
                <a:latin typeface="宋体" panose="02010600030101010101" pitchFamily="2" charset="-122"/>
                <a:ea typeface="宋体" panose="02010600030101010101" pitchFamily="2" charset="-122"/>
                <a:sym typeface="+mn-ea"/>
              </a:rPr>
              <a:t>2019</a:t>
            </a:r>
            <a:r>
              <a:rPr lang="zh-CN" altLang="en-US" sz="2400" dirty="0">
                <a:solidFill>
                  <a:srgbClr val="000000"/>
                </a:solidFill>
                <a:latin typeface="宋体" panose="02010600030101010101" pitchFamily="2" charset="-122"/>
                <a:ea typeface="宋体" panose="02010600030101010101" pitchFamily="2" charset="-122"/>
                <a:sym typeface="+mn-ea"/>
              </a:rPr>
              <a:t>年，思科又被爆出后门。这是其</a:t>
            </a:r>
            <a:r>
              <a:rPr lang="zh-CN" altLang="zh-CN" sz="2400" dirty="0">
                <a:solidFill>
                  <a:srgbClr val="000000"/>
                </a:solidFill>
                <a:latin typeface="宋体" panose="02010600030101010101" pitchFamily="2" charset="-122"/>
                <a:ea typeface="宋体" panose="02010600030101010101" pitchFamily="2" charset="-122"/>
              </a:rPr>
              <a:t>自</a:t>
            </a:r>
            <a:r>
              <a:rPr lang="en-US" altLang="zh-CN" sz="2400" dirty="0">
                <a:solidFill>
                  <a:srgbClr val="000000"/>
                </a:solidFill>
                <a:latin typeface="宋体" panose="02010600030101010101" pitchFamily="2" charset="-122"/>
                <a:ea typeface="宋体" panose="02010600030101010101" pitchFamily="2" charset="-122"/>
              </a:rPr>
              <a:t>2013</a:t>
            </a:r>
            <a:r>
              <a:rPr lang="zh-CN" altLang="zh-CN" sz="2400" dirty="0">
                <a:solidFill>
                  <a:srgbClr val="000000"/>
                </a:solidFill>
                <a:latin typeface="宋体" panose="02010600030101010101" pitchFamily="2" charset="-122"/>
                <a:ea typeface="宋体" panose="02010600030101010101" pitchFamily="2" charset="-122"/>
              </a:rPr>
              <a:t>年被发现的</a:t>
            </a:r>
            <a:r>
              <a:rPr lang="zh-CN" altLang="en-US" sz="2400" dirty="0">
                <a:solidFill>
                  <a:srgbClr val="000000"/>
                </a:solidFill>
                <a:latin typeface="宋体" panose="02010600030101010101" pitchFamily="2" charset="-122"/>
                <a:ea typeface="宋体" panose="02010600030101010101" pitchFamily="2" charset="-122"/>
              </a:rPr>
              <a:t>第</a:t>
            </a:r>
            <a:r>
              <a:rPr lang="en-US" altLang="zh-CN" sz="2400" dirty="0">
                <a:solidFill>
                  <a:srgbClr val="000000"/>
                </a:solidFill>
                <a:latin typeface="宋体" panose="02010600030101010101" pitchFamily="2" charset="-122"/>
                <a:ea typeface="宋体" panose="02010600030101010101" pitchFamily="2" charset="-122"/>
              </a:rPr>
              <a:t>10</a:t>
            </a:r>
            <a:r>
              <a:rPr lang="zh-CN" altLang="zh-CN" sz="2400" dirty="0">
                <a:solidFill>
                  <a:srgbClr val="000000"/>
                </a:solidFill>
                <a:latin typeface="宋体" panose="02010600030101010101" pitchFamily="2" charset="-122"/>
                <a:ea typeface="宋体" panose="02010600030101010101" pitchFamily="2" charset="-122"/>
              </a:rPr>
              <a:t>起“后门”事件</a:t>
            </a:r>
            <a:r>
              <a:rPr lang="zh-CN" altLang="en-US" sz="2400" dirty="0">
                <a:solidFill>
                  <a:srgbClr val="000000"/>
                </a:solidFill>
                <a:latin typeface="宋体" panose="02010600030101010101" pitchFamily="2" charset="-122"/>
                <a:ea typeface="宋体" panose="02010600030101010101" pitchFamily="2" charset="-122"/>
              </a:rPr>
              <a:t>。该后门允许远程攻击者使用最高权限登录思科路由器和交换机设备。这个“后门”账户 </a:t>
            </a:r>
            <a:r>
              <a:rPr lang="en-US" altLang="zh-CN" sz="2400" dirty="0">
                <a:solidFill>
                  <a:srgbClr val="000000"/>
                </a:solidFill>
                <a:latin typeface="宋体" panose="02010600030101010101" pitchFamily="2" charset="-122"/>
                <a:ea typeface="宋体" panose="02010600030101010101" pitchFamily="2" charset="-122"/>
              </a:rPr>
              <a:t>(CVE-2018-0150) </a:t>
            </a:r>
            <a:r>
              <a:rPr lang="zh-CN" altLang="en-US" sz="2400" dirty="0">
                <a:solidFill>
                  <a:srgbClr val="000000"/>
                </a:solidFill>
                <a:latin typeface="宋体" panose="02010600030101010101" pitchFamily="2" charset="-122"/>
                <a:ea typeface="宋体" panose="02010600030101010101" pitchFamily="2" charset="-122"/>
              </a:rPr>
              <a:t>被指为严重漏洞，其评分为</a:t>
            </a:r>
            <a:r>
              <a:rPr lang="en-US" altLang="zh-CN" sz="2400" dirty="0">
                <a:solidFill>
                  <a:srgbClr val="000000"/>
                </a:solidFill>
                <a:latin typeface="宋体" panose="02010600030101010101" pitchFamily="2" charset="-122"/>
                <a:ea typeface="宋体" panose="02010600030101010101" pitchFamily="2" charset="-122"/>
              </a:rPr>
              <a:t>9.8</a:t>
            </a:r>
            <a:r>
              <a:rPr lang="zh-CN" altLang="en-US" sz="2400" dirty="0">
                <a:solidFill>
                  <a:srgbClr val="000000"/>
                </a:solidFill>
                <a:latin typeface="宋体" panose="02010600030101010101" pitchFamily="2" charset="-122"/>
                <a:ea typeface="宋体" panose="02010600030101010101" pitchFamily="2" charset="-122"/>
              </a:rPr>
              <a:t>（总分为</a:t>
            </a:r>
            <a:r>
              <a:rPr lang="en-US" altLang="zh-CN" sz="2400" dirty="0">
                <a:solidFill>
                  <a:srgbClr val="000000"/>
                </a:solidFill>
                <a:latin typeface="宋体" panose="02010600030101010101" pitchFamily="2" charset="-122"/>
                <a:ea typeface="宋体" panose="02010600030101010101" pitchFamily="2" charset="-122"/>
              </a:rPr>
              <a:t>10</a:t>
            </a:r>
            <a:r>
              <a:rPr lang="zh-CN" altLang="en-US" sz="2400" dirty="0">
                <a:solidFill>
                  <a:srgbClr val="000000"/>
                </a:solidFill>
                <a:latin typeface="宋体" panose="02010600030101010101" pitchFamily="2" charset="-122"/>
                <a:ea typeface="宋体" panose="02010600030101010101" pitchFamily="2" charset="-122"/>
              </a:rPr>
              <a:t>）。</a:t>
            </a:r>
          </a:p>
        </p:txBody>
      </p:sp>
      <p:sp>
        <p:nvSpPr>
          <p:cNvPr id="32774"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1C13A61B-9F77-43BB-AE5F-20D3499A650E}" type="slidenum">
              <a:rPr lang="zh-CN" altLang="en-US" sz="1800">
                <a:latin typeface="Calibri" panose="020F0502020204030204" pitchFamily="34" charset="0"/>
                <a:ea typeface="宋体" panose="02010600030101010101" pitchFamily="2" charset="-122"/>
              </a:rPr>
              <a:t>14</a:t>
            </a:fld>
            <a:endParaRPr lang="zh-CN" altLang="en-US" sz="1800">
              <a:latin typeface="Calibri" panose="020F0502020204030204" pitchFamily="34" charset="0"/>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1619672" y="4562380"/>
            <a:ext cx="6300633" cy="2263390"/>
          </a:xfrm>
          <a:prstGeom prst="rect">
            <a:avLst/>
          </a:prstGeom>
        </p:spPr>
      </p:pic>
    </p:spTree>
  </p:cSld>
  <p:clrMapOvr>
    <a:masterClrMapping/>
  </p:clrMapOvr>
  <p:transition advTm="16782"/>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5.1 </a:t>
            </a:r>
            <a:r>
              <a:rPr lang="zh-CN" altLang="zh-CN" sz="3600" noProof="1">
                <a:latin typeface="黑体" panose="02010609060101010101" pitchFamily="49" charset="-122"/>
                <a:ea typeface="黑体" panose="02010609060101010101" pitchFamily="49" charset="-122"/>
                <a:sym typeface="+mn-ea"/>
              </a:rPr>
              <a:t>传统隐私保护技术</a:t>
            </a:r>
            <a:endParaRPr lang="zh-CN" altLang="en-US" sz="3600" dirty="0">
              <a:latin typeface="黑体" panose="02010609060101010101" pitchFamily="49" charset="-122"/>
              <a:ea typeface="黑体" panose="02010609060101010101" pitchFamily="49" charset="-122"/>
            </a:endParaRPr>
          </a:p>
        </p:txBody>
      </p:sp>
      <p:sp>
        <p:nvSpPr>
          <p:cNvPr id="3277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32772"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5.1.4 </a:t>
            </a:r>
            <a:r>
              <a:rPr lang="zh-CN" altLang="en-US" sz="2400" b="1" dirty="0">
                <a:latin typeface="黑体" panose="02010609060101010101" pitchFamily="49" charset="-122"/>
                <a:ea typeface="黑体" panose="02010609060101010101" pitchFamily="49" charset="-122"/>
              </a:rPr>
              <a:t>隐私保护技术与国家安全</a:t>
            </a:r>
          </a:p>
        </p:txBody>
      </p:sp>
      <p:sp>
        <p:nvSpPr>
          <p:cNvPr id="32773" name="内容占位符 2"/>
          <p:cNvSpPr txBox="1">
            <a:spLocks noChangeArrowheads="1"/>
          </p:cNvSpPr>
          <p:nvPr/>
        </p:nvSpPr>
        <p:spPr bwMode="auto">
          <a:xfrm>
            <a:off x="539552" y="1756167"/>
            <a:ext cx="8064896" cy="446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50000"/>
              </a:lnSpc>
              <a:spcBef>
                <a:spcPct val="0"/>
              </a:spcBef>
              <a:buClr>
                <a:schemeClr val="tx1"/>
              </a:buClr>
              <a:buFont typeface="Wingdings" panose="05000000000000000000" pitchFamily="2" charset="2"/>
              <a:buChar char="u"/>
            </a:pPr>
            <a:r>
              <a:rPr lang="zh-CN" altLang="en-US" sz="2400" dirty="0">
                <a:solidFill>
                  <a:srgbClr val="000000"/>
                </a:solidFill>
                <a:latin typeface="宋体" panose="02010600030101010101" pitchFamily="2" charset="-122"/>
                <a:ea typeface="宋体" panose="02010600030101010101" pitchFamily="2" charset="-122"/>
                <a:sym typeface="+mn-ea"/>
              </a:rPr>
              <a:t>这是一个很好的无线网络安全和个人隐私保护同时受到损害的例子。通过这个后门账号，思科可以收集流量和个人信息，不仅对个人隐私造成了危害，还对网络安全造成了重大的威胁。对于个人是隐私的暴露，对于国家可能就是内部信息的泄露了。</a:t>
            </a:r>
            <a:endParaRPr lang="en-US" altLang="zh-CN" sz="2400" dirty="0">
              <a:solidFill>
                <a:srgbClr val="000000"/>
              </a:solidFill>
              <a:latin typeface="宋体" panose="02010600030101010101" pitchFamily="2" charset="-122"/>
              <a:ea typeface="宋体" panose="02010600030101010101" pitchFamily="2" charset="-122"/>
              <a:sym typeface="+mn-ea"/>
            </a:endParaRPr>
          </a:p>
          <a:p>
            <a:pPr>
              <a:lnSpc>
                <a:spcPct val="150000"/>
              </a:lnSpc>
              <a:spcBef>
                <a:spcPct val="0"/>
              </a:spcBef>
              <a:buClr>
                <a:schemeClr val="tx1"/>
              </a:buClr>
              <a:buFont typeface="Wingdings" panose="05000000000000000000" pitchFamily="2" charset="2"/>
              <a:buChar char="u"/>
            </a:pPr>
            <a:r>
              <a:rPr lang="zh-CN" altLang="zh-CN" sz="2400" dirty="0">
                <a:solidFill>
                  <a:srgbClr val="000000"/>
                </a:solidFill>
                <a:latin typeface="宋体" panose="02010600030101010101" pitchFamily="2" charset="-122"/>
                <a:ea typeface="宋体" panose="02010600030101010101" pitchFamily="2" charset="-122"/>
              </a:rPr>
              <a:t>若信息安全与隐私保护得不到保障，个人财产，企业经济利益甚至是国家机密都将被严重危害</a:t>
            </a:r>
            <a:endParaRPr lang="zh-CN" altLang="en-US" sz="2400" dirty="0">
              <a:solidFill>
                <a:srgbClr val="000000"/>
              </a:solidFill>
              <a:latin typeface="宋体" panose="02010600030101010101" pitchFamily="2" charset="-122"/>
              <a:ea typeface="宋体" panose="02010600030101010101" pitchFamily="2" charset="-122"/>
              <a:sym typeface="+mn-ea"/>
            </a:endParaRPr>
          </a:p>
        </p:txBody>
      </p:sp>
      <p:sp>
        <p:nvSpPr>
          <p:cNvPr id="32774"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1C13A61B-9F77-43BB-AE5F-20D3499A650E}" type="slidenum">
              <a:rPr lang="zh-CN" altLang="en-US" sz="1800">
                <a:latin typeface="Calibri" panose="020F0502020204030204" pitchFamily="34" charset="0"/>
                <a:ea typeface="宋体" panose="02010600030101010101" pitchFamily="2" charset="-122"/>
              </a:rPr>
              <a:t>15</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5.1 </a:t>
            </a:r>
            <a:r>
              <a:rPr lang="zh-CN" altLang="zh-CN" sz="3600" noProof="1">
                <a:latin typeface="黑体" panose="02010609060101010101" pitchFamily="49" charset="-122"/>
                <a:ea typeface="黑体" panose="02010609060101010101" pitchFamily="49" charset="-122"/>
                <a:sym typeface="+mn-ea"/>
              </a:rPr>
              <a:t>传统隐私保护技术</a:t>
            </a:r>
            <a:endParaRPr lang="zh-CN" altLang="en-US" sz="3600" dirty="0">
              <a:latin typeface="黑体" panose="02010609060101010101" pitchFamily="49" charset="-122"/>
              <a:ea typeface="黑体" panose="02010609060101010101" pitchFamily="49" charset="-122"/>
            </a:endParaRPr>
          </a:p>
        </p:txBody>
      </p:sp>
      <p:sp>
        <p:nvSpPr>
          <p:cNvPr id="3277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32772"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a:latin typeface="黑体" panose="02010609060101010101" pitchFamily="49" charset="-122"/>
                <a:ea typeface="黑体" panose="02010609060101010101" pitchFamily="49" charset="-122"/>
              </a:rPr>
              <a:t>5.1.4 </a:t>
            </a:r>
            <a:r>
              <a:rPr lang="zh-CN" altLang="en-US" sz="2400" b="1" dirty="0">
                <a:latin typeface="黑体" panose="02010609060101010101" pitchFamily="49" charset="-122"/>
                <a:ea typeface="黑体" panose="02010609060101010101" pitchFamily="49" charset="-122"/>
              </a:rPr>
              <a:t>隐私保护技术与国家安全</a:t>
            </a:r>
          </a:p>
        </p:txBody>
      </p:sp>
      <p:sp>
        <p:nvSpPr>
          <p:cNvPr id="32774"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1C13A61B-9F77-43BB-AE5F-20D3499A650E}" type="slidenum">
              <a:rPr lang="zh-CN" altLang="en-US" sz="1800">
                <a:latin typeface="Calibri" panose="020F0502020204030204" pitchFamily="34" charset="0"/>
                <a:ea typeface="宋体" panose="02010600030101010101" pitchFamily="2" charset="-122"/>
              </a:rPr>
              <a:t>16</a:t>
            </a:fld>
            <a:endParaRPr lang="zh-CN" altLang="en-US" sz="1800">
              <a:latin typeface="Calibri" panose="020F0502020204030204" pitchFamily="34" charset="0"/>
              <a:ea typeface="宋体" panose="02010600030101010101" pitchFamily="2" charset="-122"/>
            </a:endParaRPr>
          </a:p>
        </p:txBody>
      </p:sp>
      <p:sp>
        <p:nvSpPr>
          <p:cNvPr id="7" name="矩形 6"/>
          <p:cNvSpPr/>
          <p:nvPr/>
        </p:nvSpPr>
        <p:spPr>
          <a:xfrm>
            <a:off x="540448" y="2277232"/>
            <a:ext cx="8064000" cy="3312000"/>
          </a:xfrm>
          <a:prstGeom prst="rect">
            <a:avLst/>
          </a:prstGeom>
          <a:ln w="25400">
            <a:solidFill>
              <a:srgbClr val="0555B6"/>
            </a:solidFill>
          </a:ln>
        </p:spPr>
        <p:txBody>
          <a:bodyPr wrap="square" rtlCol="0" anchor="ctr">
            <a:spAutoFit/>
          </a:bodyPr>
          <a:lstStyle/>
          <a:p>
            <a:pPr>
              <a:lnSpc>
                <a:spcPct val="125000"/>
              </a:lnSpc>
            </a:pPr>
            <a:endParaRPr lang="en-US" altLang="zh-CN" sz="2000" b="1" baseline="-25000" dirty="0">
              <a:latin typeface="微软雅黑" panose="020B0503020204020204" pitchFamily="34" charset="-122"/>
              <a:ea typeface="微软雅黑" panose="020B0503020204020204" pitchFamily="34" charset="-122"/>
            </a:endParaRPr>
          </a:p>
          <a:p>
            <a:pPr>
              <a:lnSpc>
                <a:spcPct val="125000"/>
              </a:lnSpc>
            </a:pPr>
            <a:endParaRPr lang="en-US" altLang="zh-CN" sz="2000" b="1" baseline="-25000" dirty="0">
              <a:latin typeface="微软雅黑" panose="020B0503020204020204" pitchFamily="34" charset="-122"/>
              <a:ea typeface="微软雅黑" panose="020B0503020204020204" pitchFamily="34" charset="-122"/>
            </a:endParaRPr>
          </a:p>
        </p:txBody>
      </p:sp>
      <p:sp>
        <p:nvSpPr>
          <p:cNvPr id="8" name="矩形 7"/>
          <p:cNvSpPr/>
          <p:nvPr/>
        </p:nvSpPr>
        <p:spPr>
          <a:xfrm>
            <a:off x="666572" y="2444273"/>
            <a:ext cx="7825916" cy="3003386"/>
          </a:xfrm>
          <a:prstGeom prst="rect">
            <a:avLst/>
          </a:prstGeom>
        </p:spPr>
        <p:txBody>
          <a:bodyPr wrap="square">
            <a:spAutoFit/>
          </a:bodyPr>
          <a:lstStyle/>
          <a:p>
            <a:pPr algn="just">
              <a:lnSpc>
                <a:spcPct val="125000"/>
              </a:lnSpc>
            </a:pPr>
            <a:r>
              <a:rPr lang="zh-CN" altLang="en-US" sz="2200" b="1" dirty="0">
                <a:latin typeface="微软雅黑" panose="020B0503020204020204" pitchFamily="34" charset="-122"/>
                <a:ea typeface="微软雅黑" panose="020B0503020204020204" pitchFamily="34" charset="-122"/>
              </a:rPr>
              <a:t>任何组织或者个人不得以刺探、侵扰、泄露、公开等方式侵害他人的隐私权</a:t>
            </a:r>
            <a:endParaRPr lang="en-US" altLang="zh-CN" sz="2200" b="1" dirty="0">
              <a:latin typeface="微软雅黑" panose="020B0503020204020204" pitchFamily="34" charset="-122"/>
              <a:ea typeface="微软雅黑" panose="020B0503020204020204" pitchFamily="34" charset="-122"/>
            </a:endParaRPr>
          </a:p>
          <a:p>
            <a:pPr algn="r">
              <a:lnSpc>
                <a:spcPct val="125000"/>
              </a:lnSpc>
            </a:pPr>
            <a:r>
              <a:rPr lang="en-US" altLang="zh-CN" sz="2000" baseline="-25000" dirty="0">
                <a:latin typeface="微软雅黑" panose="020B0503020204020204" pitchFamily="34" charset="-122"/>
                <a:ea typeface="微软雅黑" panose="020B0503020204020204" pitchFamily="34" charset="-122"/>
              </a:rPr>
              <a:t>- 《</a:t>
            </a:r>
            <a:r>
              <a:rPr lang="zh-CN" altLang="en-US" sz="2000" baseline="-25000" dirty="0">
                <a:latin typeface="微软雅黑" panose="020B0503020204020204" pitchFamily="34" charset="-122"/>
                <a:ea typeface="微软雅黑" panose="020B0503020204020204" pitchFamily="34" charset="-122"/>
              </a:rPr>
              <a:t>中华人民共和国民法典</a:t>
            </a:r>
            <a:r>
              <a:rPr lang="en-US" altLang="zh-CN" sz="2000" baseline="-25000" dirty="0">
                <a:latin typeface="微软雅黑" panose="020B0503020204020204" pitchFamily="34" charset="-122"/>
                <a:ea typeface="微软雅黑" panose="020B0503020204020204" pitchFamily="34" charset="-122"/>
              </a:rPr>
              <a:t>》</a:t>
            </a:r>
          </a:p>
          <a:p>
            <a:pPr>
              <a:lnSpc>
                <a:spcPct val="125000"/>
              </a:lnSpc>
            </a:pPr>
            <a:endParaRPr lang="en-US" altLang="zh-CN" b="1" dirty="0">
              <a:solidFill>
                <a:srgbClr val="C00000"/>
              </a:solidFill>
              <a:latin typeface="微软雅黑" panose="020B0503020204020204" pitchFamily="34" charset="-122"/>
              <a:ea typeface="微软雅黑" panose="020B0503020204020204" pitchFamily="34" charset="-122"/>
            </a:endParaRPr>
          </a:p>
          <a:p>
            <a:pPr>
              <a:lnSpc>
                <a:spcPct val="125000"/>
              </a:lnSpc>
            </a:pPr>
            <a:endParaRPr lang="en-US" altLang="zh-CN" b="1" dirty="0">
              <a:latin typeface="微软雅黑" panose="020B0503020204020204" pitchFamily="34" charset="-122"/>
              <a:ea typeface="微软雅黑" panose="020B0503020204020204" pitchFamily="34" charset="-122"/>
            </a:endParaRPr>
          </a:p>
          <a:p>
            <a:pPr>
              <a:lnSpc>
                <a:spcPct val="125000"/>
              </a:lnSpc>
            </a:pPr>
            <a:r>
              <a:rPr lang="zh-CN" altLang="en-US" sz="2200" b="1" dirty="0">
                <a:latin typeface="微软雅黑" panose="020B0503020204020204" pitchFamily="34" charset="-122"/>
                <a:ea typeface="微软雅黑" panose="020B0503020204020204" pitchFamily="34" charset="-122"/>
              </a:rPr>
              <a:t>中国正在拟定的相关法律包括：</a:t>
            </a:r>
            <a:endParaRPr lang="en-US" altLang="zh-CN" sz="2200" b="1" dirty="0">
              <a:latin typeface="微软雅黑" panose="020B0503020204020204" pitchFamily="34" charset="-122"/>
              <a:ea typeface="微软雅黑" panose="020B0503020204020204" pitchFamily="34" charset="-122"/>
            </a:endParaRPr>
          </a:p>
          <a:p>
            <a:pPr>
              <a:lnSpc>
                <a:spcPct val="125000"/>
              </a:lnSpc>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中华人民共和国网络隐私保护法</a:t>
            </a:r>
            <a:r>
              <a:rPr lang="en-US" altLang="zh-CN" dirty="0">
                <a:latin typeface="微软雅黑" panose="020B0503020204020204" pitchFamily="34" charset="-122"/>
                <a:ea typeface="微软雅黑" panose="020B0503020204020204" pitchFamily="34" charset="-122"/>
              </a:rPr>
              <a:t>》</a:t>
            </a:r>
          </a:p>
          <a:p>
            <a:pPr>
              <a:lnSpc>
                <a:spcPct val="125000"/>
              </a:lnSpc>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个人信息保护法</a:t>
            </a:r>
            <a:r>
              <a:rPr lang="en-US" altLang="zh-CN" dirty="0">
                <a:latin typeface="微软雅黑" panose="020B0503020204020204" pitchFamily="34" charset="-122"/>
                <a:ea typeface="微软雅黑" panose="020B0503020204020204" pitchFamily="34" charset="-122"/>
              </a:rPr>
              <a:t>》</a:t>
            </a:r>
          </a:p>
        </p:txBody>
      </p:sp>
    </p:spTree>
  </p:cSld>
  <p:clrMapOvr>
    <a:masterClrMapping/>
  </p:clrMapOvr>
  <p:transition advTm="16782"/>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第五章  </a:t>
            </a:r>
            <a:r>
              <a:rPr lang="zh-CN" altLang="en-US" sz="4000" b="1" dirty="0">
                <a:latin typeface="黑体" panose="02010609060101010101" pitchFamily="49" charset="-122"/>
                <a:ea typeface="黑体" panose="02010609060101010101" pitchFamily="49" charset="-122"/>
                <a:sym typeface="+mn-ea"/>
              </a:rPr>
              <a:t>隐私保护与无线网安全</a:t>
            </a:r>
            <a:endParaRPr lang="zh-CN" altLang="en-US" sz="4000" dirty="0">
              <a:latin typeface="黑体" panose="02010609060101010101" pitchFamily="49" charset="-122"/>
              <a:ea typeface="黑体" panose="02010609060101010101" pitchFamily="49" charset="-122"/>
            </a:endParaRPr>
          </a:p>
        </p:txBody>
      </p:sp>
      <p:grpSp>
        <p:nvGrpSpPr>
          <p:cNvPr id="34819" name="组合 1"/>
          <p:cNvGrpSpPr/>
          <p:nvPr/>
        </p:nvGrpSpPr>
        <p:grpSpPr bwMode="auto">
          <a:xfrm>
            <a:off x="2286000" y="2511425"/>
            <a:ext cx="4724400" cy="1044575"/>
            <a:chOff x="2286000" y="2889056"/>
            <a:chExt cx="4725035" cy="1044000"/>
          </a:xfrm>
        </p:grpSpPr>
        <p:sp>
          <p:nvSpPr>
            <p:cNvPr id="7" name="AutoShape 66"/>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8" name="AutoShape 67"/>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9" name="Text Box 68"/>
            <p:cNvSpPr txBox="1">
              <a:spLocks noChangeArrowheads="1"/>
            </p:cNvSpPr>
            <p:nvPr/>
          </p:nvSpPr>
          <p:spPr bwMode="gray">
            <a:xfrm>
              <a:off x="3101975" y="3122607"/>
              <a:ext cx="3909060" cy="52168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sz="2800" b="1" noProof="1">
                  <a:solidFill>
                    <a:srgbClr val="FFFF00"/>
                  </a:solidFill>
                  <a:effectLst>
                    <a:outerShdw blurRad="38100" dist="38100" dir="2700000" algn="tl">
                      <a:srgbClr val="000000">
                        <a:alpha val="43137"/>
                      </a:srgbClr>
                    </a:outerShdw>
                  </a:effectLst>
                  <a:sym typeface="+mn-ea"/>
                </a:rPr>
                <a:t>数据</a:t>
              </a:r>
              <a:r>
                <a:rPr lang="zh-CN" altLang="zh-CN" sz="2800" b="1" noProof="1">
                  <a:solidFill>
                    <a:srgbClr val="FFFF00"/>
                  </a:solidFill>
                  <a:effectLst>
                    <a:outerShdw blurRad="38100" dist="38100" dir="2700000" algn="tl">
                      <a:srgbClr val="000000">
                        <a:alpha val="43137"/>
                      </a:srgbClr>
                    </a:outerShdw>
                  </a:effectLst>
                  <a:sym typeface="+mn-ea"/>
                </a:rPr>
                <a:t>隐私保护技术</a:t>
              </a:r>
            </a:p>
          </p:txBody>
        </p:sp>
        <p:sp>
          <p:nvSpPr>
            <p:cNvPr id="10" name="Text Box 69"/>
            <p:cNvSpPr txBox="1">
              <a:spLocks noChangeArrowheads="1"/>
            </p:cNvSpPr>
            <p:nvPr/>
          </p:nvSpPr>
          <p:spPr bwMode="gray">
            <a:xfrm>
              <a:off x="2504442" y="3178974"/>
              <a:ext cx="612750"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5.2</a:t>
              </a:r>
            </a:p>
          </p:txBody>
        </p:sp>
      </p:grpSp>
      <p:grpSp>
        <p:nvGrpSpPr>
          <p:cNvPr id="34820" name="组合 1"/>
          <p:cNvGrpSpPr/>
          <p:nvPr/>
        </p:nvGrpSpPr>
        <p:grpSpPr bwMode="auto">
          <a:xfrm>
            <a:off x="2260600" y="3752850"/>
            <a:ext cx="4818063" cy="1044575"/>
            <a:chOff x="2284079" y="3105913"/>
            <a:chExt cx="4818991" cy="1044000"/>
          </a:xfrm>
        </p:grpSpPr>
        <p:sp>
          <p:nvSpPr>
            <p:cNvPr id="17" name="AutoShape 66"/>
            <p:cNvSpPr>
              <a:spLocks noChangeArrowheads="1"/>
            </p:cNvSpPr>
            <p:nvPr/>
          </p:nvSpPr>
          <p:spPr bwMode="gray">
            <a:xfrm>
              <a:off x="2759670" y="3258143"/>
              <a:ext cx="4343400" cy="792000"/>
            </a:xfrm>
            <a:prstGeom prst="roundRect">
              <a:avLst>
                <a:gd name="adj" fmla="val 16667"/>
              </a:avLst>
            </a:prstGeom>
            <a:solidFill>
              <a:srgbClr val="4F81BD"/>
            </a:solidFill>
            <a:ln w="12700" algn="ctr">
              <a:noFill/>
              <a:rou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8" name="AutoShape 67"/>
            <p:cNvSpPr>
              <a:spLocks noChangeAspect="1" noChangeArrowheads="1"/>
            </p:cNvSpPr>
            <p:nvPr/>
          </p:nvSpPr>
          <p:spPr bwMode="gray">
            <a:xfrm>
              <a:off x="2284079" y="3105913"/>
              <a:ext cx="1044000" cy="1044000"/>
            </a:xfrm>
            <a:prstGeom prst="diamond">
              <a:avLst/>
            </a:prstGeom>
            <a:solidFill>
              <a:srgbClr val="578BC9"/>
            </a:solidFill>
            <a:ln w="25400" algn="ctr">
              <a:solidFill>
                <a:schemeClr val="bg1"/>
              </a:solidFill>
              <a:miter lim="800000"/>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9" name="Text Box 68"/>
            <p:cNvSpPr txBox="1">
              <a:spLocks noChangeArrowheads="1"/>
            </p:cNvSpPr>
            <p:nvPr/>
          </p:nvSpPr>
          <p:spPr bwMode="gray">
            <a:xfrm>
              <a:off x="3101975" y="3367072"/>
              <a:ext cx="3909060" cy="52168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sz="2800" b="1" noProof="1">
                  <a:solidFill>
                    <a:schemeClr val="bg1"/>
                  </a:solidFill>
                  <a:effectLst>
                    <a:outerShdw blurRad="38100" dist="38100" dir="2700000" algn="tl">
                      <a:srgbClr val="000000">
                        <a:alpha val="43137"/>
                      </a:srgbClr>
                    </a:outerShdw>
                  </a:effectLst>
                  <a:sym typeface="+mn-ea"/>
                </a:rPr>
                <a:t>位置</a:t>
              </a:r>
              <a:r>
                <a:rPr lang="zh-CN" altLang="zh-CN" sz="2800" b="1" noProof="1">
                  <a:solidFill>
                    <a:schemeClr val="bg1"/>
                  </a:solidFill>
                  <a:effectLst>
                    <a:outerShdw blurRad="38100" dist="38100" dir="2700000" algn="tl">
                      <a:srgbClr val="000000">
                        <a:alpha val="43137"/>
                      </a:srgbClr>
                    </a:outerShdw>
                  </a:effectLst>
                  <a:sym typeface="+mn-ea"/>
                </a:rPr>
                <a:t>隐私保护技术</a:t>
              </a:r>
            </a:p>
          </p:txBody>
        </p:sp>
        <p:sp>
          <p:nvSpPr>
            <p:cNvPr id="20" name="Text Box 69"/>
            <p:cNvSpPr txBox="1">
              <a:spLocks noChangeArrowheads="1"/>
            </p:cNvSpPr>
            <p:nvPr/>
          </p:nvSpPr>
          <p:spPr bwMode="gray">
            <a:xfrm>
              <a:off x="2504442" y="3423439"/>
              <a:ext cx="612750"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5.3</a:t>
              </a:r>
            </a:p>
          </p:txBody>
        </p:sp>
      </p:grpSp>
      <p:grpSp>
        <p:nvGrpSpPr>
          <p:cNvPr id="34821" name="组合 1"/>
          <p:cNvGrpSpPr/>
          <p:nvPr/>
        </p:nvGrpSpPr>
        <p:grpSpPr bwMode="auto">
          <a:xfrm>
            <a:off x="2282825" y="1284288"/>
            <a:ext cx="4802188" cy="1044575"/>
            <a:chOff x="2307007" y="2847032"/>
            <a:chExt cx="4802689" cy="1044000"/>
          </a:xfrm>
        </p:grpSpPr>
        <p:sp>
          <p:nvSpPr>
            <p:cNvPr id="22" name="AutoShape 66"/>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3" name="AutoShape 67"/>
            <p:cNvSpPr>
              <a:spLocks noChangeAspect="1" noChangeArrowheads="1"/>
            </p:cNvSpPr>
            <p:nvPr/>
          </p:nvSpPr>
          <p:spPr bwMode="gray">
            <a:xfrm>
              <a:off x="2307007" y="2847032"/>
              <a:ext cx="1044000" cy="1044000"/>
            </a:xfrm>
            <a:prstGeom prst="diamond">
              <a:avLst/>
            </a:prstGeom>
            <a:solidFill>
              <a:srgbClr val="578BC9"/>
            </a:solidFill>
            <a:ln w="25400" algn="ctr">
              <a:solidFill>
                <a:schemeClr val="bg1"/>
              </a:solidFill>
              <a:miter lim="800000"/>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4" name="Text Box 68"/>
            <p:cNvSpPr txBox="1">
              <a:spLocks noChangeArrowheads="1"/>
            </p:cNvSpPr>
            <p:nvPr/>
          </p:nvSpPr>
          <p:spPr bwMode="gray">
            <a:xfrm>
              <a:off x="3200636" y="3100989"/>
              <a:ext cx="3909060" cy="522932"/>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zh-CN" sz="2800" b="1" noProof="1">
                  <a:solidFill>
                    <a:schemeClr val="bg1"/>
                  </a:solidFill>
                  <a:effectLst>
                    <a:outerShdw blurRad="38100" dist="38100" dir="2700000" algn="tl">
                      <a:srgbClr val="000000">
                        <a:alpha val="43137"/>
                      </a:srgbClr>
                    </a:outerShdw>
                  </a:effectLst>
                  <a:sym typeface="+mn-ea"/>
                </a:rPr>
                <a:t>传统隐私保护技术</a:t>
              </a:r>
              <a:r>
                <a:rPr lang="zh-CN" altLang="en-US" sz="2800" b="1" noProof="1">
                  <a:solidFill>
                    <a:schemeClr val="bg1"/>
                  </a:solidFill>
                  <a:effectLst>
                    <a:outerShdw blurRad="38100" dist="38100" dir="2700000" algn="tl">
                      <a:srgbClr val="000000">
                        <a:alpha val="43137"/>
                      </a:srgbClr>
                    </a:outerShdw>
                  </a:effectLst>
                  <a:sym typeface="+mn-ea"/>
                </a:rPr>
                <a:t>概论</a:t>
              </a:r>
              <a:endParaRPr lang="zh-CN" altLang="zh-CN" sz="2800" b="1" noProof="1">
                <a:solidFill>
                  <a:schemeClr val="bg1"/>
                </a:solidFill>
                <a:effectLst>
                  <a:outerShdw blurRad="38100" dist="38100" dir="2700000" algn="tl">
                    <a:srgbClr val="000000">
                      <a:alpha val="43137"/>
                    </a:srgbClr>
                  </a:outerShdw>
                </a:effectLst>
                <a:sym typeface="+mn-ea"/>
              </a:endParaRPr>
            </a:p>
          </p:txBody>
        </p:sp>
        <p:sp>
          <p:nvSpPr>
            <p:cNvPr id="25" name="Text Box 69"/>
            <p:cNvSpPr txBox="1">
              <a:spLocks noChangeArrowheads="1"/>
            </p:cNvSpPr>
            <p:nvPr/>
          </p:nvSpPr>
          <p:spPr bwMode="gray">
            <a:xfrm>
              <a:off x="2504442" y="3178974"/>
              <a:ext cx="612750"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5.1</a:t>
              </a:r>
            </a:p>
          </p:txBody>
        </p:sp>
      </p:grpSp>
      <p:grpSp>
        <p:nvGrpSpPr>
          <p:cNvPr id="34822" name="组合 1"/>
          <p:cNvGrpSpPr/>
          <p:nvPr/>
        </p:nvGrpSpPr>
        <p:grpSpPr bwMode="auto">
          <a:xfrm>
            <a:off x="2314575" y="5048250"/>
            <a:ext cx="4724400" cy="1044575"/>
            <a:chOff x="2339795" y="2889056"/>
            <a:chExt cx="4725040" cy="1044000"/>
          </a:xfrm>
        </p:grpSpPr>
        <p:sp>
          <p:nvSpPr>
            <p:cNvPr id="27" name="AutoShape 66"/>
            <p:cNvSpPr>
              <a:spLocks noChangeArrowheads="1"/>
            </p:cNvSpPr>
            <p:nvPr/>
          </p:nvSpPr>
          <p:spPr bwMode="gray">
            <a:xfrm>
              <a:off x="2720795" y="2993129"/>
              <a:ext cx="4343400" cy="792000"/>
            </a:xfrm>
            <a:prstGeom prst="roundRect">
              <a:avLst>
                <a:gd name="adj" fmla="val 16667"/>
              </a:avLst>
            </a:prstGeom>
            <a:solidFill>
              <a:srgbClr val="4F81BD"/>
            </a:solidFill>
            <a:ln w="12700" algn="ctr">
              <a:noFill/>
              <a:rou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8" name="AutoShape 67"/>
            <p:cNvSpPr>
              <a:spLocks noChangeAspect="1" noChangeArrowheads="1"/>
            </p:cNvSpPr>
            <p:nvPr/>
          </p:nvSpPr>
          <p:spPr bwMode="gray">
            <a:xfrm>
              <a:off x="2339795" y="2889056"/>
              <a:ext cx="1044000" cy="1044000"/>
            </a:xfrm>
            <a:prstGeom prst="diamond">
              <a:avLst/>
            </a:prstGeom>
            <a:solidFill>
              <a:srgbClr val="578BC9"/>
            </a:solidFill>
            <a:ln w="25400" algn="ctr">
              <a:solidFill>
                <a:schemeClr val="bg1"/>
              </a:solidFill>
              <a:miter lim="800000"/>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9" name="Text Box 68"/>
            <p:cNvSpPr txBox="1">
              <a:spLocks noChangeArrowheads="1"/>
            </p:cNvSpPr>
            <p:nvPr/>
          </p:nvSpPr>
          <p:spPr bwMode="gray">
            <a:xfrm>
              <a:off x="3155775" y="3122607"/>
              <a:ext cx="3909060" cy="522932"/>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sz="2800" b="1" noProof="1">
                  <a:solidFill>
                    <a:schemeClr val="bg1"/>
                  </a:solidFill>
                  <a:effectLst>
                    <a:outerShdw blurRad="38100" dist="38100" dir="2700000" algn="tl">
                      <a:srgbClr val="000000">
                        <a:alpha val="43137"/>
                      </a:srgbClr>
                    </a:outerShdw>
                  </a:effectLst>
                  <a:sym typeface="+mn-ea"/>
                </a:rPr>
                <a:t>差分隐私与</a:t>
              </a:r>
              <a:r>
                <a:rPr lang="zh-CN" altLang="zh-CN" sz="2800" b="1" noProof="1">
                  <a:solidFill>
                    <a:schemeClr val="bg1"/>
                  </a:solidFill>
                  <a:effectLst>
                    <a:outerShdw blurRad="38100" dist="38100" dir="2700000" algn="tl">
                      <a:srgbClr val="000000">
                        <a:alpha val="43137"/>
                      </a:srgbClr>
                    </a:outerShdw>
                  </a:effectLst>
                  <a:sym typeface="+mn-ea"/>
                </a:rPr>
                <a:t>无线网安全</a:t>
              </a:r>
              <a:endParaRPr lang="zh-CN" altLang="zh-CN" sz="2800" b="1" dirty="0">
                <a:solidFill>
                  <a:schemeClr val="bg1"/>
                </a:solidFill>
                <a:effectLst>
                  <a:outerShdw blurRad="38100" dist="38100" dir="2700000" algn="tl">
                    <a:srgbClr val="000000">
                      <a:alpha val="43137"/>
                    </a:srgbClr>
                  </a:outerShdw>
                </a:effectLst>
                <a:latin typeface="Arial" panose="020B0604020202020204" pitchFamily="34" charset="0"/>
                <a:sym typeface="+mn-ea"/>
              </a:endParaRPr>
            </a:p>
          </p:txBody>
        </p:sp>
        <p:sp>
          <p:nvSpPr>
            <p:cNvPr id="30" name="Text Box 69"/>
            <p:cNvSpPr txBox="1">
              <a:spLocks noChangeArrowheads="1"/>
            </p:cNvSpPr>
            <p:nvPr/>
          </p:nvSpPr>
          <p:spPr bwMode="gray">
            <a:xfrm>
              <a:off x="2558237" y="3178974"/>
              <a:ext cx="612750"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5.4</a:t>
              </a:r>
            </a:p>
          </p:txBody>
        </p:sp>
      </p:grpSp>
      <p:sp>
        <p:nvSpPr>
          <p:cNvPr id="34823"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9E06FD22-19F0-40E7-AD70-8D5AEC5F7128}" type="slidenum">
              <a:rPr lang="zh-CN" altLang="en-US" sz="1800">
                <a:latin typeface="Calibri" panose="020F0502020204030204" pitchFamily="34" charset="0"/>
                <a:ea typeface="宋体" panose="02010600030101010101" pitchFamily="2" charset="-122"/>
              </a:rPr>
              <a:t>17</a:t>
            </a:fld>
            <a:endParaRPr lang="zh-CN" altLang="en-US" sz="1800">
              <a:latin typeface="Calibri" panose="020F0502020204030204" pitchFamily="34" charset="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5.2 </a:t>
            </a:r>
            <a:r>
              <a:rPr lang="zh-CN" altLang="en-US" sz="3600" dirty="0">
                <a:latin typeface="黑体" panose="02010609060101010101" pitchFamily="49" charset="-122"/>
                <a:ea typeface="黑体" panose="02010609060101010101" pitchFamily="49" charset="-122"/>
              </a:rPr>
              <a:t>数据</a:t>
            </a:r>
            <a:r>
              <a:rPr lang="zh-CN" altLang="zh-CN" sz="36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3584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35844" name="文本框 1"/>
          <p:cNvSpPr txBox="1">
            <a:spLocks noChangeArrowheads="1"/>
          </p:cNvSpPr>
          <p:nvPr/>
        </p:nvSpPr>
        <p:spPr bwMode="auto">
          <a:xfrm>
            <a:off x="323850" y="1125538"/>
            <a:ext cx="8640763"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485900" indent="-3429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zh-CN" altLang="en-US" sz="2400">
                <a:latin typeface="宋体" panose="02010600030101010101" pitchFamily="2" charset="-122"/>
                <a:ea typeface="宋体" panose="02010600030101010101" pitchFamily="2" charset="-122"/>
              </a:rPr>
              <a:t>    传统隐私保护技术在数据领域的应用主要集中在数据挖掘和匿名发布两个领域。</a:t>
            </a:r>
            <a:endParaRPr lang="en-US" altLang="zh-CN" sz="2400">
              <a:latin typeface="宋体" panose="02010600030101010101" pitchFamily="2" charset="-122"/>
              <a:ea typeface="宋体" panose="02010600030101010101" pitchFamily="2" charset="-122"/>
            </a:endParaRPr>
          </a:p>
          <a:p>
            <a:pPr eaLnBrk="1" hangingPunct="1">
              <a:lnSpc>
                <a:spcPct val="150000"/>
              </a:lnSpc>
              <a:spcBef>
                <a:spcPct val="0"/>
              </a:spcBef>
              <a:buFont typeface="Arial" panose="020B0604020202020204" pitchFamily="34" charset="0"/>
              <a:buNone/>
            </a:pPr>
            <a:r>
              <a:rPr lang="en-US" altLang="zh-CN" sz="2400">
                <a:latin typeface="宋体" panose="02010600030101010101" pitchFamily="2" charset="-122"/>
                <a:ea typeface="宋体" panose="02010600030101010101" pitchFamily="2" charset="-122"/>
              </a:rPr>
              <a:t>    </a:t>
            </a:r>
            <a:r>
              <a:rPr lang="zh-CN" altLang="en-US" sz="2400">
                <a:latin typeface="宋体" panose="02010600030101010101" pitchFamily="2" charset="-122"/>
                <a:ea typeface="宋体" panose="02010600030101010101" pitchFamily="2" charset="-122"/>
              </a:rPr>
              <a:t>主要可分为三类</a:t>
            </a:r>
            <a:r>
              <a:rPr lang="en-US" altLang="zh-CN" sz="2400">
                <a:latin typeface="宋体" panose="02010600030101010101" pitchFamily="2" charset="-122"/>
                <a:ea typeface="宋体" panose="02010600030101010101" pitchFamily="2" charset="-122"/>
              </a:rPr>
              <a:t>:</a:t>
            </a:r>
          </a:p>
          <a:p>
            <a:pPr lvl="2" eaLnBrk="1" hangingPunct="1">
              <a:lnSpc>
                <a:spcPct val="150000"/>
              </a:lnSpc>
              <a:spcBef>
                <a:spcPct val="0"/>
              </a:spcBef>
              <a:buFont typeface="Wingdings" panose="05000000000000000000" pitchFamily="2" charset="2"/>
              <a:buChar char="n"/>
            </a:pPr>
            <a:r>
              <a:rPr lang="zh-CN" altLang="en-US">
                <a:latin typeface="宋体" panose="02010600030101010101" pitchFamily="2" charset="-122"/>
                <a:ea typeface="宋体" panose="02010600030101010101" pitchFamily="2" charset="-122"/>
              </a:rPr>
              <a:t>数据扰动技术</a:t>
            </a:r>
            <a:endParaRPr lang="en-US" altLang="zh-CN">
              <a:latin typeface="宋体" panose="02010600030101010101" pitchFamily="2" charset="-122"/>
              <a:ea typeface="宋体" panose="02010600030101010101" pitchFamily="2" charset="-122"/>
            </a:endParaRPr>
          </a:p>
          <a:p>
            <a:pPr lvl="2" eaLnBrk="1" hangingPunct="1">
              <a:lnSpc>
                <a:spcPct val="150000"/>
              </a:lnSpc>
              <a:spcBef>
                <a:spcPct val="0"/>
              </a:spcBef>
              <a:buFont typeface="Wingdings" panose="05000000000000000000" pitchFamily="2" charset="2"/>
              <a:buChar char="n"/>
            </a:pPr>
            <a:r>
              <a:rPr lang="zh-CN" altLang="en-US">
                <a:latin typeface="宋体" panose="02010600030101010101" pitchFamily="2" charset="-122"/>
                <a:ea typeface="宋体" panose="02010600030101010101" pitchFamily="2" charset="-122"/>
              </a:rPr>
              <a:t>数据加密技术</a:t>
            </a:r>
            <a:endParaRPr lang="en-US" altLang="zh-CN">
              <a:latin typeface="宋体" panose="02010600030101010101" pitchFamily="2" charset="-122"/>
              <a:ea typeface="宋体" panose="02010600030101010101" pitchFamily="2" charset="-122"/>
            </a:endParaRPr>
          </a:p>
          <a:p>
            <a:pPr lvl="2" eaLnBrk="1" hangingPunct="1">
              <a:lnSpc>
                <a:spcPct val="150000"/>
              </a:lnSpc>
              <a:spcBef>
                <a:spcPct val="0"/>
              </a:spcBef>
              <a:buFont typeface="Wingdings" panose="05000000000000000000" pitchFamily="2" charset="2"/>
              <a:buChar char="n"/>
            </a:pPr>
            <a:r>
              <a:rPr lang="zh-CN" altLang="en-US">
                <a:latin typeface="宋体" panose="02010600030101010101" pitchFamily="2" charset="-122"/>
                <a:ea typeface="宋体" panose="02010600030101010101" pitchFamily="2" charset="-122"/>
              </a:rPr>
              <a:t>数据匿名化技术</a:t>
            </a:r>
          </a:p>
        </p:txBody>
      </p:sp>
      <p:sp>
        <p:nvSpPr>
          <p:cNvPr id="35845"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A389D1B0-46A8-459D-B025-B7323E89C2FF}" type="slidenum">
              <a:rPr lang="zh-CN" altLang="en-US" sz="1800">
                <a:latin typeface="Calibri" panose="020F0502020204030204" pitchFamily="34" charset="0"/>
                <a:ea typeface="宋体" panose="02010600030101010101" pitchFamily="2" charset="-122"/>
              </a:rPr>
              <a:t>18</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5.2 </a:t>
            </a:r>
            <a:r>
              <a:rPr lang="zh-CN" altLang="en-US" sz="4000" dirty="0">
                <a:latin typeface="黑体" panose="02010609060101010101" pitchFamily="49" charset="-122"/>
                <a:ea typeface="黑体" panose="02010609060101010101" pitchFamily="49" charset="-122"/>
              </a:rPr>
              <a:t>数据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378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37892"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5.2.1 </a:t>
            </a:r>
            <a:r>
              <a:rPr lang="zh-CN" altLang="en-US" sz="2400" b="1">
                <a:latin typeface="黑体" panose="02010609060101010101" pitchFamily="49" charset="-122"/>
                <a:ea typeface="黑体" panose="02010609060101010101" pitchFamily="49" charset="-122"/>
              </a:rPr>
              <a:t>扰动技术</a:t>
            </a:r>
          </a:p>
        </p:txBody>
      </p:sp>
      <p:sp>
        <p:nvSpPr>
          <p:cNvPr id="37893" name="文本框 3"/>
          <p:cNvSpPr txBox="1">
            <a:spLocks noChangeArrowheads="1"/>
          </p:cNvSpPr>
          <p:nvPr/>
        </p:nvSpPr>
        <p:spPr bwMode="auto">
          <a:xfrm>
            <a:off x="814388" y="1844675"/>
            <a:ext cx="7515225"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eaLnBrk="1" hangingPunct="1">
              <a:lnSpc>
                <a:spcPct val="150000"/>
              </a:lnSpc>
              <a:spcBef>
                <a:spcPct val="0"/>
              </a:spcBef>
              <a:buClr>
                <a:schemeClr val="tx1"/>
              </a:buClr>
              <a:buFont typeface="Wingdings" panose="05000000000000000000" pitchFamily="2" charset="2"/>
              <a:buChar char="u"/>
            </a:pPr>
            <a:r>
              <a:rPr lang="zh-CN" altLang="en-US" sz="2400" noProof="1">
                <a:latin typeface="Arial" panose="020B0604020202020204" pitchFamily="34" charset="0"/>
                <a:ea typeface="宋体" panose="02010600030101010101" pitchFamily="2" charset="-122"/>
              </a:rPr>
              <a:t> 使敏感数据失真但同时保持某些数据或数据属性不变的方法。</a:t>
            </a:r>
          </a:p>
          <a:p>
            <a:pPr lvl="1" eaLnBrk="1" hangingPunct="1">
              <a:lnSpc>
                <a:spcPct val="150000"/>
              </a:lnSpc>
              <a:spcBef>
                <a:spcPct val="0"/>
              </a:spcBef>
              <a:buClr>
                <a:schemeClr val="tx1"/>
              </a:buClr>
              <a:buFont typeface="Wingdings" panose="05000000000000000000" pitchFamily="2" charset="2"/>
              <a:buChar char="u"/>
            </a:pPr>
            <a:endParaRPr lang="zh-CN" altLang="en-US" sz="2400" noProof="1">
              <a:latin typeface="Arial" panose="020B0604020202020204" pitchFamily="34" charset="0"/>
              <a:ea typeface="宋体" panose="02010600030101010101" pitchFamily="2" charset="-122"/>
            </a:endParaRPr>
          </a:p>
          <a:p>
            <a:pPr lvl="1" eaLnBrk="1" hangingPunct="1">
              <a:lnSpc>
                <a:spcPct val="150000"/>
              </a:lnSpc>
              <a:spcBef>
                <a:spcPct val="0"/>
              </a:spcBef>
              <a:buClr>
                <a:schemeClr val="tx1"/>
              </a:buClr>
              <a:buFont typeface="Wingdings" panose="05000000000000000000" pitchFamily="2" charset="2"/>
              <a:buChar char="u"/>
            </a:pPr>
            <a:r>
              <a:rPr lang="zh-CN" altLang="en-US" sz="2400" noProof="1">
                <a:latin typeface="Arial" panose="020B0604020202020204" pitchFamily="34" charset="0"/>
                <a:ea typeface="宋体" panose="02010600030101010101" pitchFamily="2" charset="-122"/>
              </a:rPr>
              <a:t> 一般采用添加噪声、交换等技术对原始数据进行扰动处理，但要求保证处理后的数据仍然可以保持某些统计方面的性质，以便进行数据挖据等操作。</a:t>
            </a:r>
          </a:p>
        </p:txBody>
      </p:sp>
      <p:sp>
        <p:nvSpPr>
          <p:cNvPr id="37894"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D2C3FB00-C7E6-4EA1-B9AD-DB5D769740FB}" type="slidenum">
              <a:rPr lang="zh-CN" altLang="en-US" sz="1800">
                <a:latin typeface="Calibri" panose="020F0502020204030204" pitchFamily="34" charset="0"/>
                <a:ea typeface="宋体" panose="02010600030101010101" pitchFamily="2" charset="-122"/>
              </a:rPr>
              <a:t>19</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第五章  </a:t>
            </a:r>
            <a:r>
              <a:rPr lang="zh-CN" altLang="en-US" sz="4000" b="1" dirty="0">
                <a:latin typeface="黑体" panose="02010609060101010101" pitchFamily="49" charset="-122"/>
                <a:ea typeface="黑体" panose="02010609060101010101" pitchFamily="49" charset="-122"/>
                <a:sym typeface="+mn-ea"/>
              </a:rPr>
              <a:t>隐私保护与无线网安全</a:t>
            </a:r>
            <a:endParaRPr lang="zh-CN" altLang="en-US" sz="4000" dirty="0">
              <a:latin typeface="黑体" panose="02010609060101010101" pitchFamily="49" charset="-122"/>
              <a:ea typeface="黑体" panose="02010609060101010101" pitchFamily="49" charset="-122"/>
            </a:endParaRPr>
          </a:p>
        </p:txBody>
      </p:sp>
      <p:grpSp>
        <p:nvGrpSpPr>
          <p:cNvPr id="11267" name="组合 1"/>
          <p:cNvGrpSpPr/>
          <p:nvPr/>
        </p:nvGrpSpPr>
        <p:grpSpPr bwMode="auto">
          <a:xfrm>
            <a:off x="2286000" y="2511425"/>
            <a:ext cx="4724400" cy="1044575"/>
            <a:chOff x="2286000" y="2889056"/>
            <a:chExt cx="4725035" cy="1044000"/>
          </a:xfrm>
        </p:grpSpPr>
        <p:sp>
          <p:nvSpPr>
            <p:cNvPr id="7" name="AutoShape 66"/>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8" name="AutoShape 67"/>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9" name="Text Box 68"/>
            <p:cNvSpPr txBox="1">
              <a:spLocks noChangeArrowheads="1"/>
            </p:cNvSpPr>
            <p:nvPr/>
          </p:nvSpPr>
          <p:spPr bwMode="gray">
            <a:xfrm>
              <a:off x="3101975" y="3122607"/>
              <a:ext cx="3909060" cy="52168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sz="2800" b="1" noProof="1">
                  <a:solidFill>
                    <a:schemeClr val="bg1"/>
                  </a:solidFill>
                  <a:effectLst>
                    <a:outerShdw blurRad="38100" dist="38100" dir="2700000" algn="tl">
                      <a:srgbClr val="000000">
                        <a:alpha val="43137"/>
                      </a:srgbClr>
                    </a:outerShdw>
                  </a:effectLst>
                  <a:sym typeface="+mn-ea"/>
                </a:rPr>
                <a:t>数据</a:t>
              </a:r>
              <a:r>
                <a:rPr lang="zh-CN" altLang="zh-CN" sz="2800" b="1" noProof="1">
                  <a:solidFill>
                    <a:schemeClr val="bg1"/>
                  </a:solidFill>
                  <a:effectLst>
                    <a:outerShdw blurRad="38100" dist="38100" dir="2700000" algn="tl">
                      <a:srgbClr val="000000">
                        <a:alpha val="43137"/>
                      </a:srgbClr>
                    </a:outerShdw>
                  </a:effectLst>
                  <a:sym typeface="+mn-ea"/>
                </a:rPr>
                <a:t>隐私保护技术</a:t>
              </a:r>
            </a:p>
          </p:txBody>
        </p:sp>
        <p:sp>
          <p:nvSpPr>
            <p:cNvPr id="10" name="Text Box 69"/>
            <p:cNvSpPr txBox="1">
              <a:spLocks noChangeArrowheads="1"/>
            </p:cNvSpPr>
            <p:nvPr/>
          </p:nvSpPr>
          <p:spPr bwMode="gray">
            <a:xfrm>
              <a:off x="2504442" y="3178974"/>
              <a:ext cx="612750"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5.2</a:t>
              </a:r>
            </a:p>
          </p:txBody>
        </p:sp>
      </p:grpSp>
      <p:grpSp>
        <p:nvGrpSpPr>
          <p:cNvPr id="11268" name="组合 1"/>
          <p:cNvGrpSpPr/>
          <p:nvPr/>
        </p:nvGrpSpPr>
        <p:grpSpPr bwMode="auto">
          <a:xfrm>
            <a:off x="2260600" y="3752850"/>
            <a:ext cx="4818063" cy="1044575"/>
            <a:chOff x="2284079" y="3105913"/>
            <a:chExt cx="4818991" cy="1044000"/>
          </a:xfrm>
        </p:grpSpPr>
        <p:sp>
          <p:nvSpPr>
            <p:cNvPr id="17" name="AutoShape 66"/>
            <p:cNvSpPr>
              <a:spLocks noChangeArrowheads="1"/>
            </p:cNvSpPr>
            <p:nvPr/>
          </p:nvSpPr>
          <p:spPr bwMode="gray">
            <a:xfrm>
              <a:off x="2759670" y="3258143"/>
              <a:ext cx="4343400" cy="792000"/>
            </a:xfrm>
            <a:prstGeom prst="roundRect">
              <a:avLst>
                <a:gd name="adj" fmla="val 16667"/>
              </a:avLst>
            </a:prstGeom>
            <a:solidFill>
              <a:srgbClr val="4F81BD"/>
            </a:solidFill>
            <a:ln w="12700" algn="ctr">
              <a:noFill/>
              <a:rou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8" name="AutoShape 67"/>
            <p:cNvSpPr>
              <a:spLocks noChangeAspect="1" noChangeArrowheads="1"/>
            </p:cNvSpPr>
            <p:nvPr/>
          </p:nvSpPr>
          <p:spPr bwMode="gray">
            <a:xfrm>
              <a:off x="2284079" y="3105913"/>
              <a:ext cx="1044000" cy="1044000"/>
            </a:xfrm>
            <a:prstGeom prst="diamond">
              <a:avLst/>
            </a:prstGeom>
            <a:solidFill>
              <a:srgbClr val="578BC9"/>
            </a:solidFill>
            <a:ln w="25400" algn="ctr">
              <a:solidFill>
                <a:schemeClr val="bg1"/>
              </a:solidFill>
              <a:miter lim="800000"/>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9" name="Text Box 68"/>
            <p:cNvSpPr txBox="1">
              <a:spLocks noChangeArrowheads="1"/>
            </p:cNvSpPr>
            <p:nvPr/>
          </p:nvSpPr>
          <p:spPr bwMode="gray">
            <a:xfrm>
              <a:off x="3101975" y="3367072"/>
              <a:ext cx="3909060" cy="52168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sz="2800" b="1" noProof="1">
                  <a:solidFill>
                    <a:schemeClr val="bg1"/>
                  </a:solidFill>
                  <a:effectLst>
                    <a:outerShdw blurRad="38100" dist="38100" dir="2700000" algn="tl">
                      <a:srgbClr val="000000">
                        <a:alpha val="43137"/>
                      </a:srgbClr>
                    </a:outerShdw>
                  </a:effectLst>
                  <a:sym typeface="+mn-ea"/>
                </a:rPr>
                <a:t>位置</a:t>
              </a:r>
              <a:r>
                <a:rPr lang="zh-CN" altLang="zh-CN" sz="2800" b="1" noProof="1">
                  <a:solidFill>
                    <a:schemeClr val="bg1"/>
                  </a:solidFill>
                  <a:effectLst>
                    <a:outerShdw blurRad="38100" dist="38100" dir="2700000" algn="tl">
                      <a:srgbClr val="000000">
                        <a:alpha val="43137"/>
                      </a:srgbClr>
                    </a:outerShdw>
                  </a:effectLst>
                  <a:sym typeface="+mn-ea"/>
                </a:rPr>
                <a:t>隐私保护技术</a:t>
              </a:r>
            </a:p>
          </p:txBody>
        </p:sp>
        <p:sp>
          <p:nvSpPr>
            <p:cNvPr id="20" name="Text Box 69"/>
            <p:cNvSpPr txBox="1">
              <a:spLocks noChangeArrowheads="1"/>
            </p:cNvSpPr>
            <p:nvPr/>
          </p:nvSpPr>
          <p:spPr bwMode="gray">
            <a:xfrm>
              <a:off x="2504442" y="3423439"/>
              <a:ext cx="612750"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5.3</a:t>
              </a:r>
            </a:p>
          </p:txBody>
        </p:sp>
      </p:grpSp>
      <p:grpSp>
        <p:nvGrpSpPr>
          <p:cNvPr id="11269" name="组合 1"/>
          <p:cNvGrpSpPr/>
          <p:nvPr/>
        </p:nvGrpSpPr>
        <p:grpSpPr bwMode="auto">
          <a:xfrm>
            <a:off x="2282825" y="1284288"/>
            <a:ext cx="4802188" cy="1044575"/>
            <a:chOff x="2307007" y="2847032"/>
            <a:chExt cx="4802689" cy="1044000"/>
          </a:xfrm>
        </p:grpSpPr>
        <p:sp>
          <p:nvSpPr>
            <p:cNvPr id="22" name="AutoShape 66"/>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3" name="AutoShape 67"/>
            <p:cNvSpPr>
              <a:spLocks noChangeAspect="1" noChangeArrowheads="1"/>
            </p:cNvSpPr>
            <p:nvPr/>
          </p:nvSpPr>
          <p:spPr bwMode="gray">
            <a:xfrm>
              <a:off x="2307007" y="2847032"/>
              <a:ext cx="1044000" cy="1044000"/>
            </a:xfrm>
            <a:prstGeom prst="diamond">
              <a:avLst/>
            </a:prstGeom>
            <a:solidFill>
              <a:srgbClr val="578BC9"/>
            </a:solidFill>
            <a:ln w="25400" algn="ctr">
              <a:solidFill>
                <a:schemeClr val="bg1"/>
              </a:solidFill>
              <a:miter lim="800000"/>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4" name="Text Box 68"/>
            <p:cNvSpPr txBox="1">
              <a:spLocks noChangeArrowheads="1"/>
            </p:cNvSpPr>
            <p:nvPr/>
          </p:nvSpPr>
          <p:spPr bwMode="gray">
            <a:xfrm>
              <a:off x="3200636" y="3100989"/>
              <a:ext cx="3909060" cy="522932"/>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zh-CN" sz="2800" b="1" noProof="1">
                  <a:solidFill>
                    <a:srgbClr val="FFFF00"/>
                  </a:solidFill>
                  <a:effectLst>
                    <a:outerShdw blurRad="38100" dist="38100" dir="2700000" algn="tl">
                      <a:srgbClr val="000000">
                        <a:alpha val="43137"/>
                      </a:srgbClr>
                    </a:outerShdw>
                  </a:effectLst>
                  <a:sym typeface="+mn-ea"/>
                </a:rPr>
                <a:t>传统隐私保护技术</a:t>
              </a:r>
              <a:r>
                <a:rPr lang="zh-CN" altLang="en-US" sz="2800" b="1" noProof="1">
                  <a:solidFill>
                    <a:srgbClr val="FFFF00"/>
                  </a:solidFill>
                  <a:effectLst>
                    <a:outerShdw blurRad="38100" dist="38100" dir="2700000" algn="tl">
                      <a:srgbClr val="000000">
                        <a:alpha val="43137"/>
                      </a:srgbClr>
                    </a:outerShdw>
                  </a:effectLst>
                  <a:sym typeface="+mn-ea"/>
                </a:rPr>
                <a:t>概论</a:t>
              </a:r>
              <a:endParaRPr lang="zh-CN" altLang="zh-CN" sz="2800" b="1" noProof="1">
                <a:solidFill>
                  <a:srgbClr val="FFFF00"/>
                </a:solidFill>
                <a:effectLst>
                  <a:outerShdw blurRad="38100" dist="38100" dir="2700000" algn="tl">
                    <a:srgbClr val="000000">
                      <a:alpha val="43137"/>
                    </a:srgbClr>
                  </a:outerShdw>
                </a:effectLst>
                <a:sym typeface="+mn-ea"/>
              </a:endParaRPr>
            </a:p>
          </p:txBody>
        </p:sp>
        <p:sp>
          <p:nvSpPr>
            <p:cNvPr id="25" name="Text Box 69"/>
            <p:cNvSpPr txBox="1">
              <a:spLocks noChangeArrowheads="1"/>
            </p:cNvSpPr>
            <p:nvPr/>
          </p:nvSpPr>
          <p:spPr bwMode="gray">
            <a:xfrm>
              <a:off x="2504442" y="3178974"/>
              <a:ext cx="612732"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5.1</a:t>
              </a:r>
            </a:p>
          </p:txBody>
        </p:sp>
      </p:grpSp>
      <p:grpSp>
        <p:nvGrpSpPr>
          <p:cNvPr id="11270" name="组合 1"/>
          <p:cNvGrpSpPr/>
          <p:nvPr/>
        </p:nvGrpSpPr>
        <p:grpSpPr bwMode="auto">
          <a:xfrm>
            <a:off x="2314575" y="5048250"/>
            <a:ext cx="4724400" cy="1044575"/>
            <a:chOff x="2339795" y="2889056"/>
            <a:chExt cx="4725040" cy="1044000"/>
          </a:xfrm>
        </p:grpSpPr>
        <p:sp>
          <p:nvSpPr>
            <p:cNvPr id="27" name="AutoShape 66"/>
            <p:cNvSpPr>
              <a:spLocks noChangeArrowheads="1"/>
            </p:cNvSpPr>
            <p:nvPr/>
          </p:nvSpPr>
          <p:spPr bwMode="gray">
            <a:xfrm>
              <a:off x="2720795" y="2993129"/>
              <a:ext cx="4343400" cy="792000"/>
            </a:xfrm>
            <a:prstGeom prst="roundRect">
              <a:avLst>
                <a:gd name="adj" fmla="val 16667"/>
              </a:avLst>
            </a:prstGeom>
            <a:solidFill>
              <a:srgbClr val="4F81BD"/>
            </a:solidFill>
            <a:ln w="12700" algn="ctr">
              <a:noFill/>
              <a:rou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8" name="AutoShape 67"/>
            <p:cNvSpPr>
              <a:spLocks noChangeAspect="1" noChangeArrowheads="1"/>
            </p:cNvSpPr>
            <p:nvPr/>
          </p:nvSpPr>
          <p:spPr bwMode="gray">
            <a:xfrm>
              <a:off x="2339795" y="2889056"/>
              <a:ext cx="1044000" cy="1044000"/>
            </a:xfrm>
            <a:prstGeom prst="diamond">
              <a:avLst/>
            </a:prstGeom>
            <a:solidFill>
              <a:srgbClr val="578BC9"/>
            </a:solidFill>
            <a:ln w="25400" algn="ctr">
              <a:solidFill>
                <a:schemeClr val="bg1"/>
              </a:solidFill>
              <a:miter lim="800000"/>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9" name="Text Box 68"/>
            <p:cNvSpPr txBox="1">
              <a:spLocks noChangeArrowheads="1"/>
            </p:cNvSpPr>
            <p:nvPr/>
          </p:nvSpPr>
          <p:spPr bwMode="gray">
            <a:xfrm>
              <a:off x="3155775" y="3122607"/>
              <a:ext cx="3909060" cy="522932"/>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sz="2800" b="1" noProof="1">
                  <a:solidFill>
                    <a:schemeClr val="bg1"/>
                  </a:solidFill>
                  <a:effectLst>
                    <a:outerShdw blurRad="38100" dist="38100" dir="2700000" algn="tl">
                      <a:srgbClr val="000000">
                        <a:alpha val="43137"/>
                      </a:srgbClr>
                    </a:outerShdw>
                  </a:effectLst>
                  <a:sym typeface="+mn-ea"/>
                </a:rPr>
                <a:t>差分隐私与</a:t>
              </a:r>
              <a:r>
                <a:rPr lang="zh-CN" altLang="zh-CN" sz="2800" b="1" noProof="1">
                  <a:solidFill>
                    <a:schemeClr val="bg1"/>
                  </a:solidFill>
                  <a:effectLst>
                    <a:outerShdw blurRad="38100" dist="38100" dir="2700000" algn="tl">
                      <a:srgbClr val="000000">
                        <a:alpha val="43137"/>
                      </a:srgbClr>
                    </a:outerShdw>
                  </a:effectLst>
                  <a:sym typeface="+mn-ea"/>
                </a:rPr>
                <a:t>无线网安全</a:t>
              </a:r>
              <a:endParaRPr lang="zh-CN" altLang="zh-CN" sz="2800" b="1" dirty="0">
                <a:solidFill>
                  <a:schemeClr val="bg1"/>
                </a:solidFill>
                <a:effectLst>
                  <a:outerShdw blurRad="38100" dist="38100" dir="2700000" algn="tl">
                    <a:srgbClr val="000000">
                      <a:alpha val="43137"/>
                    </a:srgbClr>
                  </a:outerShdw>
                </a:effectLst>
                <a:latin typeface="Arial" panose="020B0604020202020204" pitchFamily="34" charset="0"/>
                <a:sym typeface="+mn-ea"/>
              </a:endParaRPr>
            </a:p>
          </p:txBody>
        </p:sp>
        <p:sp>
          <p:nvSpPr>
            <p:cNvPr id="30" name="Text Box 69"/>
            <p:cNvSpPr txBox="1">
              <a:spLocks noChangeArrowheads="1"/>
            </p:cNvSpPr>
            <p:nvPr/>
          </p:nvSpPr>
          <p:spPr bwMode="gray">
            <a:xfrm>
              <a:off x="2558237" y="3178974"/>
              <a:ext cx="612750"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5.4</a:t>
              </a:r>
            </a:p>
          </p:txBody>
        </p:sp>
      </p:grpSp>
      <p:sp>
        <p:nvSpPr>
          <p:cNvPr id="11271"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2</a:t>
            </a:fld>
            <a:endParaRPr lang="zh-CN" altLang="en-US" sz="1800">
              <a:latin typeface="Calibri" panose="020F0502020204030204" pitchFamily="34"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5.2 </a:t>
            </a:r>
            <a:r>
              <a:rPr lang="zh-CN" altLang="en-US" sz="3600" dirty="0">
                <a:latin typeface="黑体" panose="02010609060101010101" pitchFamily="49" charset="-122"/>
                <a:ea typeface="黑体" panose="02010609060101010101" pitchFamily="49" charset="-122"/>
              </a:rPr>
              <a:t>数据</a:t>
            </a:r>
            <a:r>
              <a:rPr lang="zh-CN" altLang="zh-CN" sz="36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3993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39940"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5.2.1 </a:t>
            </a:r>
            <a:r>
              <a:rPr lang="zh-CN" altLang="en-US" sz="2400" b="1">
                <a:latin typeface="黑体" panose="02010609060101010101" pitchFamily="49" charset="-122"/>
                <a:ea typeface="黑体" panose="02010609060101010101" pitchFamily="49" charset="-122"/>
              </a:rPr>
              <a:t>扰动技术</a:t>
            </a:r>
          </a:p>
        </p:txBody>
      </p:sp>
      <p:sp>
        <p:nvSpPr>
          <p:cNvPr id="39941" name="内容占位符 2"/>
          <p:cNvSpPr>
            <a:spLocks noGrp="1" noChangeArrowheads="1"/>
          </p:cNvSpPr>
          <p:nvPr/>
        </p:nvSpPr>
        <p:spPr bwMode="auto">
          <a:xfrm>
            <a:off x="107950" y="1557338"/>
            <a:ext cx="89027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800100"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Clr>
                <a:schemeClr val="tx1"/>
              </a:buClr>
              <a:buFont typeface="Wingdings" panose="05000000000000000000" pitchFamily="2" charset="2"/>
              <a:buChar char="u"/>
            </a:pPr>
            <a:r>
              <a:rPr lang="zh-CN" altLang="en-US" sz="2400" dirty="0">
                <a:latin typeface="宋体" panose="02010600030101010101" pitchFamily="2" charset="-122"/>
                <a:ea typeface="宋体" panose="02010600030101010101" pitchFamily="2" charset="-122"/>
              </a:rPr>
              <a:t>示例 </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随机扰动</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ct val="0"/>
              </a:spcBef>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在原始数据中加入随机噪声，然后发布扰动后的数据</a:t>
            </a:r>
            <a:endParaRPr lang="en-US" altLang="zh-CN" dirty="0">
              <a:latin typeface="Franklin Gothic Medium" panose="020B0603020102020204" pitchFamily="34" charset="0"/>
            </a:endParaRPr>
          </a:p>
          <a:p>
            <a:pPr eaLnBrk="1" hangingPunct="1"/>
            <a:endParaRPr lang="zh-CN" altLang="en-US" dirty="0">
              <a:latin typeface="Franklin Gothic Medium" panose="020B0603020102020204" pitchFamily="34" charset="0"/>
            </a:endParaRPr>
          </a:p>
        </p:txBody>
      </p:sp>
      <p:graphicFrame>
        <p:nvGraphicFramePr>
          <p:cNvPr id="6" name="对象 3"/>
          <p:cNvGraphicFramePr>
            <a:graphicFrameLocks noChangeAspect="1"/>
          </p:cNvGraphicFramePr>
          <p:nvPr/>
        </p:nvGraphicFramePr>
        <p:xfrm>
          <a:off x="666750" y="3173413"/>
          <a:ext cx="4722813" cy="1450975"/>
        </p:xfrm>
        <a:graphic>
          <a:graphicData uri="http://schemas.openxmlformats.org/presentationml/2006/ole">
            <mc:AlternateContent xmlns:mc="http://schemas.openxmlformats.org/markup-compatibility/2006">
              <mc:Choice xmlns:v="urn:schemas-microsoft-com:vml" Requires="v">
                <p:oleObj spid="_x0000_s1100" r:id="rId4" imgW="3239135" imgH="1002030" progId="Visio.Drawing.11">
                  <p:embed/>
                </p:oleObj>
              </mc:Choice>
              <mc:Fallback>
                <p:oleObj r:id="rId4" imgW="3239135" imgH="1002030" progId="Visio.Drawing.11">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50" y="3173413"/>
                        <a:ext cx="4722813"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660400" y="4970463"/>
          <a:ext cx="4692650" cy="1465262"/>
        </p:xfrm>
        <a:graphic>
          <a:graphicData uri="http://schemas.openxmlformats.org/presentationml/2006/ole">
            <mc:AlternateContent xmlns:mc="http://schemas.openxmlformats.org/markup-compatibility/2006">
              <mc:Choice xmlns:v="urn:schemas-microsoft-com:vml" Requires="v">
                <p:oleObj spid="_x0000_s1101" r:id="rId6" imgW="3190875" imgH="1002030" progId="Visio.Drawing.11">
                  <p:embed/>
                </p:oleObj>
              </mc:Choice>
              <mc:Fallback>
                <p:oleObj r:id="rId6" imgW="3190875" imgH="1002030" progId="Visio.Drawing.11">
                  <p:embed/>
                  <p:pic>
                    <p:nvPicPr>
                      <p:cNvPr id="0"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400" y="4970463"/>
                        <a:ext cx="46926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Rectangle 3"/>
          <p:cNvSpPr>
            <a:spLocks noChangeArrowheads="1"/>
          </p:cNvSpPr>
          <p:nvPr/>
        </p:nvSpPr>
        <p:spPr bwMode="auto">
          <a:xfrm>
            <a:off x="5940425" y="3857625"/>
            <a:ext cx="1944688" cy="307975"/>
          </a:xfrm>
          <a:prstGeom prst="rect">
            <a:avLst/>
          </a:prstGeom>
          <a:noFill/>
          <a:ln>
            <a:noFill/>
          </a:ln>
          <a:effectLst>
            <a:prstShdw prst="shdw17" dist="17961" dir="2700000">
              <a:schemeClr val="accent1">
                <a:gamma/>
                <a:shade val="60000"/>
                <a:invGamma/>
              </a:schemeClr>
            </a:prstShdw>
          </a:effectLst>
        </p:spPr>
        <p:txBody>
          <a:bodyPr anchor="ctr">
            <a:spAutoFit/>
          </a:bodyPr>
          <a:lstStyle/>
          <a:p>
            <a:pPr indent="269875" algn="ctr" fontAlgn="auto">
              <a:spcBef>
                <a:spcPts val="0"/>
              </a:spcBef>
              <a:spcAft>
                <a:spcPts val="0"/>
              </a:spcAft>
              <a:defRPr/>
            </a:pPr>
            <a:r>
              <a:rPr lang="en-US" altLang="zh-CN" sz="1400" dirty="0">
                <a:ea typeface="+mn-ea"/>
                <a:sym typeface="+mn-ea"/>
              </a:rPr>
              <a:t>(a) </a:t>
            </a:r>
            <a:r>
              <a:rPr lang="zh-CN" altLang="en-US" sz="1400" dirty="0">
                <a:ea typeface="+mn-ea"/>
                <a:sym typeface="+mn-ea"/>
              </a:rPr>
              <a:t>随机扰动过程</a:t>
            </a:r>
          </a:p>
        </p:txBody>
      </p:sp>
      <p:sp>
        <p:nvSpPr>
          <p:cNvPr id="9" name="Rectangle 6"/>
          <p:cNvSpPr>
            <a:spLocks noChangeArrowheads="1"/>
          </p:cNvSpPr>
          <p:nvPr/>
        </p:nvSpPr>
        <p:spPr bwMode="auto">
          <a:xfrm>
            <a:off x="6192838" y="5549900"/>
            <a:ext cx="1439862" cy="307975"/>
          </a:xfrm>
          <a:prstGeom prst="rect">
            <a:avLst/>
          </a:prstGeom>
          <a:noFill/>
          <a:ln>
            <a:noFill/>
          </a:ln>
          <a:effectLst>
            <a:prstShdw prst="shdw17" dist="17961" dir="2700000">
              <a:srgbClr val="9999FF">
                <a:gamma/>
                <a:shade val="60000"/>
                <a:invGamma/>
              </a:srgbClr>
            </a:prstShdw>
          </a:effectLst>
        </p:spPr>
        <p:txBody>
          <a:bodyPr anchor="ctr">
            <a:spAutoFit/>
          </a:bodyPr>
          <a:lstStyle/>
          <a:p>
            <a:pPr indent="269875" algn="ctr">
              <a:defRPr/>
            </a:pPr>
            <a:r>
              <a:rPr lang="en-US" altLang="zh-CN" sz="1400" kern="0" dirty="0">
                <a:solidFill>
                  <a:srgbClr val="000000"/>
                </a:solidFill>
                <a:ea typeface="+mn-ea"/>
                <a:sym typeface="+mn-ea"/>
              </a:rPr>
              <a:t>(b) </a:t>
            </a:r>
            <a:r>
              <a:rPr lang="zh-CN" altLang="en-US" sz="1400" kern="0" dirty="0">
                <a:solidFill>
                  <a:srgbClr val="000000"/>
                </a:solidFill>
                <a:ea typeface="+mn-ea"/>
                <a:sym typeface="+mn-ea"/>
              </a:rPr>
              <a:t>重构过程</a:t>
            </a:r>
          </a:p>
        </p:txBody>
      </p:sp>
      <p:sp>
        <p:nvSpPr>
          <p:cNvPr id="39946"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7F80144A-C89F-4852-BC58-7FF75F38AEEC}" type="slidenum">
              <a:rPr lang="zh-CN" altLang="en-US" sz="1800">
                <a:latin typeface="Calibri" panose="020F0502020204030204" pitchFamily="34" charset="0"/>
                <a:ea typeface="宋体" panose="02010600030101010101" pitchFamily="2" charset="-122"/>
              </a:rPr>
              <a:t>20</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5.2 </a:t>
            </a:r>
            <a:r>
              <a:rPr lang="zh-CN" altLang="en-US" sz="3600" dirty="0">
                <a:latin typeface="黑体" panose="02010609060101010101" pitchFamily="49" charset="-122"/>
                <a:ea typeface="黑体" panose="02010609060101010101" pitchFamily="49" charset="-122"/>
              </a:rPr>
              <a:t>数据</a:t>
            </a:r>
            <a:r>
              <a:rPr lang="zh-CN" altLang="zh-CN" sz="36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4198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41988"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5.2.2 </a:t>
            </a:r>
            <a:r>
              <a:rPr lang="zh-CN" altLang="en-US" sz="2400" b="1">
                <a:latin typeface="黑体" panose="02010609060101010101" pitchFamily="49" charset="-122"/>
                <a:ea typeface="黑体" panose="02010609060101010101" pitchFamily="49" charset="-122"/>
              </a:rPr>
              <a:t>加密技术</a:t>
            </a:r>
          </a:p>
        </p:txBody>
      </p:sp>
      <p:sp>
        <p:nvSpPr>
          <p:cNvPr id="41989" name="文本框 1"/>
          <p:cNvSpPr txBox="1">
            <a:spLocks noChangeArrowheads="1"/>
          </p:cNvSpPr>
          <p:nvPr/>
        </p:nvSpPr>
        <p:spPr bwMode="auto">
          <a:xfrm>
            <a:off x="236538" y="1636713"/>
            <a:ext cx="846613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采用加密技术在数据挖掘过程中隐藏敏感数据的方法，多用于分布式应用环境。一般的数据加密在前面已经介绍过，这里介绍下安全多方计算。</a:t>
            </a:r>
          </a:p>
        </p:txBody>
      </p:sp>
      <p:sp>
        <p:nvSpPr>
          <p:cNvPr id="41990" name="文本框 6"/>
          <p:cNvSpPr txBox="1">
            <a:spLocks noChangeArrowheads="1"/>
          </p:cNvSpPr>
          <p:nvPr/>
        </p:nvSpPr>
        <p:spPr bwMode="auto">
          <a:xfrm>
            <a:off x="236538" y="3547021"/>
            <a:ext cx="851217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en-US" altLang="zh-CN" sz="2400" dirty="0">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安全多方计算（</a:t>
            </a:r>
            <a:r>
              <a:rPr lang="zh-CN" altLang="en-US" sz="2400" i="1" dirty="0">
                <a:latin typeface="Times New Roman" panose="02020603050405020304" pitchFamily="18" charset="0"/>
                <a:ea typeface="宋体" panose="02010600030101010101" pitchFamily="2" charset="-122"/>
              </a:rPr>
              <a:t>SMC</a:t>
            </a:r>
            <a:r>
              <a:rPr lang="zh-CN" altLang="en-US" sz="2400" dirty="0">
                <a:latin typeface="Arial" panose="020B0604020202020204" pitchFamily="34" charset="0"/>
                <a:ea typeface="宋体" panose="02010600030101010101" pitchFamily="2" charset="-122"/>
              </a:rPr>
              <a:t>）是解决一组互不信任的参与方之间保护隐私的协同计算问题，</a:t>
            </a:r>
            <a:r>
              <a:rPr lang="zh-CN" altLang="en-US" sz="2400" i="1" dirty="0">
                <a:latin typeface="Times New Roman" panose="02020603050405020304" pitchFamily="18" charset="0"/>
                <a:ea typeface="宋体" panose="02010600030101010101" pitchFamily="2" charset="-122"/>
              </a:rPr>
              <a:t>SMC</a:t>
            </a:r>
            <a:r>
              <a:rPr lang="zh-CN" altLang="en-US" sz="2400" dirty="0">
                <a:latin typeface="Arial" panose="020B0604020202020204" pitchFamily="34" charset="0"/>
                <a:ea typeface="宋体" panose="02010600030101010101" pitchFamily="2" charset="-122"/>
              </a:rPr>
              <a:t>要确保输入的独立性，计算的正确性，同时不泄露各输入值给参与计算的其他成员。</a:t>
            </a:r>
          </a:p>
        </p:txBody>
      </p:sp>
      <p:sp>
        <p:nvSpPr>
          <p:cNvPr id="41991"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D8826021-0319-46FE-89AE-9F72D5CBA968}" type="slidenum">
              <a:rPr lang="zh-CN" altLang="en-US" sz="1800">
                <a:latin typeface="Calibri" panose="020F0502020204030204" pitchFamily="34" charset="0"/>
                <a:ea typeface="宋体" panose="02010600030101010101" pitchFamily="2" charset="-122"/>
              </a:rPr>
              <a:t>21</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5.2 </a:t>
            </a:r>
            <a:r>
              <a:rPr lang="zh-CN" altLang="en-US" sz="4000" dirty="0">
                <a:latin typeface="黑体" panose="02010609060101010101" pitchFamily="49" charset="-122"/>
                <a:ea typeface="黑体" panose="02010609060101010101" pitchFamily="49" charset="-122"/>
              </a:rPr>
              <a:t>数据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5632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56324"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5.2.2 </a:t>
            </a:r>
            <a:r>
              <a:rPr lang="zh-CN" altLang="en-US" sz="2400" b="1">
                <a:latin typeface="黑体" panose="02010609060101010101" pitchFamily="49" charset="-122"/>
                <a:ea typeface="黑体" panose="02010609060101010101" pitchFamily="49" charset="-122"/>
              </a:rPr>
              <a:t>加密技术</a:t>
            </a:r>
          </a:p>
        </p:txBody>
      </p:sp>
      <p:sp>
        <p:nvSpPr>
          <p:cNvPr id="56325" name="文本框 3"/>
          <p:cNvSpPr txBox="1">
            <a:spLocks noChangeArrowheads="1"/>
          </p:cNvSpPr>
          <p:nvPr/>
        </p:nvSpPr>
        <p:spPr bwMode="auto">
          <a:xfrm>
            <a:off x="107950" y="1533525"/>
            <a:ext cx="49355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
                <a:schemeClr val="tx1"/>
              </a:buClr>
              <a:buFont typeface="Wingdings" panose="05000000000000000000" pitchFamily="2" charset="2"/>
              <a:buChar char="u"/>
            </a:pPr>
            <a:r>
              <a:rPr lang="zh-CN" altLang="en-US" sz="2400">
                <a:latin typeface="Arial" panose="020B0604020202020204" pitchFamily="34" charset="0"/>
                <a:ea typeface="宋体" panose="02010600030101010101" pitchFamily="2" charset="-122"/>
              </a:rPr>
              <a:t>安全多方计算：基本概念</a:t>
            </a:r>
            <a:endParaRPr lang="en-US" altLang="zh-CN" sz="2400">
              <a:latin typeface="Arial" panose="020B0604020202020204" pitchFamily="34" charset="0"/>
              <a:ea typeface="宋体" panose="02010600030101010101" pitchFamily="2" charset="-122"/>
            </a:endParaRPr>
          </a:p>
        </p:txBody>
      </p:sp>
      <p:sp>
        <p:nvSpPr>
          <p:cNvPr id="56326" name="文本框 2"/>
          <p:cNvSpPr txBox="1">
            <a:spLocks noChangeArrowheads="1"/>
          </p:cNvSpPr>
          <p:nvPr/>
        </p:nvSpPr>
        <p:spPr bwMode="auto">
          <a:xfrm>
            <a:off x="211138" y="1876425"/>
            <a:ext cx="8731250"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800100"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257300" indent="-3429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eaLnBrk="1" hangingPunct="1">
              <a:lnSpc>
                <a:spcPct val="150000"/>
              </a:lnSpc>
              <a:spcBef>
                <a:spcPct val="0"/>
              </a:spcBef>
              <a:buClr>
                <a:schemeClr val="tx1"/>
              </a:buClr>
              <a:buFont typeface="Wingdings" panose="05000000000000000000" pitchFamily="2" charset="2"/>
              <a:buChar char="n"/>
            </a:pPr>
            <a:r>
              <a:rPr lang="zh-CN" altLang="zh-CN" sz="2200" b="1" noProof="1">
                <a:latin typeface="宋体" panose="02010600030101010101" pitchFamily="2" charset="-122"/>
                <a:ea typeface="宋体" panose="02010600030101010101" pitchFamily="2" charset="-122"/>
                <a:sym typeface="+mn-ea"/>
              </a:rPr>
              <a:t> </a:t>
            </a:r>
            <a:r>
              <a:rPr lang="zh-CN" altLang="en-US" sz="2200" b="1" noProof="1">
                <a:latin typeface="宋体" panose="02010600030101010101" pitchFamily="2" charset="-122"/>
                <a:ea typeface="宋体" panose="02010600030101010101" pitchFamily="2" charset="-122"/>
                <a:sym typeface="+mn-ea"/>
              </a:rPr>
              <a:t>多方计算问题</a:t>
            </a:r>
            <a:endParaRPr lang="zh-CN" altLang="en-US" sz="2200" noProof="1">
              <a:latin typeface="Arial" panose="020B0604020202020204" pitchFamily="34" charset="0"/>
              <a:ea typeface="宋体" panose="02010600030101010101" pitchFamily="2" charset="-122"/>
            </a:endParaRPr>
          </a:p>
          <a:p>
            <a:pPr lvl="2" eaLnBrk="1" hangingPunct="1">
              <a:lnSpc>
                <a:spcPct val="150000"/>
              </a:lnSpc>
              <a:spcBef>
                <a:spcPct val="0"/>
              </a:spcBef>
              <a:buClr>
                <a:schemeClr val="tx1"/>
              </a:buClr>
              <a:buFont typeface="Wingdings" panose="05000000000000000000" pitchFamily="2" charset="2"/>
              <a:buChar char="p"/>
            </a:pPr>
            <a:r>
              <a:rPr lang="zh-CN" altLang="en-US" sz="2200" noProof="1">
                <a:latin typeface="Arial" panose="020B0604020202020204" pitchFamily="34" charset="0"/>
                <a:ea typeface="宋体" panose="02010600030101010101" pitchFamily="2" charset="-122"/>
                <a:sym typeface="+mn-ea"/>
              </a:rPr>
              <a:t>一组参与者希望共同计算某个约定的函数</a:t>
            </a:r>
            <a:endParaRPr lang="zh-CN" altLang="en-US" sz="2200" noProof="1">
              <a:latin typeface="Arial" panose="020B0604020202020204" pitchFamily="34" charset="0"/>
              <a:ea typeface="宋体" panose="02010600030101010101" pitchFamily="2" charset="-122"/>
            </a:endParaRPr>
          </a:p>
          <a:p>
            <a:pPr lvl="3" eaLnBrk="1" hangingPunct="1">
              <a:lnSpc>
                <a:spcPct val="150000"/>
              </a:lnSpc>
              <a:spcBef>
                <a:spcPct val="0"/>
              </a:spcBef>
              <a:buClr>
                <a:schemeClr val="tx1"/>
              </a:buClr>
              <a:buSzPct val="90000"/>
              <a:buFont typeface="Wingdings" panose="05000000000000000000" pitchFamily="2" charset="2"/>
              <a:buChar char="n"/>
            </a:pPr>
            <a:r>
              <a:rPr lang="zh-CN" altLang="en-US" sz="2200" noProof="1">
                <a:latin typeface="Arial" panose="020B0604020202020204" pitchFamily="34" charset="0"/>
                <a:ea typeface="宋体" panose="02010600030101010101" pitchFamily="2" charset="-122"/>
                <a:sym typeface="+mn-ea"/>
              </a:rPr>
              <a:t>函数的输入参数有多个</a:t>
            </a:r>
            <a:endParaRPr lang="zh-CN" altLang="en-US" sz="2200" noProof="1">
              <a:latin typeface="Arial" panose="020B0604020202020204" pitchFamily="34" charset="0"/>
              <a:ea typeface="宋体" panose="02010600030101010101" pitchFamily="2" charset="-122"/>
            </a:endParaRPr>
          </a:p>
          <a:p>
            <a:pPr lvl="2" eaLnBrk="1" hangingPunct="1">
              <a:lnSpc>
                <a:spcPct val="150000"/>
              </a:lnSpc>
              <a:spcBef>
                <a:spcPct val="0"/>
              </a:spcBef>
              <a:buClr>
                <a:schemeClr val="tx1"/>
              </a:buClr>
              <a:buFont typeface="Wingdings" panose="05000000000000000000" pitchFamily="2" charset="2"/>
              <a:buChar char="p"/>
            </a:pPr>
            <a:r>
              <a:rPr lang="zh-CN" altLang="en-US" sz="2200" noProof="1">
                <a:latin typeface="Arial" panose="020B0604020202020204" pitchFamily="34" charset="0"/>
                <a:ea typeface="宋体" panose="02010600030101010101" pitchFamily="2" charset="-122"/>
                <a:sym typeface="+mn-ea"/>
              </a:rPr>
              <a:t>每个参与者提供函数的一个输入</a:t>
            </a:r>
            <a:endParaRPr lang="zh-CN" altLang="en-US" sz="2200" noProof="1">
              <a:latin typeface="Arial" panose="020B0604020202020204" pitchFamily="34" charset="0"/>
              <a:ea typeface="宋体" panose="02010600030101010101" pitchFamily="2" charset="-122"/>
            </a:endParaRPr>
          </a:p>
        </p:txBody>
      </p:sp>
      <p:sp>
        <p:nvSpPr>
          <p:cNvPr id="56327" name="文本框 1"/>
          <p:cNvSpPr txBox="1">
            <a:spLocks noChangeArrowheads="1"/>
          </p:cNvSpPr>
          <p:nvPr/>
        </p:nvSpPr>
        <p:spPr bwMode="auto">
          <a:xfrm>
            <a:off x="6124575" y="1349375"/>
            <a:ext cx="25400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a typeface="宋体" panose="02010600030101010101" pitchFamily="2" charset="-122"/>
            </a:endParaRPr>
          </a:p>
          <a:p>
            <a:pPr eaLnBrk="1" hangingPunct="1">
              <a:spcBef>
                <a:spcPct val="0"/>
              </a:spcBef>
              <a:buFont typeface="Arial" panose="020B0604020202020204" pitchFamily="34" charset="0"/>
              <a:buNone/>
            </a:pPr>
            <a:endParaRPr lang="zh-CN" altLang="en-US" sz="1800">
              <a:latin typeface="Arial" panose="020B0604020202020204" pitchFamily="34" charset="0"/>
              <a:ea typeface="宋体" panose="02010600030101010101" pitchFamily="2" charset="-122"/>
            </a:endParaRPr>
          </a:p>
          <a:p>
            <a:pPr eaLnBrk="1" hangingPunct="1">
              <a:spcBef>
                <a:spcPct val="0"/>
              </a:spcBef>
              <a:buFont typeface="Arial" panose="020B0604020202020204" pitchFamily="34" charset="0"/>
              <a:buNone/>
            </a:pPr>
            <a:endParaRPr lang="zh-CN" altLang="en-US" sz="1800">
              <a:latin typeface="Arial" panose="020B0604020202020204" pitchFamily="34" charset="0"/>
              <a:ea typeface="宋体" panose="02010600030101010101" pitchFamily="2" charset="-122"/>
            </a:endParaRPr>
          </a:p>
          <a:p>
            <a:pPr eaLnBrk="1" hangingPunct="1">
              <a:spcBef>
                <a:spcPct val="0"/>
              </a:spcBef>
              <a:buFont typeface="Arial" panose="020B0604020202020204" pitchFamily="34" charset="0"/>
              <a:buNone/>
            </a:pPr>
            <a:endParaRPr lang="zh-CN" altLang="en-US" sz="1800">
              <a:latin typeface="Arial" panose="020B0604020202020204" pitchFamily="34" charset="0"/>
              <a:ea typeface="宋体" panose="02010600030101010101" pitchFamily="2" charset="-122"/>
            </a:endParaRPr>
          </a:p>
          <a:p>
            <a:pPr eaLnBrk="1" hangingPunct="1">
              <a:spcBef>
                <a:spcPct val="0"/>
              </a:spcBef>
              <a:buFont typeface="Arial" panose="020B0604020202020204" pitchFamily="34" charset="0"/>
              <a:buNone/>
            </a:pPr>
            <a:endParaRPr lang="zh-CN" altLang="en-US" sz="1800">
              <a:latin typeface="Arial" panose="020B0604020202020204" pitchFamily="34" charset="0"/>
              <a:ea typeface="宋体" panose="02010600030101010101" pitchFamily="2" charset="-122"/>
            </a:endParaRPr>
          </a:p>
        </p:txBody>
      </p:sp>
      <p:sp>
        <p:nvSpPr>
          <p:cNvPr id="56328" name="文本框 3"/>
          <p:cNvSpPr txBox="1">
            <a:spLocks noChangeArrowheads="1"/>
          </p:cNvSpPr>
          <p:nvPr/>
        </p:nvSpPr>
        <p:spPr bwMode="auto">
          <a:xfrm>
            <a:off x="206375" y="3789040"/>
            <a:ext cx="8731250"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800100"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257300" indent="-3429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eaLnBrk="1" hangingPunct="1">
              <a:lnSpc>
                <a:spcPct val="150000"/>
              </a:lnSpc>
              <a:spcBef>
                <a:spcPct val="0"/>
              </a:spcBef>
              <a:buClr>
                <a:schemeClr val="tx1"/>
              </a:buClr>
              <a:buFont typeface="Wingdings" panose="05000000000000000000" pitchFamily="2" charset="2"/>
              <a:buChar char="n"/>
            </a:pPr>
            <a:r>
              <a:rPr lang="zh-CN" altLang="zh-CN" sz="2200" noProof="1">
                <a:latin typeface="Arial" panose="020B0604020202020204" pitchFamily="34" charset="0"/>
                <a:ea typeface="宋体" panose="02010600030101010101" pitchFamily="2" charset="-122"/>
                <a:sym typeface="+mn-ea"/>
              </a:rPr>
              <a:t> </a:t>
            </a:r>
            <a:r>
              <a:rPr lang="zh-CN" altLang="en-US" sz="2200" b="1" noProof="1">
                <a:latin typeface="Arial" panose="020B0604020202020204" pitchFamily="34" charset="0"/>
                <a:ea typeface="宋体" panose="02010600030101010101" pitchFamily="2" charset="-122"/>
                <a:sym typeface="+mn-ea"/>
              </a:rPr>
              <a:t>安全多方计算问题(</a:t>
            </a:r>
            <a:r>
              <a:rPr lang="en-US" altLang="en-US" sz="2200" b="1" i="1" noProof="1">
                <a:latin typeface="Times New Roman" panose="02020603050405020304" pitchFamily="18" charset="0"/>
                <a:ea typeface="宋体" panose="02010600030101010101" pitchFamily="2" charset="-122"/>
                <a:sym typeface="+mn-ea"/>
              </a:rPr>
              <a:t>Secure Multi-party Computation</a:t>
            </a:r>
            <a:r>
              <a:rPr lang="en-US" altLang="en-US" sz="2200" b="1" noProof="1">
                <a:latin typeface="Arial" panose="020B0604020202020204" pitchFamily="34" charset="0"/>
                <a:ea typeface="宋体" panose="02010600030101010101" pitchFamily="2" charset="-122"/>
                <a:sym typeface="+mn-ea"/>
              </a:rPr>
              <a:t>)</a:t>
            </a:r>
            <a:endParaRPr lang="en-US" altLang="en-US" sz="2200" b="1" noProof="1">
              <a:latin typeface="Arial" panose="020B0604020202020204" pitchFamily="34" charset="0"/>
              <a:ea typeface="宋体" panose="02010600030101010101" pitchFamily="2" charset="-122"/>
            </a:endParaRPr>
          </a:p>
          <a:p>
            <a:pPr lvl="2" eaLnBrk="1" hangingPunct="1">
              <a:lnSpc>
                <a:spcPct val="150000"/>
              </a:lnSpc>
              <a:spcBef>
                <a:spcPct val="0"/>
              </a:spcBef>
              <a:buClr>
                <a:schemeClr val="tx1"/>
              </a:buClr>
              <a:buFont typeface="Wingdings" panose="05000000000000000000" pitchFamily="2" charset="2"/>
              <a:buChar char="p"/>
            </a:pPr>
            <a:r>
              <a:rPr lang="zh-CN" altLang="en-US" sz="2200" noProof="1">
                <a:latin typeface="Arial" panose="020B0604020202020204" pitchFamily="34" charset="0"/>
                <a:ea typeface="宋体" panose="02010600030101010101" pitchFamily="2" charset="-122"/>
                <a:sym typeface="+mn-ea"/>
              </a:rPr>
              <a:t>引入安全因素</a:t>
            </a:r>
            <a:endParaRPr lang="zh-CN" altLang="en-US" sz="2200" noProof="1">
              <a:latin typeface="Arial" panose="020B0604020202020204" pitchFamily="34" charset="0"/>
              <a:ea typeface="宋体" panose="02010600030101010101" pitchFamily="2" charset="-122"/>
            </a:endParaRPr>
          </a:p>
          <a:p>
            <a:pPr lvl="3" eaLnBrk="1" hangingPunct="1">
              <a:lnSpc>
                <a:spcPct val="150000"/>
              </a:lnSpc>
              <a:spcBef>
                <a:spcPct val="0"/>
              </a:spcBef>
              <a:buClr>
                <a:schemeClr val="tx1"/>
              </a:buClr>
              <a:buSzPct val="90000"/>
              <a:buFont typeface="Wingdings" panose="05000000000000000000" pitchFamily="2" charset="2"/>
              <a:buChar char="n"/>
            </a:pPr>
            <a:r>
              <a:rPr lang="zh-CN" altLang="en-US" sz="2200" noProof="1">
                <a:latin typeface="Arial" panose="020B0604020202020204" pitchFamily="34" charset="0"/>
                <a:ea typeface="宋体" panose="02010600030101010101" pitchFamily="2" charset="-122"/>
                <a:sym typeface="+mn-ea"/>
              </a:rPr>
              <a:t>其中每个人都知道这个函数的值</a:t>
            </a:r>
          </a:p>
          <a:p>
            <a:pPr lvl="3" eaLnBrk="1" hangingPunct="1">
              <a:lnSpc>
                <a:spcPct val="150000"/>
              </a:lnSpc>
              <a:spcBef>
                <a:spcPct val="0"/>
              </a:spcBef>
              <a:buClr>
                <a:schemeClr val="tx1"/>
              </a:buClr>
              <a:buSzPct val="90000"/>
              <a:buFont typeface="Wingdings" panose="05000000000000000000" pitchFamily="2" charset="2"/>
              <a:buChar char="n"/>
            </a:pPr>
            <a:r>
              <a:rPr lang="zh-CN" altLang="en-US" sz="2200" noProof="1">
                <a:latin typeface="Arial" panose="020B0604020202020204" pitchFamily="34" charset="0"/>
                <a:ea typeface="宋体" panose="02010600030101010101" pitchFamily="2" charset="-122"/>
                <a:sym typeface="+mn-ea"/>
              </a:rPr>
              <a:t>除了函数的输出外，没有人知道关于任何其它成员输入的任何事情</a:t>
            </a:r>
            <a:endParaRPr lang="zh-CN" altLang="en-US" sz="2200" noProof="1">
              <a:latin typeface="Arial" panose="020B0604020202020204" pitchFamily="34" charset="0"/>
              <a:ea typeface="宋体" panose="02010600030101010101" pitchFamily="2" charset="-122"/>
            </a:endParaRPr>
          </a:p>
        </p:txBody>
      </p:sp>
      <p:sp>
        <p:nvSpPr>
          <p:cNvPr id="56329"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185106A0-C593-4024-9B98-EF944C7BBF2A}" type="slidenum">
              <a:rPr lang="zh-CN" altLang="en-US" sz="1800">
                <a:latin typeface="Calibri" panose="020F0502020204030204" pitchFamily="34" charset="0"/>
                <a:ea typeface="宋体" panose="02010600030101010101" pitchFamily="2" charset="-122"/>
              </a:rPr>
              <a:t>22</a:t>
            </a:fld>
            <a:endParaRPr lang="zh-CN" altLang="en-US" sz="1800">
              <a:latin typeface="Calibri" panose="020F0502020204030204" pitchFamily="34" charset="0"/>
              <a:ea typeface="宋体" panose="02010600030101010101" pitchFamily="2" charset="-122"/>
            </a:endParaRPr>
          </a:p>
        </p:txBody>
      </p:sp>
      <p:sp>
        <p:nvSpPr>
          <p:cNvPr id="2" name="文本框 1"/>
          <p:cNvSpPr txBox="1"/>
          <p:nvPr/>
        </p:nvSpPr>
        <p:spPr>
          <a:xfrm>
            <a:off x="2673702" y="6242378"/>
            <a:ext cx="3416320" cy="523220"/>
          </a:xfrm>
          <a:prstGeom prst="rect">
            <a:avLst/>
          </a:prstGeom>
          <a:noFill/>
        </p:spPr>
        <p:txBody>
          <a:bodyPr wrap="none" rtlCol="0">
            <a:spAutoFit/>
          </a:bodyPr>
          <a:lstStyle/>
          <a:p>
            <a:r>
              <a:rPr lang="zh-CN" altLang="en-US" sz="2800" dirty="0" smtClean="0">
                <a:latin typeface="微软雅黑" panose="020B0503020204020204" pitchFamily="34" charset="-122"/>
                <a:ea typeface="微软雅黑" panose="020B0503020204020204" pitchFamily="34" charset="-122"/>
              </a:rPr>
              <a:t>常用技术：同态加密</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advTm="16782"/>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5.2 </a:t>
            </a:r>
            <a:r>
              <a:rPr lang="zh-CN" altLang="en-US" sz="4000" dirty="0">
                <a:latin typeface="黑体" panose="02010609060101010101" pitchFamily="49" charset="-122"/>
                <a:ea typeface="黑体" panose="02010609060101010101" pitchFamily="49" charset="-122"/>
              </a:rPr>
              <a:t>数据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8704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87044"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5.2.3 </a:t>
            </a:r>
            <a:r>
              <a:rPr lang="zh-CN" altLang="en-US" sz="2400" b="1">
                <a:latin typeface="黑体" panose="02010609060101010101" pitchFamily="49" charset="-122"/>
                <a:ea typeface="黑体" panose="02010609060101010101" pitchFamily="49" charset="-122"/>
              </a:rPr>
              <a:t>匿名化技术</a:t>
            </a:r>
          </a:p>
        </p:txBody>
      </p:sp>
      <p:sp>
        <p:nvSpPr>
          <p:cNvPr id="87045" name="文本框 1"/>
          <p:cNvSpPr txBox="1">
            <a:spLocks noChangeArrowheads="1"/>
          </p:cNvSpPr>
          <p:nvPr/>
        </p:nvSpPr>
        <p:spPr bwMode="auto">
          <a:xfrm>
            <a:off x="863600" y="2205038"/>
            <a:ext cx="7416800"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en-US" altLang="zh-CN" sz="2400">
                <a:latin typeface="Arial" panose="020B0604020202020204" pitchFamily="34" charset="0"/>
                <a:ea typeface="宋体" panose="02010600030101010101" pitchFamily="2" charset="-122"/>
              </a:rPr>
              <a:t>       </a:t>
            </a:r>
            <a:r>
              <a:rPr lang="zh-CN" altLang="en-US" sz="2400">
                <a:latin typeface="Arial" panose="020B0604020202020204" pitchFamily="34" charset="0"/>
                <a:ea typeface="宋体" panose="02010600030101010101" pitchFamily="2" charset="-122"/>
              </a:rPr>
              <a:t>匿名化技术是通过对原始待发布数据进行某种模糊化变换，剥离用户敏感属性与用户本身之间的对应关系，使攻击者无法唯一的推导出敏感信息所属的具体个体，能有效解决因链路攻击而造成的隐私数据泄露问题，从而实现对个体隐私信息进行保护的技术。如</a:t>
            </a:r>
            <a:r>
              <a:rPr lang="en-US" altLang="zh-CN" sz="2400">
                <a:latin typeface="Arial" panose="020B0604020202020204" pitchFamily="34" charset="0"/>
                <a:ea typeface="宋体" panose="02010600030101010101" pitchFamily="2" charset="-122"/>
              </a:rPr>
              <a:t>K-</a:t>
            </a:r>
            <a:r>
              <a:rPr lang="zh-CN" altLang="en-US" sz="2400">
                <a:latin typeface="Arial" panose="020B0604020202020204" pitchFamily="34" charset="0"/>
                <a:ea typeface="宋体" panose="02010600030101010101" pitchFamily="2" charset="-122"/>
              </a:rPr>
              <a:t>匿名技术。</a:t>
            </a:r>
          </a:p>
        </p:txBody>
      </p:sp>
      <p:sp>
        <p:nvSpPr>
          <p:cNvPr id="87046"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D4E09B66-E72E-4493-AE26-354A49B13B56}" type="slidenum">
              <a:rPr lang="zh-CN" altLang="en-US" sz="1800">
                <a:latin typeface="Calibri" panose="020F0502020204030204" pitchFamily="34" charset="0"/>
                <a:ea typeface="宋体" panose="02010600030101010101" pitchFamily="2" charset="-122"/>
              </a:rPr>
              <a:t>23</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5.2 </a:t>
            </a:r>
            <a:r>
              <a:rPr lang="zh-CN" altLang="en-US" sz="4000" dirty="0">
                <a:latin typeface="黑体" panose="02010609060101010101" pitchFamily="49" charset="-122"/>
                <a:ea typeface="黑体" panose="02010609060101010101" pitchFamily="49" charset="-122"/>
              </a:rPr>
              <a:t>数据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890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89092"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5.2.3 </a:t>
            </a:r>
            <a:r>
              <a:rPr lang="zh-CN" altLang="en-US" sz="2400" b="1">
                <a:latin typeface="黑体" panose="02010609060101010101" pitchFamily="49" charset="-122"/>
                <a:ea typeface="黑体" panose="02010609060101010101" pitchFamily="49" charset="-122"/>
              </a:rPr>
              <a:t>匿名化技术</a:t>
            </a:r>
          </a:p>
        </p:txBody>
      </p:sp>
      <p:sp>
        <p:nvSpPr>
          <p:cNvPr id="89093" name="文本框 1"/>
          <p:cNvSpPr txBox="1">
            <a:spLocks noChangeArrowheads="1"/>
          </p:cNvSpPr>
          <p:nvPr/>
        </p:nvSpPr>
        <p:spPr bwMode="auto">
          <a:xfrm>
            <a:off x="50800" y="1503363"/>
            <a:ext cx="30892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Clr>
                <a:schemeClr val="tx1"/>
              </a:buClr>
              <a:buFont typeface="Wingdings" panose="05000000000000000000" pitchFamily="2" charset="2"/>
              <a:buChar char="u"/>
            </a:pPr>
            <a:r>
              <a:rPr lang="en-US" altLang="zh-CN" sz="2400">
                <a:latin typeface="Arial" panose="020B0604020202020204" pitchFamily="34" charset="0"/>
                <a:ea typeface="宋体" panose="02010600030101010101" pitchFamily="2" charset="-122"/>
              </a:rPr>
              <a:t> </a:t>
            </a:r>
            <a:r>
              <a:rPr lang="en-US" altLang="zh-CN" sz="2400">
                <a:latin typeface="宋体" panose="02010600030101010101" pitchFamily="2" charset="-122"/>
                <a:ea typeface="宋体" panose="02010600030101010101" pitchFamily="2" charset="-122"/>
              </a:rPr>
              <a:t> K-</a:t>
            </a:r>
            <a:r>
              <a:rPr lang="zh-CN" altLang="en-US" sz="2400">
                <a:latin typeface="宋体" panose="02010600030101010101" pitchFamily="2" charset="-122"/>
                <a:ea typeface="宋体" panose="02010600030101010101" pitchFamily="2" charset="-122"/>
              </a:rPr>
              <a:t>匿名技术</a:t>
            </a:r>
          </a:p>
        </p:txBody>
      </p:sp>
      <p:sp>
        <p:nvSpPr>
          <p:cNvPr id="89094" name="文本框 2"/>
          <p:cNvSpPr txBox="1">
            <a:spLocks noChangeArrowheads="1"/>
          </p:cNvSpPr>
          <p:nvPr/>
        </p:nvSpPr>
        <p:spPr bwMode="auto">
          <a:xfrm>
            <a:off x="230188" y="2216150"/>
            <a:ext cx="8591550"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en-US" altLang="zh-CN" sz="2400">
                <a:latin typeface="宋体" panose="02010600030101010101" pitchFamily="2" charset="-122"/>
                <a:ea typeface="宋体" panose="02010600030101010101" pitchFamily="2" charset="-122"/>
              </a:rPr>
              <a:t>    </a:t>
            </a:r>
            <a:r>
              <a:rPr lang="zh-CN" altLang="en-US" sz="2400">
                <a:latin typeface="宋体" panose="02010600030101010101" pitchFamily="2" charset="-122"/>
                <a:ea typeface="宋体" panose="02010600030101010101" pitchFamily="2" charset="-122"/>
              </a:rPr>
              <a:t>K-匿名技术是1998年由Samarati和Sweeney提出的，它要求发布的数据中存在一定数量（至少为k）的在准标识符上不可区分的记录，使攻击者不能判别出隐私信息所属的具体个体，从而保护了个人隐私，k-匿名通过参数k指定用户可承受的最大信息泄露风险。k-匿名化在一定程度上保护了个人的隐私，但同时会降低数据的可用性。</a:t>
            </a:r>
          </a:p>
        </p:txBody>
      </p:sp>
      <p:sp>
        <p:nvSpPr>
          <p:cNvPr id="89095"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151B159B-3002-4466-A27C-699E77CE22D8}" type="slidenum">
              <a:rPr lang="zh-CN" altLang="en-US" sz="1800">
                <a:latin typeface="Calibri" panose="020F0502020204030204" pitchFamily="34" charset="0"/>
                <a:ea typeface="宋体" panose="02010600030101010101" pitchFamily="2" charset="-122"/>
              </a:rPr>
              <a:t>24</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5.2 </a:t>
            </a:r>
            <a:r>
              <a:rPr lang="zh-CN" altLang="en-US" sz="4000" dirty="0">
                <a:latin typeface="黑体" panose="02010609060101010101" pitchFamily="49" charset="-122"/>
                <a:ea typeface="黑体" panose="02010609060101010101" pitchFamily="49" charset="-122"/>
              </a:rPr>
              <a:t>数据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9113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91140"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5.2.3 </a:t>
            </a:r>
            <a:r>
              <a:rPr lang="zh-CN" altLang="en-US" sz="2400" b="1">
                <a:latin typeface="黑体" panose="02010609060101010101" pitchFamily="49" charset="-122"/>
                <a:ea typeface="黑体" panose="02010609060101010101" pitchFamily="49" charset="-122"/>
              </a:rPr>
              <a:t>匿名化技术</a:t>
            </a:r>
          </a:p>
        </p:txBody>
      </p:sp>
      <p:sp>
        <p:nvSpPr>
          <p:cNvPr id="91141" name="文本框 1"/>
          <p:cNvSpPr txBox="1">
            <a:spLocks noChangeArrowheads="1"/>
          </p:cNvSpPr>
          <p:nvPr/>
        </p:nvSpPr>
        <p:spPr bwMode="auto">
          <a:xfrm>
            <a:off x="50800" y="1503363"/>
            <a:ext cx="509746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Clr>
                <a:schemeClr val="tx1"/>
              </a:buClr>
              <a:buFont typeface="Wingdings" panose="05000000000000000000" pitchFamily="2" charset="2"/>
              <a:buChar char="u"/>
            </a:pPr>
            <a:r>
              <a:rPr lang="en-US" altLang="zh-CN" sz="2400">
                <a:latin typeface="Arial" panose="020B0604020202020204" pitchFamily="34" charset="0"/>
                <a:ea typeface="宋体" panose="02010600030101010101" pitchFamily="2" charset="-122"/>
              </a:rPr>
              <a:t> </a:t>
            </a:r>
            <a:r>
              <a:rPr lang="en-US" altLang="zh-CN" sz="2400">
                <a:latin typeface="宋体" panose="02010600030101010101" pitchFamily="2" charset="-122"/>
                <a:ea typeface="宋体" panose="02010600030101010101" pitchFamily="2" charset="-122"/>
              </a:rPr>
              <a:t> K-</a:t>
            </a:r>
            <a:r>
              <a:rPr lang="zh-CN" altLang="en-US" sz="2400">
                <a:latin typeface="宋体" panose="02010600030101010101" pitchFamily="2" charset="-122"/>
                <a:ea typeface="宋体" panose="02010600030101010101" pitchFamily="2" charset="-122"/>
              </a:rPr>
              <a:t>匿名技术</a:t>
            </a:r>
          </a:p>
        </p:txBody>
      </p:sp>
      <p:sp>
        <p:nvSpPr>
          <p:cNvPr id="91142" name="文本框 2"/>
          <p:cNvSpPr txBox="1">
            <a:spLocks noChangeArrowheads="1"/>
          </p:cNvSpPr>
          <p:nvPr/>
        </p:nvSpPr>
        <p:spPr bwMode="auto">
          <a:xfrm>
            <a:off x="230188" y="2216150"/>
            <a:ext cx="859155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en-US" altLang="zh-CN" sz="2200" dirty="0">
                <a:latin typeface="宋体" panose="02010600030101010101" pitchFamily="2" charset="-122"/>
                <a:ea typeface="宋体" panose="02010600030101010101" pitchFamily="2" charset="-122"/>
              </a:rPr>
              <a:t>    </a:t>
            </a:r>
            <a:r>
              <a:rPr lang="zh-CN" altLang="en-US" sz="2200" dirty="0">
                <a:latin typeface="宋体" panose="02010600030101010101" pitchFamily="2" charset="-122"/>
                <a:ea typeface="宋体" panose="02010600030101010101" pitchFamily="2" charset="-122"/>
              </a:rPr>
              <a:t>数据发布与查询方面，K-匿名作为一种主要的技术手段，将 K 组数据作为一个等价类，使用</a:t>
            </a:r>
            <a:r>
              <a:rPr lang="zh-CN" altLang="en-US" sz="2200" b="1" dirty="0">
                <a:solidFill>
                  <a:srgbClr val="FF0000"/>
                </a:solidFill>
                <a:latin typeface="宋体" panose="02010600030101010101" pitchFamily="2" charset="-122"/>
                <a:ea typeface="宋体" panose="02010600030101010101" pitchFamily="2" charset="-122"/>
              </a:rPr>
              <a:t>隐匿（抑制）、泛化、聚类</a:t>
            </a:r>
            <a:r>
              <a:rPr lang="zh-CN" altLang="en-US" sz="2200" dirty="0">
                <a:latin typeface="宋体" panose="02010600030101010101" pitchFamily="2" charset="-122"/>
                <a:ea typeface="宋体" panose="02010600030101010101" pitchFamily="2" charset="-122"/>
              </a:rPr>
              <a:t>等方法，使得数据经过处理后同一等价类内的元组之间无法区分。处理后的数据不仅能用于科学研究，还能保护用户的隐私。</a:t>
            </a:r>
          </a:p>
        </p:txBody>
      </p:sp>
      <p:sp>
        <p:nvSpPr>
          <p:cNvPr id="2" name="文本框 1"/>
          <p:cNvSpPr txBox="1">
            <a:spLocks noChangeArrowheads="1"/>
          </p:cNvSpPr>
          <p:nvPr/>
        </p:nvSpPr>
        <p:spPr bwMode="auto">
          <a:xfrm>
            <a:off x="311150" y="4618038"/>
            <a:ext cx="8723313"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zh-CN" altLang="en-US" sz="2200" dirty="0">
                <a:latin typeface="Arial" panose="020B0604020202020204" pitchFamily="34" charset="0"/>
                <a:ea typeface="宋体" panose="02010600030101010101" pitchFamily="2" charset="-122"/>
              </a:rPr>
              <a:t>数据隐私保护K-匿名的</a:t>
            </a:r>
            <a:r>
              <a:rPr lang="zh-CN" altLang="en-US" sz="2200" b="1" dirty="0">
                <a:solidFill>
                  <a:srgbClr val="FF0000"/>
                </a:solidFill>
                <a:latin typeface="Arial" panose="020B0604020202020204" pitchFamily="34" charset="0"/>
                <a:ea typeface="宋体" panose="02010600030101010101" pitchFamily="2" charset="-122"/>
              </a:rPr>
              <a:t>基本思想是</a:t>
            </a:r>
            <a:r>
              <a:rPr lang="zh-CN" altLang="en-US" sz="2200" dirty="0">
                <a:latin typeface="Arial" panose="020B0604020202020204" pitchFamily="34" charset="0"/>
                <a:ea typeface="宋体" panose="02010600030101010101" pitchFamily="2" charset="-122"/>
              </a:rPr>
              <a:t>: 在数据发布前对数据进行处理，使得发布后的数据集中每个元组都存在一定数量(至少为k个)的、在准标识属性上取值相同的元组。</a:t>
            </a:r>
          </a:p>
        </p:txBody>
      </p:sp>
      <p:sp>
        <p:nvSpPr>
          <p:cNvPr id="91144"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6CBA660A-A2D2-4F55-B902-6C1C93F2A4CE}" type="slidenum">
              <a:rPr lang="zh-CN" altLang="en-US" sz="1800">
                <a:latin typeface="Calibri" panose="020F0502020204030204" pitchFamily="34" charset="0"/>
                <a:ea typeface="宋体" panose="02010600030101010101" pitchFamily="2" charset="-122"/>
              </a:rPr>
              <a:t>25</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000" fill="hold">
                                          <p:stCondLst>
                                            <p:cond delay="0"/>
                                          </p:stCondLst>
                                        </p:cTn>
                                        <p:tgtEl>
                                          <p:spTgt spid="2">
                                            <p:txEl>
                                              <p:pRg st="0" end="0"/>
                                            </p:txEl>
                                          </p:spTgt>
                                        </p:tgtEl>
                                        <p:attrNameLst>
                                          <p:attrName>style.visibility</p:attrName>
                                        </p:attrNameLst>
                                      </p:cBhvr>
                                      <p:to>
                                        <p:strVal val="visible"/>
                                      </p:to>
                                    </p:set>
                                    <p:animEffect transition="in" filter="wipe(left)">
                                      <p:cBhvr>
                                        <p:cTn id="7"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5.2 </a:t>
            </a:r>
            <a:r>
              <a:rPr lang="zh-CN" altLang="en-US" sz="4000" dirty="0">
                <a:latin typeface="黑体" panose="02010609060101010101" pitchFamily="49" charset="-122"/>
                <a:ea typeface="黑体" panose="02010609060101010101" pitchFamily="49" charset="-122"/>
              </a:rPr>
              <a:t>数据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9318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93188"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5.2.3 </a:t>
            </a:r>
            <a:r>
              <a:rPr lang="zh-CN" altLang="en-US" sz="2400" b="1">
                <a:latin typeface="黑体" panose="02010609060101010101" pitchFamily="49" charset="-122"/>
                <a:ea typeface="黑体" panose="02010609060101010101" pitchFamily="49" charset="-122"/>
              </a:rPr>
              <a:t>匿名化技术</a:t>
            </a:r>
          </a:p>
        </p:txBody>
      </p:sp>
      <p:sp>
        <p:nvSpPr>
          <p:cNvPr id="93189" name="文本框 2"/>
          <p:cNvSpPr txBox="1">
            <a:spLocks noChangeArrowheads="1"/>
          </p:cNvSpPr>
          <p:nvPr/>
        </p:nvSpPr>
        <p:spPr bwMode="auto">
          <a:xfrm>
            <a:off x="107950" y="1603375"/>
            <a:ext cx="60325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
                <a:schemeClr val="tx1"/>
              </a:buClr>
              <a:buFont typeface="Wingdings" panose="05000000000000000000" pitchFamily="2" charset="2"/>
              <a:buChar char="u"/>
            </a:pPr>
            <a:r>
              <a:rPr lang="en-US" altLang="zh-CN" sz="2200">
                <a:latin typeface="宋体" panose="02010600030101010101" pitchFamily="2" charset="-122"/>
                <a:ea typeface="宋体" panose="02010600030101010101" pitchFamily="2" charset="-122"/>
                <a:sym typeface="微软雅黑" panose="020B0503020204020204" pitchFamily="34" charset="-122"/>
              </a:rPr>
              <a:t> </a:t>
            </a:r>
            <a:r>
              <a:rPr lang="zh-CN" altLang="en-US" sz="2200">
                <a:latin typeface="宋体" panose="02010600030101010101" pitchFamily="2" charset="-122"/>
                <a:ea typeface="宋体" panose="02010600030101010101" pitchFamily="2" charset="-122"/>
                <a:sym typeface="微软雅黑" panose="020B0503020204020204" pitchFamily="34" charset="-122"/>
              </a:rPr>
              <a:t>示例 </a:t>
            </a:r>
            <a:r>
              <a:rPr lang="en-US" altLang="zh-CN" sz="2200">
                <a:latin typeface="宋体" panose="02010600030101010101" pitchFamily="2" charset="-122"/>
                <a:ea typeface="宋体" panose="02010600030101010101" pitchFamily="2" charset="-122"/>
                <a:sym typeface="微软雅黑" panose="020B0503020204020204" pitchFamily="34" charset="-122"/>
              </a:rPr>
              <a:t>- </a:t>
            </a:r>
            <a:r>
              <a:rPr lang="zh-CN" altLang="en-US" sz="2200">
                <a:latin typeface="宋体" panose="02010600030101010101" pitchFamily="2" charset="-122"/>
                <a:ea typeface="宋体" panose="02010600030101010101" pitchFamily="2" charset="-122"/>
                <a:sym typeface="微软雅黑" panose="020B0503020204020204" pitchFamily="34" charset="-122"/>
              </a:rPr>
              <a:t>泛化</a:t>
            </a:r>
            <a:r>
              <a:rPr lang="en-US" altLang="zh-CN" sz="2200">
                <a:latin typeface="宋体" panose="02010600030101010101" pitchFamily="2" charset="-122"/>
                <a:ea typeface="宋体" panose="02010600030101010101" pitchFamily="2" charset="-122"/>
                <a:sym typeface="微软雅黑" panose="020B0503020204020204" pitchFamily="34" charset="-122"/>
              </a:rPr>
              <a:t>:</a:t>
            </a:r>
            <a:r>
              <a:rPr lang="en-US" altLang="zh-CN" sz="2200">
                <a:latin typeface="宋体" panose="02010600030101010101" pitchFamily="2" charset="-122"/>
                <a:ea typeface="宋体" panose="02010600030101010101" pitchFamily="2" charset="-122"/>
              </a:rPr>
              <a:t>用更一般的值取代原始属性值</a:t>
            </a:r>
            <a:endParaRPr lang="zh-CN" altLang="en-US" sz="2200">
              <a:latin typeface="宋体" panose="02010600030101010101" pitchFamily="2" charset="-122"/>
              <a:ea typeface="宋体" panose="02010600030101010101" pitchFamily="2" charset="-122"/>
              <a:sym typeface="微软雅黑" panose="020B0503020204020204" pitchFamily="34" charset="-122"/>
            </a:endParaRPr>
          </a:p>
        </p:txBody>
      </p:sp>
      <p:sp>
        <p:nvSpPr>
          <p:cNvPr id="2" name="Rectangle 1"/>
          <p:cNvSpPr>
            <a:spLocks noChangeArrowheads="1"/>
          </p:cNvSpPr>
          <p:nvPr/>
        </p:nvSpPr>
        <p:spPr bwMode="auto">
          <a:xfrm>
            <a:off x="2012950" y="2209800"/>
            <a:ext cx="4572000" cy="428625"/>
          </a:xfrm>
          <a:prstGeom prst="rect">
            <a:avLst/>
          </a:prstGeom>
          <a:noFill/>
          <a:ln>
            <a:noFill/>
          </a:ln>
          <a:effectLst>
            <a:prstShdw prst="shdw17" dist="17961" dir="2700000">
              <a:schemeClr val="accent1">
                <a:gamma/>
                <a:shade val="60000"/>
                <a:invGamma/>
              </a:schemeClr>
            </a:prstShdw>
          </a:effectLst>
        </p:spPr>
        <p:txBody>
          <a:bodyPr anchor="ctr">
            <a:spAutoFit/>
          </a:bodyPr>
          <a:lstStyle>
            <a:lvl1pPr indent="269875"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r>
              <a:rPr lang="zh-CN" altLang="zh-CN" sz="2200" dirty="0">
                <a:solidFill>
                  <a:srgbClr val="000000"/>
                </a:solidFill>
                <a:sym typeface="+mn-ea"/>
              </a:rPr>
              <a:t>表</a:t>
            </a:r>
            <a:r>
              <a:rPr lang="en-US" altLang="zh-CN" sz="2200" dirty="0">
                <a:solidFill>
                  <a:srgbClr val="000000"/>
                </a:solidFill>
                <a:sym typeface="+mn-ea"/>
              </a:rPr>
              <a:t>1   </a:t>
            </a:r>
            <a:r>
              <a:rPr lang="zh-CN" altLang="en-US" sz="2200" dirty="0">
                <a:solidFill>
                  <a:srgbClr val="000000"/>
                </a:solidFill>
                <a:sym typeface="+mn-ea"/>
              </a:rPr>
              <a:t>某医院原始诊断记录表</a:t>
            </a:r>
          </a:p>
        </p:txBody>
      </p:sp>
      <p:graphicFrame>
        <p:nvGraphicFramePr>
          <p:cNvPr id="7" name="表格 6"/>
          <p:cNvGraphicFramePr>
            <a:graphicFrameLocks noGrp="1"/>
          </p:cNvGraphicFramePr>
          <p:nvPr/>
        </p:nvGraphicFramePr>
        <p:xfrm>
          <a:off x="560388" y="2800350"/>
          <a:ext cx="7704137" cy="2943227"/>
        </p:xfrm>
        <a:graphic>
          <a:graphicData uri="http://schemas.openxmlformats.org/drawingml/2006/table">
            <a:tbl>
              <a:tblPr/>
              <a:tblGrid>
                <a:gridCol w="1549400">
                  <a:extLst>
                    <a:ext uri="{9D8B030D-6E8A-4147-A177-3AD203B41FA5}">
                      <a16:colId xmlns:a16="http://schemas.microsoft.com/office/drawing/2014/main" val="20000"/>
                    </a:ext>
                  </a:extLst>
                </a:gridCol>
                <a:gridCol w="1535112">
                  <a:extLst>
                    <a:ext uri="{9D8B030D-6E8A-4147-A177-3AD203B41FA5}">
                      <a16:colId xmlns:a16="http://schemas.microsoft.com/office/drawing/2014/main" val="20001"/>
                    </a:ext>
                  </a:extLst>
                </a:gridCol>
                <a:gridCol w="1533525">
                  <a:extLst>
                    <a:ext uri="{9D8B030D-6E8A-4147-A177-3AD203B41FA5}">
                      <a16:colId xmlns:a16="http://schemas.microsoft.com/office/drawing/2014/main" val="20002"/>
                    </a:ext>
                  </a:extLst>
                </a:gridCol>
                <a:gridCol w="1550988">
                  <a:extLst>
                    <a:ext uri="{9D8B030D-6E8A-4147-A177-3AD203B41FA5}">
                      <a16:colId xmlns:a16="http://schemas.microsoft.com/office/drawing/2014/main" val="20003"/>
                    </a:ext>
                  </a:extLst>
                </a:gridCol>
                <a:gridCol w="1535112">
                  <a:extLst>
                    <a:ext uri="{9D8B030D-6E8A-4147-A177-3AD203B41FA5}">
                      <a16:colId xmlns:a16="http://schemas.microsoft.com/office/drawing/2014/main" val="20004"/>
                    </a:ext>
                  </a:extLst>
                </a:gridCol>
              </a:tblGrid>
              <a:tr h="312738">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姓名</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年龄</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性别</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邮编</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疾病</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9999FF"/>
                    </a:solidFill>
                  </a:tcPr>
                </a:tc>
                <a:extLst>
                  <a:ext uri="{0D108BD9-81ED-4DB2-BD59-A6C34878D82A}">
                    <a16:rowId xmlns:a16="http://schemas.microsoft.com/office/drawing/2014/main" val="10000"/>
                  </a:ext>
                </a:extLst>
              </a:tr>
              <a:tr h="304800">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Betty</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25</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12300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艾滋病</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1"/>
                  </a:ext>
                </a:extLst>
              </a:tr>
              <a:tr h="304800">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Linda</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35</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13000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消化不良</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val="10002"/>
                  </a:ext>
                </a:extLst>
              </a:tr>
              <a:tr h="341313">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Bill</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12000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消化不良</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3"/>
                  </a:ext>
                </a:extLst>
              </a:tr>
              <a:tr h="304800">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Sam</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35</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14000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肺炎</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val="10004"/>
                  </a:ext>
                </a:extLst>
              </a:tr>
              <a:tr h="304800">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John</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71</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27000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肺炎</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5"/>
                  </a:ext>
                </a:extLst>
              </a:tr>
              <a:tr h="304800">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David</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65</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54000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胃溃疡</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val="10006"/>
                  </a:ext>
                </a:extLst>
              </a:tr>
              <a:tr h="328613">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Alice</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63</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24000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流行感冒</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7"/>
                  </a:ext>
                </a:extLst>
              </a:tr>
              <a:tr h="436563">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Susan</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30000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支气管炎</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val="10008"/>
                  </a:ext>
                </a:extLst>
              </a:tr>
            </a:tbl>
          </a:graphicData>
        </a:graphic>
      </p:graphicFrame>
      <p:sp>
        <p:nvSpPr>
          <p:cNvPr id="93253"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77651D75-AC15-4EE4-956C-59AD688D1EB1}" type="slidenum">
              <a:rPr lang="zh-CN" altLang="en-US" sz="1800">
                <a:latin typeface="Calibri" panose="020F0502020204030204" pitchFamily="34" charset="0"/>
                <a:ea typeface="宋体" panose="02010600030101010101" pitchFamily="2" charset="-122"/>
              </a:rPr>
              <a:t>26</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5.2 </a:t>
            </a:r>
            <a:r>
              <a:rPr lang="zh-CN" altLang="en-US" sz="4000" dirty="0">
                <a:latin typeface="黑体" panose="02010609060101010101" pitchFamily="49" charset="-122"/>
                <a:ea typeface="黑体" panose="02010609060101010101" pitchFamily="49" charset="-122"/>
              </a:rPr>
              <a:t>数据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952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95236"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5.2.3 </a:t>
            </a:r>
            <a:r>
              <a:rPr lang="zh-CN" altLang="en-US" sz="2400" b="1">
                <a:latin typeface="黑体" panose="02010609060101010101" pitchFamily="49" charset="-122"/>
                <a:ea typeface="黑体" panose="02010609060101010101" pitchFamily="49" charset="-122"/>
              </a:rPr>
              <a:t>匿名化技术</a:t>
            </a:r>
          </a:p>
        </p:txBody>
      </p:sp>
      <p:sp>
        <p:nvSpPr>
          <p:cNvPr id="6" name="Rectangle 1"/>
          <p:cNvSpPr>
            <a:spLocks noChangeArrowheads="1"/>
          </p:cNvSpPr>
          <p:nvPr/>
        </p:nvSpPr>
        <p:spPr bwMode="auto">
          <a:xfrm>
            <a:off x="1912938" y="2117725"/>
            <a:ext cx="4572000" cy="428625"/>
          </a:xfrm>
          <a:prstGeom prst="rect">
            <a:avLst/>
          </a:prstGeom>
          <a:noFill/>
          <a:ln>
            <a:noFill/>
          </a:ln>
          <a:effectLst>
            <a:prstShdw prst="shdw17" dist="17961" dir="2700000">
              <a:schemeClr val="accent1">
                <a:gamma/>
                <a:shade val="60000"/>
                <a:invGamma/>
              </a:schemeClr>
            </a:prstShdw>
          </a:effectLst>
        </p:spPr>
        <p:txBody>
          <a:bodyPr anchor="ctr">
            <a:spAutoFit/>
          </a:bodyPr>
          <a:lstStyle>
            <a:lvl1pPr indent="269875"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r>
              <a:rPr lang="zh-CN" altLang="zh-CN" sz="2200" dirty="0">
                <a:solidFill>
                  <a:srgbClr val="000000"/>
                </a:solidFill>
                <a:sym typeface="+mn-ea"/>
              </a:rPr>
              <a:t>表</a:t>
            </a:r>
            <a:r>
              <a:rPr lang="en-US" altLang="zh-CN" sz="2200" dirty="0">
                <a:solidFill>
                  <a:srgbClr val="000000"/>
                </a:solidFill>
                <a:sym typeface="+mn-ea"/>
              </a:rPr>
              <a:t>2   </a:t>
            </a:r>
            <a:r>
              <a:rPr lang="zh-CN" altLang="en-US" sz="2200" dirty="0">
                <a:sym typeface="+mn-ea"/>
              </a:rPr>
              <a:t>泛化后的数据</a:t>
            </a:r>
            <a:endParaRPr lang="zh-CN" altLang="en-US" sz="2200" dirty="0">
              <a:solidFill>
                <a:srgbClr val="000000"/>
              </a:solidFill>
              <a:sym typeface="+mn-ea"/>
            </a:endParaRPr>
          </a:p>
        </p:txBody>
      </p:sp>
      <p:graphicFrame>
        <p:nvGraphicFramePr>
          <p:cNvPr id="4" name="表格 3"/>
          <p:cNvGraphicFramePr>
            <a:graphicFrameLocks noGrp="1"/>
          </p:cNvGraphicFramePr>
          <p:nvPr/>
        </p:nvGraphicFramePr>
        <p:xfrm>
          <a:off x="392113" y="2730500"/>
          <a:ext cx="8356600" cy="3063874"/>
        </p:xfrm>
        <a:graphic>
          <a:graphicData uri="http://schemas.openxmlformats.org/drawingml/2006/table">
            <a:tbl>
              <a:tblPr firstRow="1" firstCol="1" bandRow="1"/>
              <a:tblGrid>
                <a:gridCol w="1488553">
                  <a:extLst>
                    <a:ext uri="{9D8B030D-6E8A-4147-A177-3AD203B41FA5}">
                      <a16:colId xmlns:a16="http://schemas.microsoft.com/office/drawing/2014/main" val="20000"/>
                    </a:ext>
                  </a:extLst>
                </a:gridCol>
                <a:gridCol w="1395836">
                  <a:extLst>
                    <a:ext uri="{9D8B030D-6E8A-4147-A177-3AD203B41FA5}">
                      <a16:colId xmlns:a16="http://schemas.microsoft.com/office/drawing/2014/main" val="20001"/>
                    </a:ext>
                  </a:extLst>
                </a:gridCol>
                <a:gridCol w="1034494">
                  <a:extLst>
                    <a:ext uri="{9D8B030D-6E8A-4147-A177-3AD203B41FA5}">
                      <a16:colId xmlns:a16="http://schemas.microsoft.com/office/drawing/2014/main" val="20002"/>
                    </a:ext>
                  </a:extLst>
                </a:gridCol>
                <a:gridCol w="2773256">
                  <a:extLst>
                    <a:ext uri="{9D8B030D-6E8A-4147-A177-3AD203B41FA5}">
                      <a16:colId xmlns:a16="http://schemas.microsoft.com/office/drawing/2014/main" val="20003"/>
                    </a:ext>
                  </a:extLst>
                </a:gridCol>
                <a:gridCol w="1664461">
                  <a:extLst>
                    <a:ext uri="{9D8B030D-6E8A-4147-A177-3AD203B41FA5}">
                      <a16:colId xmlns:a16="http://schemas.microsoft.com/office/drawing/2014/main" val="20004"/>
                    </a:ext>
                  </a:extLst>
                </a:gridCol>
              </a:tblGrid>
              <a:tr h="612902">
                <a:tc>
                  <a:txBody>
                    <a:bodyPr/>
                    <a:lstStyle>
                      <a:lvl1pPr marL="0" algn="l" defTabSz="914400" rtl="0" eaLnBrk="1" latinLnBrk="0" hangingPunct="1">
                        <a:defRPr sz="1800" b="1" kern="1200">
                          <a:solidFill>
                            <a:schemeClr val="lt1"/>
                          </a:solidFill>
                          <a:latin typeface="Arial" panose="020B0604020202020204"/>
                          <a:ea typeface="宋体" panose="02010600030101010101" pitchFamily="2" charset="-122"/>
                        </a:defRPr>
                      </a:lvl1pPr>
                      <a:lvl2pPr marL="457200" algn="l" defTabSz="914400" rtl="0" eaLnBrk="1" latinLnBrk="0" hangingPunct="1">
                        <a:defRPr sz="1800" b="1" kern="1200">
                          <a:solidFill>
                            <a:schemeClr val="lt1"/>
                          </a:solidFill>
                          <a:latin typeface="Arial" panose="020B0604020202020204"/>
                          <a:ea typeface="宋体" panose="02010600030101010101" pitchFamily="2" charset="-122"/>
                        </a:defRPr>
                      </a:lvl2pPr>
                      <a:lvl3pPr marL="914400" algn="l" defTabSz="914400" rtl="0" eaLnBrk="1" latinLnBrk="0" hangingPunct="1">
                        <a:defRPr sz="1800" b="1" kern="1200">
                          <a:solidFill>
                            <a:schemeClr val="lt1"/>
                          </a:solidFill>
                          <a:latin typeface="Arial" panose="020B0604020202020204"/>
                          <a:ea typeface="宋体" panose="02010600030101010101" pitchFamily="2" charset="-122"/>
                        </a:defRPr>
                      </a:lvl3pPr>
                      <a:lvl4pPr marL="1371600" algn="l" defTabSz="914400" rtl="0" eaLnBrk="1" latinLnBrk="0" hangingPunct="1">
                        <a:defRPr sz="1800" b="1" kern="1200">
                          <a:solidFill>
                            <a:schemeClr val="lt1"/>
                          </a:solidFill>
                          <a:latin typeface="Arial" panose="020B0604020202020204"/>
                          <a:ea typeface="宋体" panose="02010600030101010101" pitchFamily="2" charset="-122"/>
                        </a:defRPr>
                      </a:lvl4pPr>
                      <a:lvl5pPr marL="1828800" algn="l" defTabSz="914400" rtl="0" eaLnBrk="1" latinLnBrk="0" hangingPunct="1">
                        <a:defRPr sz="1800" b="1" kern="1200">
                          <a:solidFill>
                            <a:schemeClr val="lt1"/>
                          </a:solidFill>
                          <a:latin typeface="Arial" panose="020B0604020202020204"/>
                          <a:ea typeface="宋体" panose="02010600030101010101" pitchFamily="2" charset="-122"/>
                        </a:defRPr>
                      </a:lvl5pPr>
                      <a:lvl6pPr marL="2286000" algn="l" defTabSz="914400" rtl="0" eaLnBrk="1" latinLnBrk="0" hangingPunct="1">
                        <a:defRPr sz="1800" b="1" kern="1200">
                          <a:solidFill>
                            <a:schemeClr val="lt1"/>
                          </a:solidFill>
                          <a:latin typeface="Arial" panose="020B0604020202020204"/>
                          <a:ea typeface="宋体" panose="02010600030101010101" pitchFamily="2" charset="-122"/>
                        </a:defRPr>
                      </a:lvl6pPr>
                      <a:lvl7pPr marL="2743200" algn="l" defTabSz="914400" rtl="0" eaLnBrk="1" latinLnBrk="0" hangingPunct="1">
                        <a:defRPr sz="1800" b="1" kern="1200">
                          <a:solidFill>
                            <a:schemeClr val="lt1"/>
                          </a:solidFill>
                          <a:latin typeface="Arial" panose="020B0604020202020204"/>
                          <a:ea typeface="宋体" panose="02010600030101010101" pitchFamily="2" charset="-122"/>
                        </a:defRPr>
                      </a:lvl7pPr>
                      <a:lvl8pPr marL="3200400" algn="l" defTabSz="914400" rtl="0" eaLnBrk="1" latinLnBrk="0" hangingPunct="1">
                        <a:defRPr sz="1800" b="1" kern="1200">
                          <a:solidFill>
                            <a:schemeClr val="lt1"/>
                          </a:solidFill>
                          <a:latin typeface="Arial" panose="020B0604020202020204"/>
                          <a:ea typeface="宋体" panose="02010600030101010101" pitchFamily="2" charset="-122"/>
                        </a:defRPr>
                      </a:lvl8pPr>
                      <a:lvl9pPr marL="3657600" algn="l" defTabSz="914400" rtl="0" eaLnBrk="1" latinLnBrk="0" hangingPunct="1">
                        <a:defRPr sz="1800" b="1" kern="1200">
                          <a:solidFill>
                            <a:schemeClr val="lt1"/>
                          </a:solidFill>
                          <a:latin typeface="Arial" panose="020B0604020202020204"/>
                          <a:ea typeface="宋体" panose="02010600030101010101" pitchFamily="2" charset="-122"/>
                        </a:defRPr>
                      </a:lvl9pPr>
                    </a:lstStyle>
                    <a:p>
                      <a:pPr indent="269875" algn="ctr">
                        <a:spcAft>
                          <a:spcPts val="0"/>
                        </a:spcAft>
                      </a:pPr>
                      <a:r>
                        <a:rPr lang="zh-CN" sz="2000" kern="100" dirty="0">
                          <a:effectLst/>
                        </a:rPr>
                        <a:t>组标识</a:t>
                      </a:r>
                      <a:endParaRPr lang="zh-CN" sz="2000"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999FF"/>
                    </a:solidFill>
                  </a:tcPr>
                </a:tc>
                <a:tc>
                  <a:txBody>
                    <a:bodyPr/>
                    <a:lstStyle>
                      <a:lvl1pPr marL="0" algn="l" defTabSz="914400" rtl="0" eaLnBrk="1" latinLnBrk="0" hangingPunct="1">
                        <a:defRPr sz="1800" b="1" kern="1200">
                          <a:solidFill>
                            <a:schemeClr val="lt1"/>
                          </a:solidFill>
                          <a:latin typeface="Arial" panose="020B0604020202020204"/>
                          <a:ea typeface="宋体" panose="02010600030101010101" pitchFamily="2" charset="-122"/>
                        </a:defRPr>
                      </a:lvl1pPr>
                      <a:lvl2pPr marL="457200" algn="l" defTabSz="914400" rtl="0" eaLnBrk="1" latinLnBrk="0" hangingPunct="1">
                        <a:defRPr sz="1800" b="1" kern="1200">
                          <a:solidFill>
                            <a:schemeClr val="lt1"/>
                          </a:solidFill>
                          <a:latin typeface="Arial" panose="020B0604020202020204"/>
                          <a:ea typeface="宋体" panose="02010600030101010101" pitchFamily="2" charset="-122"/>
                        </a:defRPr>
                      </a:lvl2pPr>
                      <a:lvl3pPr marL="914400" algn="l" defTabSz="914400" rtl="0" eaLnBrk="1" latinLnBrk="0" hangingPunct="1">
                        <a:defRPr sz="1800" b="1" kern="1200">
                          <a:solidFill>
                            <a:schemeClr val="lt1"/>
                          </a:solidFill>
                          <a:latin typeface="Arial" panose="020B0604020202020204"/>
                          <a:ea typeface="宋体" panose="02010600030101010101" pitchFamily="2" charset="-122"/>
                        </a:defRPr>
                      </a:lvl3pPr>
                      <a:lvl4pPr marL="1371600" algn="l" defTabSz="914400" rtl="0" eaLnBrk="1" latinLnBrk="0" hangingPunct="1">
                        <a:defRPr sz="1800" b="1" kern="1200">
                          <a:solidFill>
                            <a:schemeClr val="lt1"/>
                          </a:solidFill>
                          <a:latin typeface="Arial" panose="020B0604020202020204"/>
                          <a:ea typeface="宋体" panose="02010600030101010101" pitchFamily="2" charset="-122"/>
                        </a:defRPr>
                      </a:lvl4pPr>
                      <a:lvl5pPr marL="1828800" algn="l" defTabSz="914400" rtl="0" eaLnBrk="1" latinLnBrk="0" hangingPunct="1">
                        <a:defRPr sz="1800" b="1" kern="1200">
                          <a:solidFill>
                            <a:schemeClr val="lt1"/>
                          </a:solidFill>
                          <a:latin typeface="Arial" panose="020B0604020202020204"/>
                          <a:ea typeface="宋体" panose="02010600030101010101" pitchFamily="2" charset="-122"/>
                        </a:defRPr>
                      </a:lvl5pPr>
                      <a:lvl6pPr marL="2286000" algn="l" defTabSz="914400" rtl="0" eaLnBrk="1" latinLnBrk="0" hangingPunct="1">
                        <a:defRPr sz="1800" b="1" kern="1200">
                          <a:solidFill>
                            <a:schemeClr val="lt1"/>
                          </a:solidFill>
                          <a:latin typeface="Arial" panose="020B0604020202020204"/>
                          <a:ea typeface="宋体" panose="02010600030101010101" pitchFamily="2" charset="-122"/>
                        </a:defRPr>
                      </a:lvl6pPr>
                      <a:lvl7pPr marL="2743200" algn="l" defTabSz="914400" rtl="0" eaLnBrk="1" latinLnBrk="0" hangingPunct="1">
                        <a:defRPr sz="1800" b="1" kern="1200">
                          <a:solidFill>
                            <a:schemeClr val="lt1"/>
                          </a:solidFill>
                          <a:latin typeface="Arial" panose="020B0604020202020204"/>
                          <a:ea typeface="宋体" panose="02010600030101010101" pitchFamily="2" charset="-122"/>
                        </a:defRPr>
                      </a:lvl7pPr>
                      <a:lvl8pPr marL="3200400" algn="l" defTabSz="914400" rtl="0" eaLnBrk="1" latinLnBrk="0" hangingPunct="1">
                        <a:defRPr sz="1800" b="1" kern="1200">
                          <a:solidFill>
                            <a:schemeClr val="lt1"/>
                          </a:solidFill>
                          <a:latin typeface="Arial" panose="020B0604020202020204"/>
                          <a:ea typeface="宋体" panose="02010600030101010101" pitchFamily="2" charset="-122"/>
                        </a:defRPr>
                      </a:lvl8pPr>
                      <a:lvl9pPr marL="3657600" algn="l" defTabSz="914400" rtl="0" eaLnBrk="1" latinLnBrk="0" hangingPunct="1">
                        <a:defRPr sz="1800" b="1" kern="1200">
                          <a:solidFill>
                            <a:schemeClr val="lt1"/>
                          </a:solidFill>
                          <a:latin typeface="Arial" panose="020B0604020202020204"/>
                          <a:ea typeface="宋体" panose="02010600030101010101" pitchFamily="2" charset="-122"/>
                        </a:defRPr>
                      </a:lvl9pPr>
                    </a:lstStyle>
                    <a:p>
                      <a:pPr indent="269875" algn="ctr">
                        <a:spcAft>
                          <a:spcPts val="0"/>
                        </a:spcAft>
                      </a:pPr>
                      <a:r>
                        <a:rPr lang="zh-CN" sz="2000" kern="100" dirty="0">
                          <a:effectLst/>
                        </a:rPr>
                        <a:t>年龄</a:t>
                      </a:r>
                      <a:endParaRPr lang="zh-CN" sz="2000"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999FF"/>
                    </a:solidFill>
                  </a:tcPr>
                </a:tc>
                <a:tc>
                  <a:txBody>
                    <a:bodyPr/>
                    <a:lstStyle>
                      <a:lvl1pPr marL="0" algn="l" defTabSz="914400" rtl="0" eaLnBrk="1" latinLnBrk="0" hangingPunct="1">
                        <a:defRPr sz="1800" b="1" kern="1200">
                          <a:solidFill>
                            <a:schemeClr val="lt1"/>
                          </a:solidFill>
                          <a:latin typeface="Arial" panose="020B0604020202020204"/>
                          <a:ea typeface="宋体" panose="02010600030101010101" pitchFamily="2" charset="-122"/>
                        </a:defRPr>
                      </a:lvl1pPr>
                      <a:lvl2pPr marL="457200" algn="l" defTabSz="914400" rtl="0" eaLnBrk="1" latinLnBrk="0" hangingPunct="1">
                        <a:defRPr sz="1800" b="1" kern="1200">
                          <a:solidFill>
                            <a:schemeClr val="lt1"/>
                          </a:solidFill>
                          <a:latin typeface="Arial" panose="020B0604020202020204"/>
                          <a:ea typeface="宋体" panose="02010600030101010101" pitchFamily="2" charset="-122"/>
                        </a:defRPr>
                      </a:lvl2pPr>
                      <a:lvl3pPr marL="914400" algn="l" defTabSz="914400" rtl="0" eaLnBrk="1" latinLnBrk="0" hangingPunct="1">
                        <a:defRPr sz="1800" b="1" kern="1200">
                          <a:solidFill>
                            <a:schemeClr val="lt1"/>
                          </a:solidFill>
                          <a:latin typeface="Arial" panose="020B0604020202020204"/>
                          <a:ea typeface="宋体" panose="02010600030101010101" pitchFamily="2" charset="-122"/>
                        </a:defRPr>
                      </a:lvl3pPr>
                      <a:lvl4pPr marL="1371600" algn="l" defTabSz="914400" rtl="0" eaLnBrk="1" latinLnBrk="0" hangingPunct="1">
                        <a:defRPr sz="1800" b="1" kern="1200">
                          <a:solidFill>
                            <a:schemeClr val="lt1"/>
                          </a:solidFill>
                          <a:latin typeface="Arial" panose="020B0604020202020204"/>
                          <a:ea typeface="宋体" panose="02010600030101010101" pitchFamily="2" charset="-122"/>
                        </a:defRPr>
                      </a:lvl4pPr>
                      <a:lvl5pPr marL="1828800" algn="l" defTabSz="914400" rtl="0" eaLnBrk="1" latinLnBrk="0" hangingPunct="1">
                        <a:defRPr sz="1800" b="1" kern="1200">
                          <a:solidFill>
                            <a:schemeClr val="lt1"/>
                          </a:solidFill>
                          <a:latin typeface="Arial" panose="020B0604020202020204"/>
                          <a:ea typeface="宋体" panose="02010600030101010101" pitchFamily="2" charset="-122"/>
                        </a:defRPr>
                      </a:lvl5pPr>
                      <a:lvl6pPr marL="2286000" algn="l" defTabSz="914400" rtl="0" eaLnBrk="1" latinLnBrk="0" hangingPunct="1">
                        <a:defRPr sz="1800" b="1" kern="1200">
                          <a:solidFill>
                            <a:schemeClr val="lt1"/>
                          </a:solidFill>
                          <a:latin typeface="Arial" panose="020B0604020202020204"/>
                          <a:ea typeface="宋体" panose="02010600030101010101" pitchFamily="2" charset="-122"/>
                        </a:defRPr>
                      </a:lvl6pPr>
                      <a:lvl7pPr marL="2743200" algn="l" defTabSz="914400" rtl="0" eaLnBrk="1" latinLnBrk="0" hangingPunct="1">
                        <a:defRPr sz="1800" b="1" kern="1200">
                          <a:solidFill>
                            <a:schemeClr val="lt1"/>
                          </a:solidFill>
                          <a:latin typeface="Arial" panose="020B0604020202020204"/>
                          <a:ea typeface="宋体" panose="02010600030101010101" pitchFamily="2" charset="-122"/>
                        </a:defRPr>
                      </a:lvl7pPr>
                      <a:lvl8pPr marL="3200400" algn="l" defTabSz="914400" rtl="0" eaLnBrk="1" latinLnBrk="0" hangingPunct="1">
                        <a:defRPr sz="1800" b="1" kern="1200">
                          <a:solidFill>
                            <a:schemeClr val="lt1"/>
                          </a:solidFill>
                          <a:latin typeface="Arial" panose="020B0604020202020204"/>
                          <a:ea typeface="宋体" panose="02010600030101010101" pitchFamily="2" charset="-122"/>
                        </a:defRPr>
                      </a:lvl8pPr>
                      <a:lvl9pPr marL="3657600" algn="l" defTabSz="914400" rtl="0" eaLnBrk="1" latinLnBrk="0" hangingPunct="1">
                        <a:defRPr sz="1800" b="1" kern="1200">
                          <a:solidFill>
                            <a:schemeClr val="lt1"/>
                          </a:solidFill>
                          <a:latin typeface="Arial" panose="020B0604020202020204"/>
                          <a:ea typeface="宋体" panose="02010600030101010101" pitchFamily="2" charset="-122"/>
                        </a:defRPr>
                      </a:lvl9pPr>
                    </a:lstStyle>
                    <a:p>
                      <a:pPr indent="269875" algn="ctr">
                        <a:spcAft>
                          <a:spcPts val="0"/>
                        </a:spcAft>
                      </a:pPr>
                      <a:r>
                        <a:rPr lang="zh-CN" sz="2000" kern="100" dirty="0">
                          <a:effectLst/>
                        </a:rPr>
                        <a:t>性别</a:t>
                      </a:r>
                      <a:endParaRPr lang="zh-CN" sz="2000"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999FF"/>
                    </a:solidFill>
                  </a:tcPr>
                </a:tc>
                <a:tc>
                  <a:txBody>
                    <a:bodyPr/>
                    <a:lstStyle>
                      <a:lvl1pPr marL="0" algn="l" defTabSz="914400" rtl="0" eaLnBrk="1" latinLnBrk="0" hangingPunct="1">
                        <a:defRPr sz="1800" b="1" kern="1200">
                          <a:solidFill>
                            <a:schemeClr val="lt1"/>
                          </a:solidFill>
                          <a:latin typeface="Arial" panose="020B0604020202020204"/>
                          <a:ea typeface="宋体" panose="02010600030101010101" pitchFamily="2" charset="-122"/>
                        </a:defRPr>
                      </a:lvl1pPr>
                      <a:lvl2pPr marL="457200" algn="l" defTabSz="914400" rtl="0" eaLnBrk="1" latinLnBrk="0" hangingPunct="1">
                        <a:defRPr sz="1800" b="1" kern="1200">
                          <a:solidFill>
                            <a:schemeClr val="lt1"/>
                          </a:solidFill>
                          <a:latin typeface="Arial" panose="020B0604020202020204"/>
                          <a:ea typeface="宋体" panose="02010600030101010101" pitchFamily="2" charset="-122"/>
                        </a:defRPr>
                      </a:lvl2pPr>
                      <a:lvl3pPr marL="914400" algn="l" defTabSz="914400" rtl="0" eaLnBrk="1" latinLnBrk="0" hangingPunct="1">
                        <a:defRPr sz="1800" b="1" kern="1200">
                          <a:solidFill>
                            <a:schemeClr val="lt1"/>
                          </a:solidFill>
                          <a:latin typeface="Arial" panose="020B0604020202020204"/>
                          <a:ea typeface="宋体" panose="02010600030101010101" pitchFamily="2" charset="-122"/>
                        </a:defRPr>
                      </a:lvl3pPr>
                      <a:lvl4pPr marL="1371600" algn="l" defTabSz="914400" rtl="0" eaLnBrk="1" latinLnBrk="0" hangingPunct="1">
                        <a:defRPr sz="1800" b="1" kern="1200">
                          <a:solidFill>
                            <a:schemeClr val="lt1"/>
                          </a:solidFill>
                          <a:latin typeface="Arial" panose="020B0604020202020204"/>
                          <a:ea typeface="宋体" panose="02010600030101010101" pitchFamily="2" charset="-122"/>
                        </a:defRPr>
                      </a:lvl4pPr>
                      <a:lvl5pPr marL="1828800" algn="l" defTabSz="914400" rtl="0" eaLnBrk="1" latinLnBrk="0" hangingPunct="1">
                        <a:defRPr sz="1800" b="1" kern="1200">
                          <a:solidFill>
                            <a:schemeClr val="lt1"/>
                          </a:solidFill>
                          <a:latin typeface="Arial" panose="020B0604020202020204"/>
                          <a:ea typeface="宋体" panose="02010600030101010101" pitchFamily="2" charset="-122"/>
                        </a:defRPr>
                      </a:lvl5pPr>
                      <a:lvl6pPr marL="2286000" algn="l" defTabSz="914400" rtl="0" eaLnBrk="1" latinLnBrk="0" hangingPunct="1">
                        <a:defRPr sz="1800" b="1" kern="1200">
                          <a:solidFill>
                            <a:schemeClr val="lt1"/>
                          </a:solidFill>
                          <a:latin typeface="Arial" panose="020B0604020202020204"/>
                          <a:ea typeface="宋体" panose="02010600030101010101" pitchFamily="2" charset="-122"/>
                        </a:defRPr>
                      </a:lvl6pPr>
                      <a:lvl7pPr marL="2743200" algn="l" defTabSz="914400" rtl="0" eaLnBrk="1" latinLnBrk="0" hangingPunct="1">
                        <a:defRPr sz="1800" b="1" kern="1200">
                          <a:solidFill>
                            <a:schemeClr val="lt1"/>
                          </a:solidFill>
                          <a:latin typeface="Arial" panose="020B0604020202020204"/>
                          <a:ea typeface="宋体" panose="02010600030101010101" pitchFamily="2" charset="-122"/>
                        </a:defRPr>
                      </a:lvl7pPr>
                      <a:lvl8pPr marL="3200400" algn="l" defTabSz="914400" rtl="0" eaLnBrk="1" latinLnBrk="0" hangingPunct="1">
                        <a:defRPr sz="1800" b="1" kern="1200">
                          <a:solidFill>
                            <a:schemeClr val="lt1"/>
                          </a:solidFill>
                          <a:latin typeface="Arial" panose="020B0604020202020204"/>
                          <a:ea typeface="宋体" panose="02010600030101010101" pitchFamily="2" charset="-122"/>
                        </a:defRPr>
                      </a:lvl8pPr>
                      <a:lvl9pPr marL="3657600" algn="l" defTabSz="914400" rtl="0" eaLnBrk="1" latinLnBrk="0" hangingPunct="1">
                        <a:defRPr sz="1800" b="1" kern="1200">
                          <a:solidFill>
                            <a:schemeClr val="lt1"/>
                          </a:solidFill>
                          <a:latin typeface="Arial" panose="020B0604020202020204"/>
                          <a:ea typeface="宋体" panose="02010600030101010101" pitchFamily="2" charset="-122"/>
                        </a:defRPr>
                      </a:lvl9pPr>
                    </a:lstStyle>
                    <a:p>
                      <a:pPr indent="269875" algn="ctr">
                        <a:spcAft>
                          <a:spcPts val="0"/>
                        </a:spcAft>
                      </a:pPr>
                      <a:r>
                        <a:rPr lang="zh-CN" sz="2000" kern="100" dirty="0">
                          <a:effectLst/>
                        </a:rPr>
                        <a:t>邮编</a:t>
                      </a:r>
                      <a:endParaRPr lang="zh-CN" sz="2000"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999FF"/>
                    </a:solidFill>
                  </a:tcPr>
                </a:tc>
                <a:tc>
                  <a:txBody>
                    <a:bodyPr/>
                    <a:lstStyle>
                      <a:lvl1pPr marL="0" algn="l" defTabSz="914400" rtl="0" eaLnBrk="1" latinLnBrk="0" hangingPunct="1">
                        <a:defRPr sz="1800" b="1" kern="1200">
                          <a:solidFill>
                            <a:schemeClr val="lt1"/>
                          </a:solidFill>
                          <a:latin typeface="Arial" panose="020B0604020202020204"/>
                          <a:ea typeface="宋体" panose="02010600030101010101" pitchFamily="2" charset="-122"/>
                        </a:defRPr>
                      </a:lvl1pPr>
                      <a:lvl2pPr marL="457200" algn="l" defTabSz="914400" rtl="0" eaLnBrk="1" latinLnBrk="0" hangingPunct="1">
                        <a:defRPr sz="1800" b="1" kern="1200">
                          <a:solidFill>
                            <a:schemeClr val="lt1"/>
                          </a:solidFill>
                          <a:latin typeface="Arial" panose="020B0604020202020204"/>
                          <a:ea typeface="宋体" panose="02010600030101010101" pitchFamily="2" charset="-122"/>
                        </a:defRPr>
                      </a:lvl2pPr>
                      <a:lvl3pPr marL="914400" algn="l" defTabSz="914400" rtl="0" eaLnBrk="1" latinLnBrk="0" hangingPunct="1">
                        <a:defRPr sz="1800" b="1" kern="1200">
                          <a:solidFill>
                            <a:schemeClr val="lt1"/>
                          </a:solidFill>
                          <a:latin typeface="Arial" panose="020B0604020202020204"/>
                          <a:ea typeface="宋体" panose="02010600030101010101" pitchFamily="2" charset="-122"/>
                        </a:defRPr>
                      </a:lvl3pPr>
                      <a:lvl4pPr marL="1371600" algn="l" defTabSz="914400" rtl="0" eaLnBrk="1" latinLnBrk="0" hangingPunct="1">
                        <a:defRPr sz="1800" b="1" kern="1200">
                          <a:solidFill>
                            <a:schemeClr val="lt1"/>
                          </a:solidFill>
                          <a:latin typeface="Arial" panose="020B0604020202020204"/>
                          <a:ea typeface="宋体" panose="02010600030101010101" pitchFamily="2" charset="-122"/>
                        </a:defRPr>
                      </a:lvl4pPr>
                      <a:lvl5pPr marL="1828800" algn="l" defTabSz="914400" rtl="0" eaLnBrk="1" latinLnBrk="0" hangingPunct="1">
                        <a:defRPr sz="1800" b="1" kern="1200">
                          <a:solidFill>
                            <a:schemeClr val="lt1"/>
                          </a:solidFill>
                          <a:latin typeface="Arial" panose="020B0604020202020204"/>
                          <a:ea typeface="宋体" panose="02010600030101010101" pitchFamily="2" charset="-122"/>
                        </a:defRPr>
                      </a:lvl5pPr>
                      <a:lvl6pPr marL="2286000" algn="l" defTabSz="914400" rtl="0" eaLnBrk="1" latinLnBrk="0" hangingPunct="1">
                        <a:defRPr sz="1800" b="1" kern="1200">
                          <a:solidFill>
                            <a:schemeClr val="lt1"/>
                          </a:solidFill>
                          <a:latin typeface="Arial" panose="020B0604020202020204"/>
                          <a:ea typeface="宋体" panose="02010600030101010101" pitchFamily="2" charset="-122"/>
                        </a:defRPr>
                      </a:lvl6pPr>
                      <a:lvl7pPr marL="2743200" algn="l" defTabSz="914400" rtl="0" eaLnBrk="1" latinLnBrk="0" hangingPunct="1">
                        <a:defRPr sz="1800" b="1" kern="1200">
                          <a:solidFill>
                            <a:schemeClr val="lt1"/>
                          </a:solidFill>
                          <a:latin typeface="Arial" panose="020B0604020202020204"/>
                          <a:ea typeface="宋体" panose="02010600030101010101" pitchFamily="2" charset="-122"/>
                        </a:defRPr>
                      </a:lvl7pPr>
                      <a:lvl8pPr marL="3200400" algn="l" defTabSz="914400" rtl="0" eaLnBrk="1" latinLnBrk="0" hangingPunct="1">
                        <a:defRPr sz="1800" b="1" kern="1200">
                          <a:solidFill>
                            <a:schemeClr val="lt1"/>
                          </a:solidFill>
                          <a:latin typeface="Arial" panose="020B0604020202020204"/>
                          <a:ea typeface="宋体" panose="02010600030101010101" pitchFamily="2" charset="-122"/>
                        </a:defRPr>
                      </a:lvl8pPr>
                      <a:lvl9pPr marL="3657600" algn="l" defTabSz="914400" rtl="0" eaLnBrk="1" latinLnBrk="0" hangingPunct="1">
                        <a:defRPr sz="1800" b="1" kern="1200">
                          <a:solidFill>
                            <a:schemeClr val="lt1"/>
                          </a:solidFill>
                          <a:latin typeface="Arial" panose="020B0604020202020204"/>
                          <a:ea typeface="宋体" panose="02010600030101010101" pitchFamily="2" charset="-122"/>
                        </a:defRPr>
                      </a:lvl9pPr>
                    </a:lstStyle>
                    <a:p>
                      <a:pPr indent="269875" algn="ctr">
                        <a:spcAft>
                          <a:spcPts val="0"/>
                        </a:spcAft>
                      </a:pPr>
                      <a:r>
                        <a:rPr lang="zh-CN" sz="2000" kern="100">
                          <a:effectLst/>
                        </a:rPr>
                        <a:t>疾病</a:t>
                      </a:r>
                      <a:endParaRPr lang="zh-CN" sz="2000" kern="10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999FF"/>
                    </a:solidFill>
                  </a:tcPr>
                </a:tc>
                <a:extLst>
                  <a:ext uri="{0D108BD9-81ED-4DB2-BD59-A6C34878D82A}">
                    <a16:rowId xmlns:a16="http://schemas.microsoft.com/office/drawing/2014/main" val="10000"/>
                  </a:ext>
                </a:extLst>
              </a:tr>
              <a:tr h="306133">
                <a:tc>
                  <a:txBody>
                    <a:bodyPr/>
                    <a:lstStyle>
                      <a:lvl1pPr marL="0" algn="l" defTabSz="914400" rtl="0" eaLnBrk="1" latinLnBrk="0" hangingPunct="1">
                        <a:defRPr sz="1800" b="1" kern="1200">
                          <a:solidFill>
                            <a:schemeClr val="lt1"/>
                          </a:solidFill>
                          <a:latin typeface="Arial" panose="020B0604020202020204"/>
                          <a:ea typeface="宋体" panose="02010600030101010101" pitchFamily="2" charset="-122"/>
                        </a:defRPr>
                      </a:lvl1pPr>
                      <a:lvl2pPr marL="457200" algn="l" defTabSz="914400" rtl="0" eaLnBrk="1" latinLnBrk="0" hangingPunct="1">
                        <a:defRPr sz="1800" b="1" kern="1200">
                          <a:solidFill>
                            <a:schemeClr val="lt1"/>
                          </a:solidFill>
                          <a:latin typeface="Arial" panose="020B0604020202020204"/>
                          <a:ea typeface="宋体" panose="02010600030101010101" pitchFamily="2" charset="-122"/>
                        </a:defRPr>
                      </a:lvl2pPr>
                      <a:lvl3pPr marL="914400" algn="l" defTabSz="914400" rtl="0" eaLnBrk="1" latinLnBrk="0" hangingPunct="1">
                        <a:defRPr sz="1800" b="1" kern="1200">
                          <a:solidFill>
                            <a:schemeClr val="lt1"/>
                          </a:solidFill>
                          <a:latin typeface="Arial" panose="020B0604020202020204"/>
                          <a:ea typeface="宋体" panose="02010600030101010101" pitchFamily="2" charset="-122"/>
                        </a:defRPr>
                      </a:lvl3pPr>
                      <a:lvl4pPr marL="1371600" algn="l" defTabSz="914400" rtl="0" eaLnBrk="1" latinLnBrk="0" hangingPunct="1">
                        <a:defRPr sz="1800" b="1" kern="1200">
                          <a:solidFill>
                            <a:schemeClr val="lt1"/>
                          </a:solidFill>
                          <a:latin typeface="Arial" panose="020B0604020202020204"/>
                          <a:ea typeface="宋体" panose="02010600030101010101" pitchFamily="2" charset="-122"/>
                        </a:defRPr>
                      </a:lvl4pPr>
                      <a:lvl5pPr marL="1828800" algn="l" defTabSz="914400" rtl="0" eaLnBrk="1" latinLnBrk="0" hangingPunct="1">
                        <a:defRPr sz="1800" b="1" kern="1200">
                          <a:solidFill>
                            <a:schemeClr val="lt1"/>
                          </a:solidFill>
                          <a:latin typeface="Arial" panose="020B0604020202020204"/>
                          <a:ea typeface="宋体" panose="02010600030101010101" pitchFamily="2" charset="-122"/>
                        </a:defRPr>
                      </a:lvl5pPr>
                      <a:lvl6pPr marL="2286000" algn="l" defTabSz="914400" rtl="0" eaLnBrk="1" latinLnBrk="0" hangingPunct="1">
                        <a:defRPr sz="1800" b="1" kern="1200">
                          <a:solidFill>
                            <a:schemeClr val="lt1"/>
                          </a:solidFill>
                          <a:latin typeface="Arial" panose="020B0604020202020204"/>
                          <a:ea typeface="宋体" panose="02010600030101010101" pitchFamily="2" charset="-122"/>
                        </a:defRPr>
                      </a:lvl6pPr>
                      <a:lvl7pPr marL="2743200" algn="l" defTabSz="914400" rtl="0" eaLnBrk="1" latinLnBrk="0" hangingPunct="1">
                        <a:defRPr sz="1800" b="1" kern="1200">
                          <a:solidFill>
                            <a:schemeClr val="lt1"/>
                          </a:solidFill>
                          <a:latin typeface="Arial" panose="020B0604020202020204"/>
                          <a:ea typeface="宋体" panose="02010600030101010101" pitchFamily="2" charset="-122"/>
                        </a:defRPr>
                      </a:lvl7pPr>
                      <a:lvl8pPr marL="3200400" algn="l" defTabSz="914400" rtl="0" eaLnBrk="1" latinLnBrk="0" hangingPunct="1">
                        <a:defRPr sz="1800" b="1" kern="1200">
                          <a:solidFill>
                            <a:schemeClr val="lt1"/>
                          </a:solidFill>
                          <a:latin typeface="Arial" panose="020B0604020202020204"/>
                          <a:ea typeface="宋体" panose="02010600030101010101" pitchFamily="2" charset="-122"/>
                        </a:defRPr>
                      </a:lvl8pPr>
                      <a:lvl9pPr marL="3657600" algn="l" defTabSz="914400" rtl="0" eaLnBrk="1" latinLnBrk="0" hangingPunct="1">
                        <a:defRPr sz="1800" b="1" kern="1200">
                          <a:solidFill>
                            <a:schemeClr val="lt1"/>
                          </a:solidFill>
                          <a:latin typeface="Arial" panose="020B0604020202020204"/>
                          <a:ea typeface="宋体" panose="02010600030101010101" pitchFamily="2" charset="-122"/>
                        </a:defRPr>
                      </a:lvl9pPr>
                    </a:lstStyle>
                    <a:p>
                      <a:pPr indent="269875" algn="ctr">
                        <a:spcAft>
                          <a:spcPts val="0"/>
                        </a:spcAft>
                      </a:pPr>
                      <a:r>
                        <a:rPr lang="en-US" sz="2000" kern="100" dirty="0">
                          <a:effectLst/>
                        </a:rPr>
                        <a:t>1</a:t>
                      </a:r>
                      <a:endParaRPr lang="en-US" sz="2000"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999FF"/>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kern="100" dirty="0">
                          <a:effectLst/>
                        </a:rPr>
                        <a:t>[2, 60]</a:t>
                      </a:r>
                      <a:endParaRPr lang="en-US" sz="2000"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i="1" kern="100" dirty="0">
                          <a:effectLst/>
                        </a:rPr>
                        <a:t>F</a:t>
                      </a:r>
                      <a:endParaRPr lang="en-US" sz="2000" i="1"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kern="100" dirty="0">
                          <a:effectLst/>
                        </a:rPr>
                        <a:t>[12000,15000]</a:t>
                      </a:r>
                      <a:endParaRPr lang="en-US" sz="2000"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zh-CN" sz="2000" kern="100">
                          <a:effectLst/>
                        </a:rPr>
                        <a:t>艾滋病</a:t>
                      </a:r>
                      <a:endParaRPr lang="zh-CN" sz="2000" kern="10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extLst>
                  <a:ext uri="{0D108BD9-81ED-4DB2-BD59-A6C34878D82A}">
                    <a16:rowId xmlns:a16="http://schemas.microsoft.com/office/drawing/2014/main" val="10001"/>
                  </a:ext>
                </a:extLst>
              </a:tr>
              <a:tr h="306769">
                <a:tc>
                  <a:txBody>
                    <a:bodyPr/>
                    <a:lstStyle>
                      <a:lvl1pPr marL="0" algn="l" defTabSz="914400" rtl="0" eaLnBrk="1" latinLnBrk="0" hangingPunct="1">
                        <a:defRPr sz="1800" b="1" kern="1200">
                          <a:solidFill>
                            <a:schemeClr val="lt1"/>
                          </a:solidFill>
                          <a:latin typeface="Arial" panose="020B0604020202020204"/>
                          <a:ea typeface="宋体" panose="02010600030101010101" pitchFamily="2" charset="-122"/>
                        </a:defRPr>
                      </a:lvl1pPr>
                      <a:lvl2pPr marL="457200" algn="l" defTabSz="914400" rtl="0" eaLnBrk="1" latinLnBrk="0" hangingPunct="1">
                        <a:defRPr sz="1800" b="1" kern="1200">
                          <a:solidFill>
                            <a:schemeClr val="lt1"/>
                          </a:solidFill>
                          <a:latin typeface="Arial" panose="020B0604020202020204"/>
                          <a:ea typeface="宋体" panose="02010600030101010101" pitchFamily="2" charset="-122"/>
                        </a:defRPr>
                      </a:lvl2pPr>
                      <a:lvl3pPr marL="914400" algn="l" defTabSz="914400" rtl="0" eaLnBrk="1" latinLnBrk="0" hangingPunct="1">
                        <a:defRPr sz="1800" b="1" kern="1200">
                          <a:solidFill>
                            <a:schemeClr val="lt1"/>
                          </a:solidFill>
                          <a:latin typeface="Arial" panose="020B0604020202020204"/>
                          <a:ea typeface="宋体" panose="02010600030101010101" pitchFamily="2" charset="-122"/>
                        </a:defRPr>
                      </a:lvl3pPr>
                      <a:lvl4pPr marL="1371600" algn="l" defTabSz="914400" rtl="0" eaLnBrk="1" latinLnBrk="0" hangingPunct="1">
                        <a:defRPr sz="1800" b="1" kern="1200">
                          <a:solidFill>
                            <a:schemeClr val="lt1"/>
                          </a:solidFill>
                          <a:latin typeface="Arial" panose="020B0604020202020204"/>
                          <a:ea typeface="宋体" panose="02010600030101010101" pitchFamily="2" charset="-122"/>
                        </a:defRPr>
                      </a:lvl4pPr>
                      <a:lvl5pPr marL="1828800" algn="l" defTabSz="914400" rtl="0" eaLnBrk="1" latinLnBrk="0" hangingPunct="1">
                        <a:defRPr sz="1800" b="1" kern="1200">
                          <a:solidFill>
                            <a:schemeClr val="lt1"/>
                          </a:solidFill>
                          <a:latin typeface="Arial" panose="020B0604020202020204"/>
                          <a:ea typeface="宋体" panose="02010600030101010101" pitchFamily="2" charset="-122"/>
                        </a:defRPr>
                      </a:lvl5pPr>
                      <a:lvl6pPr marL="2286000" algn="l" defTabSz="914400" rtl="0" eaLnBrk="1" latinLnBrk="0" hangingPunct="1">
                        <a:defRPr sz="1800" b="1" kern="1200">
                          <a:solidFill>
                            <a:schemeClr val="lt1"/>
                          </a:solidFill>
                          <a:latin typeface="Arial" panose="020B0604020202020204"/>
                          <a:ea typeface="宋体" panose="02010600030101010101" pitchFamily="2" charset="-122"/>
                        </a:defRPr>
                      </a:lvl6pPr>
                      <a:lvl7pPr marL="2743200" algn="l" defTabSz="914400" rtl="0" eaLnBrk="1" latinLnBrk="0" hangingPunct="1">
                        <a:defRPr sz="1800" b="1" kern="1200">
                          <a:solidFill>
                            <a:schemeClr val="lt1"/>
                          </a:solidFill>
                          <a:latin typeface="Arial" panose="020B0604020202020204"/>
                          <a:ea typeface="宋体" panose="02010600030101010101" pitchFamily="2" charset="-122"/>
                        </a:defRPr>
                      </a:lvl7pPr>
                      <a:lvl8pPr marL="3200400" algn="l" defTabSz="914400" rtl="0" eaLnBrk="1" latinLnBrk="0" hangingPunct="1">
                        <a:defRPr sz="1800" b="1" kern="1200">
                          <a:solidFill>
                            <a:schemeClr val="lt1"/>
                          </a:solidFill>
                          <a:latin typeface="Arial" panose="020B0604020202020204"/>
                          <a:ea typeface="宋体" panose="02010600030101010101" pitchFamily="2" charset="-122"/>
                        </a:defRPr>
                      </a:lvl8pPr>
                      <a:lvl9pPr marL="3657600" algn="l" defTabSz="914400" rtl="0" eaLnBrk="1" latinLnBrk="0" hangingPunct="1">
                        <a:defRPr sz="1800" b="1" kern="1200">
                          <a:solidFill>
                            <a:schemeClr val="lt1"/>
                          </a:solidFill>
                          <a:latin typeface="Arial" panose="020B0604020202020204"/>
                          <a:ea typeface="宋体" panose="02010600030101010101" pitchFamily="2" charset="-122"/>
                        </a:defRPr>
                      </a:lvl9pPr>
                    </a:lstStyle>
                    <a:p>
                      <a:pPr indent="269875" algn="ctr">
                        <a:spcAft>
                          <a:spcPts val="0"/>
                        </a:spcAft>
                      </a:pPr>
                      <a:r>
                        <a:rPr lang="en-US" sz="2000" kern="100">
                          <a:effectLst/>
                        </a:rPr>
                        <a:t>1</a:t>
                      </a:r>
                      <a:endParaRPr lang="en-US" sz="2000" kern="10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kern="100" dirty="0">
                          <a:effectLst/>
                        </a:rPr>
                        <a:t>[2, 60]</a:t>
                      </a:r>
                      <a:endParaRPr lang="en-US" sz="2000"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i="1" kern="100" dirty="0">
                          <a:effectLst/>
                        </a:rPr>
                        <a:t>M</a:t>
                      </a:r>
                      <a:endParaRPr lang="en-US" sz="2000" i="1"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kern="100" dirty="0">
                          <a:effectLst/>
                        </a:rPr>
                        <a:t>[12000,15000]</a:t>
                      </a:r>
                      <a:endParaRPr lang="en-US" sz="2000"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zh-CN" sz="2000" kern="100">
                          <a:effectLst/>
                        </a:rPr>
                        <a:t>消化不良</a:t>
                      </a:r>
                      <a:endParaRPr lang="zh-CN" sz="2000" kern="10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extLst>
                  <a:ext uri="{0D108BD9-81ED-4DB2-BD59-A6C34878D82A}">
                    <a16:rowId xmlns:a16="http://schemas.microsoft.com/office/drawing/2014/main" val="10002"/>
                  </a:ext>
                </a:extLst>
              </a:tr>
              <a:tr h="306133">
                <a:tc>
                  <a:txBody>
                    <a:bodyPr/>
                    <a:lstStyle>
                      <a:lvl1pPr marL="0" algn="l" defTabSz="914400" rtl="0" eaLnBrk="1" latinLnBrk="0" hangingPunct="1">
                        <a:defRPr sz="1800" b="1" kern="1200">
                          <a:solidFill>
                            <a:schemeClr val="lt1"/>
                          </a:solidFill>
                          <a:latin typeface="Arial" panose="020B0604020202020204"/>
                          <a:ea typeface="宋体" panose="02010600030101010101" pitchFamily="2" charset="-122"/>
                        </a:defRPr>
                      </a:lvl1pPr>
                      <a:lvl2pPr marL="457200" algn="l" defTabSz="914400" rtl="0" eaLnBrk="1" latinLnBrk="0" hangingPunct="1">
                        <a:defRPr sz="1800" b="1" kern="1200">
                          <a:solidFill>
                            <a:schemeClr val="lt1"/>
                          </a:solidFill>
                          <a:latin typeface="Arial" panose="020B0604020202020204"/>
                          <a:ea typeface="宋体" panose="02010600030101010101" pitchFamily="2" charset="-122"/>
                        </a:defRPr>
                      </a:lvl2pPr>
                      <a:lvl3pPr marL="914400" algn="l" defTabSz="914400" rtl="0" eaLnBrk="1" latinLnBrk="0" hangingPunct="1">
                        <a:defRPr sz="1800" b="1" kern="1200">
                          <a:solidFill>
                            <a:schemeClr val="lt1"/>
                          </a:solidFill>
                          <a:latin typeface="Arial" panose="020B0604020202020204"/>
                          <a:ea typeface="宋体" panose="02010600030101010101" pitchFamily="2" charset="-122"/>
                        </a:defRPr>
                      </a:lvl3pPr>
                      <a:lvl4pPr marL="1371600" algn="l" defTabSz="914400" rtl="0" eaLnBrk="1" latinLnBrk="0" hangingPunct="1">
                        <a:defRPr sz="1800" b="1" kern="1200">
                          <a:solidFill>
                            <a:schemeClr val="lt1"/>
                          </a:solidFill>
                          <a:latin typeface="Arial" panose="020B0604020202020204"/>
                          <a:ea typeface="宋体" panose="02010600030101010101" pitchFamily="2" charset="-122"/>
                        </a:defRPr>
                      </a:lvl4pPr>
                      <a:lvl5pPr marL="1828800" algn="l" defTabSz="914400" rtl="0" eaLnBrk="1" latinLnBrk="0" hangingPunct="1">
                        <a:defRPr sz="1800" b="1" kern="1200">
                          <a:solidFill>
                            <a:schemeClr val="lt1"/>
                          </a:solidFill>
                          <a:latin typeface="Arial" panose="020B0604020202020204"/>
                          <a:ea typeface="宋体" panose="02010600030101010101" pitchFamily="2" charset="-122"/>
                        </a:defRPr>
                      </a:lvl5pPr>
                      <a:lvl6pPr marL="2286000" algn="l" defTabSz="914400" rtl="0" eaLnBrk="1" latinLnBrk="0" hangingPunct="1">
                        <a:defRPr sz="1800" b="1" kern="1200">
                          <a:solidFill>
                            <a:schemeClr val="lt1"/>
                          </a:solidFill>
                          <a:latin typeface="Arial" panose="020B0604020202020204"/>
                          <a:ea typeface="宋体" panose="02010600030101010101" pitchFamily="2" charset="-122"/>
                        </a:defRPr>
                      </a:lvl6pPr>
                      <a:lvl7pPr marL="2743200" algn="l" defTabSz="914400" rtl="0" eaLnBrk="1" latinLnBrk="0" hangingPunct="1">
                        <a:defRPr sz="1800" b="1" kern="1200">
                          <a:solidFill>
                            <a:schemeClr val="lt1"/>
                          </a:solidFill>
                          <a:latin typeface="Arial" panose="020B0604020202020204"/>
                          <a:ea typeface="宋体" panose="02010600030101010101" pitchFamily="2" charset="-122"/>
                        </a:defRPr>
                      </a:lvl7pPr>
                      <a:lvl8pPr marL="3200400" algn="l" defTabSz="914400" rtl="0" eaLnBrk="1" latinLnBrk="0" hangingPunct="1">
                        <a:defRPr sz="1800" b="1" kern="1200">
                          <a:solidFill>
                            <a:schemeClr val="lt1"/>
                          </a:solidFill>
                          <a:latin typeface="Arial" panose="020B0604020202020204"/>
                          <a:ea typeface="宋体" panose="02010600030101010101" pitchFamily="2" charset="-122"/>
                        </a:defRPr>
                      </a:lvl8pPr>
                      <a:lvl9pPr marL="3657600" algn="l" defTabSz="914400" rtl="0" eaLnBrk="1" latinLnBrk="0" hangingPunct="1">
                        <a:defRPr sz="1800" b="1" kern="1200">
                          <a:solidFill>
                            <a:schemeClr val="lt1"/>
                          </a:solidFill>
                          <a:latin typeface="Arial" panose="020B0604020202020204"/>
                          <a:ea typeface="宋体" panose="02010600030101010101" pitchFamily="2" charset="-122"/>
                        </a:defRPr>
                      </a:lvl9pPr>
                    </a:lstStyle>
                    <a:p>
                      <a:pPr indent="269875" algn="ctr">
                        <a:spcAft>
                          <a:spcPts val="0"/>
                        </a:spcAft>
                      </a:pPr>
                      <a:r>
                        <a:rPr lang="en-US" sz="2000" kern="100">
                          <a:effectLst/>
                        </a:rPr>
                        <a:t>1</a:t>
                      </a:r>
                      <a:endParaRPr lang="en-US" sz="2000" kern="10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kern="100" dirty="0">
                          <a:effectLst/>
                        </a:rPr>
                        <a:t>[2, 60]</a:t>
                      </a:r>
                      <a:endParaRPr lang="en-US" sz="2000"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i="1" kern="100" dirty="0">
                          <a:effectLst/>
                        </a:rPr>
                        <a:t>M</a:t>
                      </a:r>
                      <a:endParaRPr lang="en-US" sz="2000" i="1"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kern="100" dirty="0">
                          <a:effectLst/>
                        </a:rPr>
                        <a:t>[12000,15000]</a:t>
                      </a:r>
                      <a:endParaRPr lang="en-US" sz="2000"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zh-CN" sz="2000" kern="100" dirty="0">
                          <a:effectLst/>
                        </a:rPr>
                        <a:t>消化不良</a:t>
                      </a:r>
                      <a:endParaRPr lang="zh-CN" sz="2000"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extLst>
                  <a:ext uri="{0D108BD9-81ED-4DB2-BD59-A6C34878D82A}">
                    <a16:rowId xmlns:a16="http://schemas.microsoft.com/office/drawing/2014/main" val="10003"/>
                  </a:ext>
                </a:extLst>
              </a:tr>
              <a:tr h="306133">
                <a:tc>
                  <a:txBody>
                    <a:bodyPr/>
                    <a:lstStyle>
                      <a:lvl1pPr marL="0" algn="l" defTabSz="914400" rtl="0" eaLnBrk="1" latinLnBrk="0" hangingPunct="1">
                        <a:defRPr sz="1800" b="1" kern="1200">
                          <a:solidFill>
                            <a:schemeClr val="lt1"/>
                          </a:solidFill>
                          <a:latin typeface="Arial" panose="020B0604020202020204"/>
                          <a:ea typeface="宋体" panose="02010600030101010101" pitchFamily="2" charset="-122"/>
                        </a:defRPr>
                      </a:lvl1pPr>
                      <a:lvl2pPr marL="457200" algn="l" defTabSz="914400" rtl="0" eaLnBrk="1" latinLnBrk="0" hangingPunct="1">
                        <a:defRPr sz="1800" b="1" kern="1200">
                          <a:solidFill>
                            <a:schemeClr val="lt1"/>
                          </a:solidFill>
                          <a:latin typeface="Arial" panose="020B0604020202020204"/>
                          <a:ea typeface="宋体" panose="02010600030101010101" pitchFamily="2" charset="-122"/>
                        </a:defRPr>
                      </a:lvl2pPr>
                      <a:lvl3pPr marL="914400" algn="l" defTabSz="914400" rtl="0" eaLnBrk="1" latinLnBrk="0" hangingPunct="1">
                        <a:defRPr sz="1800" b="1" kern="1200">
                          <a:solidFill>
                            <a:schemeClr val="lt1"/>
                          </a:solidFill>
                          <a:latin typeface="Arial" panose="020B0604020202020204"/>
                          <a:ea typeface="宋体" panose="02010600030101010101" pitchFamily="2" charset="-122"/>
                        </a:defRPr>
                      </a:lvl3pPr>
                      <a:lvl4pPr marL="1371600" algn="l" defTabSz="914400" rtl="0" eaLnBrk="1" latinLnBrk="0" hangingPunct="1">
                        <a:defRPr sz="1800" b="1" kern="1200">
                          <a:solidFill>
                            <a:schemeClr val="lt1"/>
                          </a:solidFill>
                          <a:latin typeface="Arial" panose="020B0604020202020204"/>
                          <a:ea typeface="宋体" panose="02010600030101010101" pitchFamily="2" charset="-122"/>
                        </a:defRPr>
                      </a:lvl4pPr>
                      <a:lvl5pPr marL="1828800" algn="l" defTabSz="914400" rtl="0" eaLnBrk="1" latinLnBrk="0" hangingPunct="1">
                        <a:defRPr sz="1800" b="1" kern="1200">
                          <a:solidFill>
                            <a:schemeClr val="lt1"/>
                          </a:solidFill>
                          <a:latin typeface="Arial" panose="020B0604020202020204"/>
                          <a:ea typeface="宋体" panose="02010600030101010101" pitchFamily="2" charset="-122"/>
                        </a:defRPr>
                      </a:lvl5pPr>
                      <a:lvl6pPr marL="2286000" algn="l" defTabSz="914400" rtl="0" eaLnBrk="1" latinLnBrk="0" hangingPunct="1">
                        <a:defRPr sz="1800" b="1" kern="1200">
                          <a:solidFill>
                            <a:schemeClr val="lt1"/>
                          </a:solidFill>
                          <a:latin typeface="Arial" panose="020B0604020202020204"/>
                          <a:ea typeface="宋体" panose="02010600030101010101" pitchFamily="2" charset="-122"/>
                        </a:defRPr>
                      </a:lvl6pPr>
                      <a:lvl7pPr marL="2743200" algn="l" defTabSz="914400" rtl="0" eaLnBrk="1" latinLnBrk="0" hangingPunct="1">
                        <a:defRPr sz="1800" b="1" kern="1200">
                          <a:solidFill>
                            <a:schemeClr val="lt1"/>
                          </a:solidFill>
                          <a:latin typeface="Arial" panose="020B0604020202020204"/>
                          <a:ea typeface="宋体" panose="02010600030101010101" pitchFamily="2" charset="-122"/>
                        </a:defRPr>
                      </a:lvl7pPr>
                      <a:lvl8pPr marL="3200400" algn="l" defTabSz="914400" rtl="0" eaLnBrk="1" latinLnBrk="0" hangingPunct="1">
                        <a:defRPr sz="1800" b="1" kern="1200">
                          <a:solidFill>
                            <a:schemeClr val="lt1"/>
                          </a:solidFill>
                          <a:latin typeface="Arial" panose="020B0604020202020204"/>
                          <a:ea typeface="宋体" panose="02010600030101010101" pitchFamily="2" charset="-122"/>
                        </a:defRPr>
                      </a:lvl8pPr>
                      <a:lvl9pPr marL="3657600" algn="l" defTabSz="914400" rtl="0" eaLnBrk="1" latinLnBrk="0" hangingPunct="1">
                        <a:defRPr sz="1800" b="1" kern="1200">
                          <a:solidFill>
                            <a:schemeClr val="lt1"/>
                          </a:solidFill>
                          <a:latin typeface="Arial" panose="020B0604020202020204"/>
                          <a:ea typeface="宋体" panose="02010600030101010101" pitchFamily="2" charset="-122"/>
                        </a:defRPr>
                      </a:lvl9pPr>
                    </a:lstStyle>
                    <a:p>
                      <a:pPr indent="269875" algn="ctr">
                        <a:spcAft>
                          <a:spcPts val="0"/>
                        </a:spcAft>
                      </a:pPr>
                      <a:r>
                        <a:rPr lang="en-US" sz="2000" kern="100">
                          <a:effectLst/>
                        </a:rPr>
                        <a:t>1</a:t>
                      </a:r>
                      <a:endParaRPr lang="en-US" sz="2000" kern="10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kern="100">
                          <a:effectLst/>
                        </a:rPr>
                        <a:t>[2, 60]</a:t>
                      </a:r>
                      <a:endParaRPr lang="en-US" sz="2000" kern="10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i="1" kern="100" dirty="0">
                          <a:effectLst/>
                        </a:rPr>
                        <a:t>M</a:t>
                      </a:r>
                      <a:endParaRPr lang="en-US" sz="2000" i="1"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kern="100" dirty="0">
                          <a:effectLst/>
                        </a:rPr>
                        <a:t>[12000,15000]</a:t>
                      </a:r>
                      <a:endParaRPr lang="en-US" sz="2000"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zh-CN" sz="2000" kern="100">
                          <a:effectLst/>
                        </a:rPr>
                        <a:t>肺炎</a:t>
                      </a:r>
                      <a:endParaRPr lang="zh-CN" sz="2000" kern="10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extLst>
                  <a:ext uri="{0D108BD9-81ED-4DB2-BD59-A6C34878D82A}">
                    <a16:rowId xmlns:a16="http://schemas.microsoft.com/office/drawing/2014/main" val="10004"/>
                  </a:ext>
                </a:extLst>
              </a:tr>
              <a:tr h="306769">
                <a:tc>
                  <a:txBody>
                    <a:bodyPr/>
                    <a:lstStyle>
                      <a:lvl1pPr marL="0" algn="l" defTabSz="914400" rtl="0" eaLnBrk="1" latinLnBrk="0" hangingPunct="1">
                        <a:defRPr sz="1800" b="1" kern="1200">
                          <a:solidFill>
                            <a:schemeClr val="lt1"/>
                          </a:solidFill>
                          <a:latin typeface="Arial" panose="020B0604020202020204"/>
                          <a:ea typeface="宋体" panose="02010600030101010101" pitchFamily="2" charset="-122"/>
                        </a:defRPr>
                      </a:lvl1pPr>
                      <a:lvl2pPr marL="457200" algn="l" defTabSz="914400" rtl="0" eaLnBrk="1" latinLnBrk="0" hangingPunct="1">
                        <a:defRPr sz="1800" b="1" kern="1200">
                          <a:solidFill>
                            <a:schemeClr val="lt1"/>
                          </a:solidFill>
                          <a:latin typeface="Arial" panose="020B0604020202020204"/>
                          <a:ea typeface="宋体" panose="02010600030101010101" pitchFamily="2" charset="-122"/>
                        </a:defRPr>
                      </a:lvl2pPr>
                      <a:lvl3pPr marL="914400" algn="l" defTabSz="914400" rtl="0" eaLnBrk="1" latinLnBrk="0" hangingPunct="1">
                        <a:defRPr sz="1800" b="1" kern="1200">
                          <a:solidFill>
                            <a:schemeClr val="lt1"/>
                          </a:solidFill>
                          <a:latin typeface="Arial" panose="020B0604020202020204"/>
                          <a:ea typeface="宋体" panose="02010600030101010101" pitchFamily="2" charset="-122"/>
                        </a:defRPr>
                      </a:lvl3pPr>
                      <a:lvl4pPr marL="1371600" algn="l" defTabSz="914400" rtl="0" eaLnBrk="1" latinLnBrk="0" hangingPunct="1">
                        <a:defRPr sz="1800" b="1" kern="1200">
                          <a:solidFill>
                            <a:schemeClr val="lt1"/>
                          </a:solidFill>
                          <a:latin typeface="Arial" panose="020B0604020202020204"/>
                          <a:ea typeface="宋体" panose="02010600030101010101" pitchFamily="2" charset="-122"/>
                        </a:defRPr>
                      </a:lvl4pPr>
                      <a:lvl5pPr marL="1828800" algn="l" defTabSz="914400" rtl="0" eaLnBrk="1" latinLnBrk="0" hangingPunct="1">
                        <a:defRPr sz="1800" b="1" kern="1200">
                          <a:solidFill>
                            <a:schemeClr val="lt1"/>
                          </a:solidFill>
                          <a:latin typeface="Arial" panose="020B0604020202020204"/>
                          <a:ea typeface="宋体" panose="02010600030101010101" pitchFamily="2" charset="-122"/>
                        </a:defRPr>
                      </a:lvl5pPr>
                      <a:lvl6pPr marL="2286000" algn="l" defTabSz="914400" rtl="0" eaLnBrk="1" latinLnBrk="0" hangingPunct="1">
                        <a:defRPr sz="1800" b="1" kern="1200">
                          <a:solidFill>
                            <a:schemeClr val="lt1"/>
                          </a:solidFill>
                          <a:latin typeface="Arial" panose="020B0604020202020204"/>
                          <a:ea typeface="宋体" panose="02010600030101010101" pitchFamily="2" charset="-122"/>
                        </a:defRPr>
                      </a:lvl6pPr>
                      <a:lvl7pPr marL="2743200" algn="l" defTabSz="914400" rtl="0" eaLnBrk="1" latinLnBrk="0" hangingPunct="1">
                        <a:defRPr sz="1800" b="1" kern="1200">
                          <a:solidFill>
                            <a:schemeClr val="lt1"/>
                          </a:solidFill>
                          <a:latin typeface="Arial" panose="020B0604020202020204"/>
                          <a:ea typeface="宋体" panose="02010600030101010101" pitchFamily="2" charset="-122"/>
                        </a:defRPr>
                      </a:lvl7pPr>
                      <a:lvl8pPr marL="3200400" algn="l" defTabSz="914400" rtl="0" eaLnBrk="1" latinLnBrk="0" hangingPunct="1">
                        <a:defRPr sz="1800" b="1" kern="1200">
                          <a:solidFill>
                            <a:schemeClr val="lt1"/>
                          </a:solidFill>
                          <a:latin typeface="Arial" panose="020B0604020202020204"/>
                          <a:ea typeface="宋体" panose="02010600030101010101" pitchFamily="2" charset="-122"/>
                        </a:defRPr>
                      </a:lvl8pPr>
                      <a:lvl9pPr marL="3657600" algn="l" defTabSz="914400" rtl="0" eaLnBrk="1" latinLnBrk="0" hangingPunct="1">
                        <a:defRPr sz="1800" b="1" kern="1200">
                          <a:solidFill>
                            <a:schemeClr val="lt1"/>
                          </a:solidFill>
                          <a:latin typeface="Arial" panose="020B0604020202020204"/>
                          <a:ea typeface="宋体" panose="02010600030101010101" pitchFamily="2" charset="-122"/>
                        </a:defRPr>
                      </a:lvl9pPr>
                    </a:lstStyle>
                    <a:p>
                      <a:pPr indent="269875" algn="ctr">
                        <a:spcAft>
                          <a:spcPts val="0"/>
                        </a:spcAft>
                      </a:pPr>
                      <a:r>
                        <a:rPr lang="en-US" sz="2000" kern="100">
                          <a:effectLst/>
                        </a:rPr>
                        <a:t>2</a:t>
                      </a:r>
                      <a:endParaRPr lang="en-US" sz="2000" kern="10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kern="100">
                          <a:effectLst/>
                        </a:rPr>
                        <a:t>[61, 75]</a:t>
                      </a:r>
                      <a:endParaRPr lang="en-US" sz="2000" kern="10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i="1" kern="100" dirty="0">
                          <a:effectLst/>
                        </a:rPr>
                        <a:t>M</a:t>
                      </a:r>
                      <a:endParaRPr lang="en-US" sz="2000" i="1"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kern="100" dirty="0">
                          <a:effectLst/>
                        </a:rPr>
                        <a:t>[23000,55000]</a:t>
                      </a:r>
                      <a:endParaRPr lang="en-US" sz="2000"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zh-CN" sz="2000" kern="100">
                          <a:effectLst/>
                        </a:rPr>
                        <a:t>肺炎</a:t>
                      </a:r>
                      <a:endParaRPr lang="zh-CN" sz="2000" kern="10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extLst>
                  <a:ext uri="{0D108BD9-81ED-4DB2-BD59-A6C34878D82A}">
                    <a16:rowId xmlns:a16="http://schemas.microsoft.com/office/drawing/2014/main" val="10005"/>
                  </a:ext>
                </a:extLst>
              </a:tr>
              <a:tr h="306133">
                <a:tc>
                  <a:txBody>
                    <a:bodyPr/>
                    <a:lstStyle>
                      <a:lvl1pPr marL="0" algn="l" defTabSz="914400" rtl="0" eaLnBrk="1" latinLnBrk="0" hangingPunct="1">
                        <a:defRPr sz="1800" b="1" kern="1200">
                          <a:solidFill>
                            <a:schemeClr val="lt1"/>
                          </a:solidFill>
                          <a:latin typeface="Arial" panose="020B0604020202020204"/>
                          <a:ea typeface="宋体" panose="02010600030101010101" pitchFamily="2" charset="-122"/>
                        </a:defRPr>
                      </a:lvl1pPr>
                      <a:lvl2pPr marL="457200" algn="l" defTabSz="914400" rtl="0" eaLnBrk="1" latinLnBrk="0" hangingPunct="1">
                        <a:defRPr sz="1800" b="1" kern="1200">
                          <a:solidFill>
                            <a:schemeClr val="lt1"/>
                          </a:solidFill>
                          <a:latin typeface="Arial" panose="020B0604020202020204"/>
                          <a:ea typeface="宋体" panose="02010600030101010101" pitchFamily="2" charset="-122"/>
                        </a:defRPr>
                      </a:lvl2pPr>
                      <a:lvl3pPr marL="914400" algn="l" defTabSz="914400" rtl="0" eaLnBrk="1" latinLnBrk="0" hangingPunct="1">
                        <a:defRPr sz="1800" b="1" kern="1200">
                          <a:solidFill>
                            <a:schemeClr val="lt1"/>
                          </a:solidFill>
                          <a:latin typeface="Arial" panose="020B0604020202020204"/>
                          <a:ea typeface="宋体" panose="02010600030101010101" pitchFamily="2" charset="-122"/>
                        </a:defRPr>
                      </a:lvl3pPr>
                      <a:lvl4pPr marL="1371600" algn="l" defTabSz="914400" rtl="0" eaLnBrk="1" latinLnBrk="0" hangingPunct="1">
                        <a:defRPr sz="1800" b="1" kern="1200">
                          <a:solidFill>
                            <a:schemeClr val="lt1"/>
                          </a:solidFill>
                          <a:latin typeface="Arial" panose="020B0604020202020204"/>
                          <a:ea typeface="宋体" panose="02010600030101010101" pitchFamily="2" charset="-122"/>
                        </a:defRPr>
                      </a:lvl4pPr>
                      <a:lvl5pPr marL="1828800" algn="l" defTabSz="914400" rtl="0" eaLnBrk="1" latinLnBrk="0" hangingPunct="1">
                        <a:defRPr sz="1800" b="1" kern="1200">
                          <a:solidFill>
                            <a:schemeClr val="lt1"/>
                          </a:solidFill>
                          <a:latin typeface="Arial" panose="020B0604020202020204"/>
                          <a:ea typeface="宋体" panose="02010600030101010101" pitchFamily="2" charset="-122"/>
                        </a:defRPr>
                      </a:lvl5pPr>
                      <a:lvl6pPr marL="2286000" algn="l" defTabSz="914400" rtl="0" eaLnBrk="1" latinLnBrk="0" hangingPunct="1">
                        <a:defRPr sz="1800" b="1" kern="1200">
                          <a:solidFill>
                            <a:schemeClr val="lt1"/>
                          </a:solidFill>
                          <a:latin typeface="Arial" panose="020B0604020202020204"/>
                          <a:ea typeface="宋体" panose="02010600030101010101" pitchFamily="2" charset="-122"/>
                        </a:defRPr>
                      </a:lvl6pPr>
                      <a:lvl7pPr marL="2743200" algn="l" defTabSz="914400" rtl="0" eaLnBrk="1" latinLnBrk="0" hangingPunct="1">
                        <a:defRPr sz="1800" b="1" kern="1200">
                          <a:solidFill>
                            <a:schemeClr val="lt1"/>
                          </a:solidFill>
                          <a:latin typeface="Arial" panose="020B0604020202020204"/>
                          <a:ea typeface="宋体" panose="02010600030101010101" pitchFamily="2" charset="-122"/>
                        </a:defRPr>
                      </a:lvl7pPr>
                      <a:lvl8pPr marL="3200400" algn="l" defTabSz="914400" rtl="0" eaLnBrk="1" latinLnBrk="0" hangingPunct="1">
                        <a:defRPr sz="1800" b="1" kern="1200">
                          <a:solidFill>
                            <a:schemeClr val="lt1"/>
                          </a:solidFill>
                          <a:latin typeface="Arial" panose="020B0604020202020204"/>
                          <a:ea typeface="宋体" panose="02010600030101010101" pitchFamily="2" charset="-122"/>
                        </a:defRPr>
                      </a:lvl8pPr>
                      <a:lvl9pPr marL="3657600" algn="l" defTabSz="914400" rtl="0" eaLnBrk="1" latinLnBrk="0" hangingPunct="1">
                        <a:defRPr sz="1800" b="1" kern="1200">
                          <a:solidFill>
                            <a:schemeClr val="lt1"/>
                          </a:solidFill>
                          <a:latin typeface="Arial" panose="020B0604020202020204"/>
                          <a:ea typeface="宋体" panose="02010600030101010101" pitchFamily="2" charset="-122"/>
                        </a:defRPr>
                      </a:lvl9pPr>
                    </a:lstStyle>
                    <a:p>
                      <a:pPr indent="269875" algn="ctr">
                        <a:spcAft>
                          <a:spcPts val="0"/>
                        </a:spcAft>
                      </a:pPr>
                      <a:r>
                        <a:rPr lang="en-US" sz="2000" kern="100">
                          <a:effectLst/>
                        </a:rPr>
                        <a:t>2</a:t>
                      </a:r>
                      <a:endParaRPr lang="en-US" sz="2000" kern="10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kern="100">
                          <a:effectLst/>
                        </a:rPr>
                        <a:t>[61, 75]</a:t>
                      </a:r>
                      <a:endParaRPr lang="en-US" sz="2000" kern="10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i="1" kern="100" dirty="0">
                          <a:effectLst/>
                        </a:rPr>
                        <a:t>F</a:t>
                      </a:r>
                      <a:endParaRPr lang="en-US" sz="2000" i="1"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kern="100" dirty="0">
                          <a:effectLst/>
                        </a:rPr>
                        <a:t>[23000,55000]</a:t>
                      </a:r>
                      <a:endParaRPr lang="en-US" sz="2000"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zh-CN" sz="2000" kern="100" dirty="0">
                          <a:effectLst/>
                        </a:rPr>
                        <a:t>胃溃疡</a:t>
                      </a:r>
                      <a:endParaRPr lang="zh-CN" sz="2000"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extLst>
                  <a:ext uri="{0D108BD9-81ED-4DB2-BD59-A6C34878D82A}">
                    <a16:rowId xmlns:a16="http://schemas.microsoft.com/office/drawing/2014/main" val="10006"/>
                  </a:ext>
                </a:extLst>
              </a:tr>
              <a:tr h="306769">
                <a:tc>
                  <a:txBody>
                    <a:bodyPr/>
                    <a:lstStyle>
                      <a:lvl1pPr marL="0" algn="l" defTabSz="914400" rtl="0" eaLnBrk="1" latinLnBrk="0" hangingPunct="1">
                        <a:defRPr sz="1800" b="1" kern="1200">
                          <a:solidFill>
                            <a:schemeClr val="lt1"/>
                          </a:solidFill>
                          <a:latin typeface="Arial" panose="020B0604020202020204"/>
                          <a:ea typeface="宋体" panose="02010600030101010101" pitchFamily="2" charset="-122"/>
                        </a:defRPr>
                      </a:lvl1pPr>
                      <a:lvl2pPr marL="457200" algn="l" defTabSz="914400" rtl="0" eaLnBrk="1" latinLnBrk="0" hangingPunct="1">
                        <a:defRPr sz="1800" b="1" kern="1200">
                          <a:solidFill>
                            <a:schemeClr val="lt1"/>
                          </a:solidFill>
                          <a:latin typeface="Arial" panose="020B0604020202020204"/>
                          <a:ea typeface="宋体" panose="02010600030101010101" pitchFamily="2" charset="-122"/>
                        </a:defRPr>
                      </a:lvl2pPr>
                      <a:lvl3pPr marL="914400" algn="l" defTabSz="914400" rtl="0" eaLnBrk="1" latinLnBrk="0" hangingPunct="1">
                        <a:defRPr sz="1800" b="1" kern="1200">
                          <a:solidFill>
                            <a:schemeClr val="lt1"/>
                          </a:solidFill>
                          <a:latin typeface="Arial" panose="020B0604020202020204"/>
                          <a:ea typeface="宋体" panose="02010600030101010101" pitchFamily="2" charset="-122"/>
                        </a:defRPr>
                      </a:lvl3pPr>
                      <a:lvl4pPr marL="1371600" algn="l" defTabSz="914400" rtl="0" eaLnBrk="1" latinLnBrk="0" hangingPunct="1">
                        <a:defRPr sz="1800" b="1" kern="1200">
                          <a:solidFill>
                            <a:schemeClr val="lt1"/>
                          </a:solidFill>
                          <a:latin typeface="Arial" panose="020B0604020202020204"/>
                          <a:ea typeface="宋体" panose="02010600030101010101" pitchFamily="2" charset="-122"/>
                        </a:defRPr>
                      </a:lvl4pPr>
                      <a:lvl5pPr marL="1828800" algn="l" defTabSz="914400" rtl="0" eaLnBrk="1" latinLnBrk="0" hangingPunct="1">
                        <a:defRPr sz="1800" b="1" kern="1200">
                          <a:solidFill>
                            <a:schemeClr val="lt1"/>
                          </a:solidFill>
                          <a:latin typeface="Arial" panose="020B0604020202020204"/>
                          <a:ea typeface="宋体" panose="02010600030101010101" pitchFamily="2" charset="-122"/>
                        </a:defRPr>
                      </a:lvl5pPr>
                      <a:lvl6pPr marL="2286000" algn="l" defTabSz="914400" rtl="0" eaLnBrk="1" latinLnBrk="0" hangingPunct="1">
                        <a:defRPr sz="1800" b="1" kern="1200">
                          <a:solidFill>
                            <a:schemeClr val="lt1"/>
                          </a:solidFill>
                          <a:latin typeface="Arial" panose="020B0604020202020204"/>
                          <a:ea typeface="宋体" panose="02010600030101010101" pitchFamily="2" charset="-122"/>
                        </a:defRPr>
                      </a:lvl6pPr>
                      <a:lvl7pPr marL="2743200" algn="l" defTabSz="914400" rtl="0" eaLnBrk="1" latinLnBrk="0" hangingPunct="1">
                        <a:defRPr sz="1800" b="1" kern="1200">
                          <a:solidFill>
                            <a:schemeClr val="lt1"/>
                          </a:solidFill>
                          <a:latin typeface="Arial" panose="020B0604020202020204"/>
                          <a:ea typeface="宋体" panose="02010600030101010101" pitchFamily="2" charset="-122"/>
                        </a:defRPr>
                      </a:lvl7pPr>
                      <a:lvl8pPr marL="3200400" algn="l" defTabSz="914400" rtl="0" eaLnBrk="1" latinLnBrk="0" hangingPunct="1">
                        <a:defRPr sz="1800" b="1" kern="1200">
                          <a:solidFill>
                            <a:schemeClr val="lt1"/>
                          </a:solidFill>
                          <a:latin typeface="Arial" panose="020B0604020202020204"/>
                          <a:ea typeface="宋体" panose="02010600030101010101" pitchFamily="2" charset="-122"/>
                        </a:defRPr>
                      </a:lvl8pPr>
                      <a:lvl9pPr marL="3657600" algn="l" defTabSz="914400" rtl="0" eaLnBrk="1" latinLnBrk="0" hangingPunct="1">
                        <a:defRPr sz="1800" b="1" kern="1200">
                          <a:solidFill>
                            <a:schemeClr val="lt1"/>
                          </a:solidFill>
                          <a:latin typeface="Arial" panose="020B0604020202020204"/>
                          <a:ea typeface="宋体" panose="02010600030101010101" pitchFamily="2" charset="-122"/>
                        </a:defRPr>
                      </a:lvl9pPr>
                    </a:lstStyle>
                    <a:p>
                      <a:pPr indent="269875" algn="ctr">
                        <a:spcAft>
                          <a:spcPts val="0"/>
                        </a:spcAft>
                      </a:pPr>
                      <a:r>
                        <a:rPr lang="en-US" sz="2000" kern="100">
                          <a:effectLst/>
                        </a:rPr>
                        <a:t>2</a:t>
                      </a:r>
                      <a:endParaRPr lang="en-US" sz="2000" kern="10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kern="100">
                          <a:effectLst/>
                        </a:rPr>
                        <a:t>[61, 75]</a:t>
                      </a:r>
                      <a:endParaRPr lang="en-US" sz="2000" kern="10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i="1" kern="100">
                          <a:effectLst/>
                        </a:rPr>
                        <a:t>F</a:t>
                      </a:r>
                      <a:endParaRPr lang="en-US" sz="2000" i="1" kern="10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kern="100" dirty="0">
                          <a:effectLst/>
                        </a:rPr>
                        <a:t>[23000,55000]</a:t>
                      </a:r>
                      <a:endParaRPr lang="en-US" sz="2000"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zh-CN" sz="2000" kern="100" dirty="0">
                          <a:effectLst/>
                        </a:rPr>
                        <a:t>流行感冒</a:t>
                      </a:r>
                      <a:endParaRPr lang="zh-CN" sz="2000"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extLst>
                  <a:ext uri="{0D108BD9-81ED-4DB2-BD59-A6C34878D82A}">
                    <a16:rowId xmlns:a16="http://schemas.microsoft.com/office/drawing/2014/main" val="10007"/>
                  </a:ext>
                </a:extLst>
              </a:tr>
              <a:tr h="306133">
                <a:tc>
                  <a:txBody>
                    <a:bodyPr/>
                    <a:lstStyle>
                      <a:lvl1pPr marL="0" algn="l" defTabSz="914400" rtl="0" eaLnBrk="1" latinLnBrk="0" hangingPunct="1">
                        <a:defRPr sz="1800" b="1" kern="1200">
                          <a:solidFill>
                            <a:schemeClr val="lt1"/>
                          </a:solidFill>
                          <a:latin typeface="Arial" panose="020B0604020202020204"/>
                          <a:ea typeface="宋体" panose="02010600030101010101" pitchFamily="2" charset="-122"/>
                        </a:defRPr>
                      </a:lvl1pPr>
                      <a:lvl2pPr marL="457200" algn="l" defTabSz="914400" rtl="0" eaLnBrk="1" latinLnBrk="0" hangingPunct="1">
                        <a:defRPr sz="1800" b="1" kern="1200">
                          <a:solidFill>
                            <a:schemeClr val="lt1"/>
                          </a:solidFill>
                          <a:latin typeface="Arial" panose="020B0604020202020204"/>
                          <a:ea typeface="宋体" panose="02010600030101010101" pitchFamily="2" charset="-122"/>
                        </a:defRPr>
                      </a:lvl2pPr>
                      <a:lvl3pPr marL="914400" algn="l" defTabSz="914400" rtl="0" eaLnBrk="1" latinLnBrk="0" hangingPunct="1">
                        <a:defRPr sz="1800" b="1" kern="1200">
                          <a:solidFill>
                            <a:schemeClr val="lt1"/>
                          </a:solidFill>
                          <a:latin typeface="Arial" panose="020B0604020202020204"/>
                          <a:ea typeface="宋体" panose="02010600030101010101" pitchFamily="2" charset="-122"/>
                        </a:defRPr>
                      </a:lvl3pPr>
                      <a:lvl4pPr marL="1371600" algn="l" defTabSz="914400" rtl="0" eaLnBrk="1" latinLnBrk="0" hangingPunct="1">
                        <a:defRPr sz="1800" b="1" kern="1200">
                          <a:solidFill>
                            <a:schemeClr val="lt1"/>
                          </a:solidFill>
                          <a:latin typeface="Arial" panose="020B0604020202020204"/>
                          <a:ea typeface="宋体" panose="02010600030101010101" pitchFamily="2" charset="-122"/>
                        </a:defRPr>
                      </a:lvl4pPr>
                      <a:lvl5pPr marL="1828800" algn="l" defTabSz="914400" rtl="0" eaLnBrk="1" latinLnBrk="0" hangingPunct="1">
                        <a:defRPr sz="1800" b="1" kern="1200">
                          <a:solidFill>
                            <a:schemeClr val="lt1"/>
                          </a:solidFill>
                          <a:latin typeface="Arial" panose="020B0604020202020204"/>
                          <a:ea typeface="宋体" panose="02010600030101010101" pitchFamily="2" charset="-122"/>
                        </a:defRPr>
                      </a:lvl5pPr>
                      <a:lvl6pPr marL="2286000" algn="l" defTabSz="914400" rtl="0" eaLnBrk="1" latinLnBrk="0" hangingPunct="1">
                        <a:defRPr sz="1800" b="1" kern="1200">
                          <a:solidFill>
                            <a:schemeClr val="lt1"/>
                          </a:solidFill>
                          <a:latin typeface="Arial" panose="020B0604020202020204"/>
                          <a:ea typeface="宋体" panose="02010600030101010101" pitchFamily="2" charset="-122"/>
                        </a:defRPr>
                      </a:lvl6pPr>
                      <a:lvl7pPr marL="2743200" algn="l" defTabSz="914400" rtl="0" eaLnBrk="1" latinLnBrk="0" hangingPunct="1">
                        <a:defRPr sz="1800" b="1" kern="1200">
                          <a:solidFill>
                            <a:schemeClr val="lt1"/>
                          </a:solidFill>
                          <a:latin typeface="Arial" panose="020B0604020202020204"/>
                          <a:ea typeface="宋体" panose="02010600030101010101" pitchFamily="2" charset="-122"/>
                        </a:defRPr>
                      </a:lvl7pPr>
                      <a:lvl8pPr marL="3200400" algn="l" defTabSz="914400" rtl="0" eaLnBrk="1" latinLnBrk="0" hangingPunct="1">
                        <a:defRPr sz="1800" b="1" kern="1200">
                          <a:solidFill>
                            <a:schemeClr val="lt1"/>
                          </a:solidFill>
                          <a:latin typeface="Arial" panose="020B0604020202020204"/>
                          <a:ea typeface="宋体" panose="02010600030101010101" pitchFamily="2" charset="-122"/>
                        </a:defRPr>
                      </a:lvl8pPr>
                      <a:lvl9pPr marL="3657600" algn="l" defTabSz="914400" rtl="0" eaLnBrk="1" latinLnBrk="0" hangingPunct="1">
                        <a:defRPr sz="1800" b="1" kern="1200">
                          <a:solidFill>
                            <a:schemeClr val="lt1"/>
                          </a:solidFill>
                          <a:latin typeface="Arial" panose="020B0604020202020204"/>
                          <a:ea typeface="宋体" panose="02010600030101010101" pitchFamily="2" charset="-122"/>
                        </a:defRPr>
                      </a:lvl9pPr>
                    </a:lstStyle>
                    <a:p>
                      <a:pPr indent="269875" algn="ctr">
                        <a:spcAft>
                          <a:spcPts val="0"/>
                        </a:spcAft>
                      </a:pPr>
                      <a:r>
                        <a:rPr lang="en-US" sz="2000" kern="100">
                          <a:effectLst/>
                        </a:rPr>
                        <a:t>2</a:t>
                      </a:r>
                      <a:endParaRPr lang="en-US" sz="2000" kern="10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kern="100">
                          <a:effectLst/>
                        </a:rPr>
                        <a:t>[61, 75]</a:t>
                      </a:r>
                      <a:endParaRPr lang="en-US" sz="2000" kern="10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i="1" kern="100">
                          <a:effectLst/>
                        </a:rPr>
                        <a:t>F</a:t>
                      </a:r>
                      <a:endParaRPr lang="en-US" sz="2000" i="1" kern="10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en-US" sz="2000" kern="100" dirty="0">
                          <a:effectLst/>
                        </a:rPr>
                        <a:t>[23000,55000]</a:t>
                      </a:r>
                      <a:endParaRPr lang="en-US" sz="2000"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tc>
                  <a:txBody>
                    <a:bodyPr/>
                    <a:lstStyle>
                      <a:lvl1pPr marL="0" algn="l" defTabSz="914400" rtl="0" eaLnBrk="1" latinLnBrk="0" hangingPunct="1">
                        <a:defRPr sz="1800" kern="1200">
                          <a:solidFill>
                            <a:schemeClr val="dk1"/>
                          </a:solidFill>
                          <a:latin typeface="Arial" panose="020B0604020202020204"/>
                          <a:ea typeface="宋体" panose="02010600030101010101" pitchFamily="2" charset="-122"/>
                        </a:defRPr>
                      </a:lvl1pPr>
                      <a:lvl2pPr marL="457200" algn="l" defTabSz="914400" rtl="0" eaLnBrk="1" latinLnBrk="0" hangingPunct="1">
                        <a:defRPr sz="1800" kern="1200">
                          <a:solidFill>
                            <a:schemeClr val="dk1"/>
                          </a:solidFill>
                          <a:latin typeface="Arial" panose="020B0604020202020204"/>
                          <a:ea typeface="宋体" panose="02010600030101010101" pitchFamily="2" charset="-122"/>
                        </a:defRPr>
                      </a:lvl2pPr>
                      <a:lvl3pPr marL="914400" algn="l" defTabSz="914400" rtl="0" eaLnBrk="1" latinLnBrk="0" hangingPunct="1">
                        <a:defRPr sz="1800" kern="1200">
                          <a:solidFill>
                            <a:schemeClr val="dk1"/>
                          </a:solidFill>
                          <a:latin typeface="Arial" panose="020B0604020202020204"/>
                          <a:ea typeface="宋体" panose="02010600030101010101" pitchFamily="2" charset="-122"/>
                        </a:defRPr>
                      </a:lvl3pPr>
                      <a:lvl4pPr marL="1371600" algn="l" defTabSz="914400" rtl="0" eaLnBrk="1" latinLnBrk="0" hangingPunct="1">
                        <a:defRPr sz="1800" kern="1200">
                          <a:solidFill>
                            <a:schemeClr val="dk1"/>
                          </a:solidFill>
                          <a:latin typeface="Arial" panose="020B0604020202020204"/>
                          <a:ea typeface="宋体" panose="02010600030101010101" pitchFamily="2" charset="-122"/>
                        </a:defRPr>
                      </a:lvl4pPr>
                      <a:lvl5pPr marL="1828800" algn="l" defTabSz="914400" rtl="0" eaLnBrk="1" latinLnBrk="0" hangingPunct="1">
                        <a:defRPr sz="1800" kern="1200">
                          <a:solidFill>
                            <a:schemeClr val="dk1"/>
                          </a:solidFill>
                          <a:latin typeface="Arial" panose="020B0604020202020204"/>
                          <a:ea typeface="宋体" panose="02010600030101010101" pitchFamily="2" charset="-122"/>
                        </a:defRPr>
                      </a:lvl5pPr>
                      <a:lvl6pPr marL="2286000" algn="l" defTabSz="914400" rtl="0" eaLnBrk="1" latinLnBrk="0" hangingPunct="1">
                        <a:defRPr sz="1800" kern="1200">
                          <a:solidFill>
                            <a:schemeClr val="dk1"/>
                          </a:solidFill>
                          <a:latin typeface="Arial" panose="020B0604020202020204"/>
                          <a:ea typeface="宋体" panose="02010600030101010101" pitchFamily="2" charset="-122"/>
                        </a:defRPr>
                      </a:lvl6pPr>
                      <a:lvl7pPr marL="2743200" algn="l" defTabSz="914400" rtl="0" eaLnBrk="1" latinLnBrk="0" hangingPunct="1">
                        <a:defRPr sz="1800" kern="1200">
                          <a:solidFill>
                            <a:schemeClr val="dk1"/>
                          </a:solidFill>
                          <a:latin typeface="Arial" panose="020B0604020202020204"/>
                          <a:ea typeface="宋体" panose="02010600030101010101" pitchFamily="2" charset="-122"/>
                        </a:defRPr>
                      </a:lvl7pPr>
                      <a:lvl8pPr marL="3200400" algn="l" defTabSz="914400" rtl="0" eaLnBrk="1" latinLnBrk="0" hangingPunct="1">
                        <a:defRPr sz="1800" kern="1200">
                          <a:solidFill>
                            <a:schemeClr val="dk1"/>
                          </a:solidFill>
                          <a:latin typeface="Arial" panose="020B0604020202020204"/>
                          <a:ea typeface="宋体" panose="02010600030101010101" pitchFamily="2" charset="-122"/>
                        </a:defRPr>
                      </a:lvl8pPr>
                      <a:lvl9pPr marL="3657600" algn="l" defTabSz="914400" rtl="0" eaLnBrk="1" latinLnBrk="0" hangingPunct="1">
                        <a:defRPr sz="1800" kern="1200">
                          <a:solidFill>
                            <a:schemeClr val="dk1"/>
                          </a:solidFill>
                          <a:latin typeface="Arial" panose="020B0604020202020204"/>
                          <a:ea typeface="宋体" panose="02010600030101010101" pitchFamily="2" charset="-122"/>
                        </a:defRPr>
                      </a:lvl9pPr>
                    </a:lstStyle>
                    <a:p>
                      <a:pPr indent="269875" algn="ctr">
                        <a:spcAft>
                          <a:spcPts val="0"/>
                        </a:spcAft>
                      </a:pPr>
                      <a:r>
                        <a:rPr lang="zh-CN" sz="2000" kern="100" dirty="0">
                          <a:effectLst/>
                        </a:rPr>
                        <a:t>支气管炎</a:t>
                      </a:r>
                      <a:endParaRPr lang="zh-CN" sz="2000" kern="100" dirty="0">
                        <a:effectLst/>
                        <a:latin typeface="Times New Roman" panose="02020603050405020304"/>
                        <a:ea typeface="宋体" panose="02010600030101010101" pitchFamily="2" charset="-122"/>
                      </a:endParaRPr>
                    </a:p>
                  </a:txBody>
                  <a:tcPr marL="68590" marR="6859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extLst>
                  <a:ext uri="{0D108BD9-81ED-4DB2-BD59-A6C34878D82A}">
                    <a16:rowId xmlns:a16="http://schemas.microsoft.com/office/drawing/2014/main" val="10008"/>
                  </a:ext>
                </a:extLst>
              </a:tr>
            </a:tbl>
          </a:graphicData>
        </a:graphic>
      </p:graphicFrame>
      <p:sp>
        <p:nvSpPr>
          <p:cNvPr id="95300" name="文本框 2"/>
          <p:cNvSpPr txBox="1">
            <a:spLocks noChangeArrowheads="1"/>
          </p:cNvSpPr>
          <p:nvPr/>
        </p:nvSpPr>
        <p:spPr bwMode="auto">
          <a:xfrm>
            <a:off x="107950" y="1603375"/>
            <a:ext cx="60325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
                <a:schemeClr val="tx1"/>
              </a:buClr>
              <a:buFont typeface="Wingdings" panose="05000000000000000000" pitchFamily="2" charset="2"/>
              <a:buChar char="u"/>
            </a:pPr>
            <a:r>
              <a:rPr lang="en-US" altLang="zh-CN" sz="2200">
                <a:latin typeface="宋体" panose="02010600030101010101" pitchFamily="2" charset="-122"/>
                <a:ea typeface="宋体" panose="02010600030101010101" pitchFamily="2" charset="-122"/>
                <a:sym typeface="微软雅黑" panose="020B0503020204020204" pitchFamily="34" charset="-122"/>
              </a:rPr>
              <a:t> </a:t>
            </a:r>
            <a:r>
              <a:rPr lang="zh-CN" altLang="en-US" sz="2200">
                <a:latin typeface="宋体" panose="02010600030101010101" pitchFamily="2" charset="-122"/>
                <a:ea typeface="宋体" panose="02010600030101010101" pitchFamily="2" charset="-122"/>
                <a:sym typeface="微软雅黑" panose="020B0503020204020204" pitchFamily="34" charset="-122"/>
              </a:rPr>
              <a:t>示例 </a:t>
            </a:r>
            <a:r>
              <a:rPr lang="en-US" altLang="zh-CN" sz="2200">
                <a:latin typeface="宋体" panose="02010600030101010101" pitchFamily="2" charset="-122"/>
                <a:ea typeface="宋体" panose="02010600030101010101" pitchFamily="2" charset="-122"/>
                <a:sym typeface="微软雅黑" panose="020B0503020204020204" pitchFamily="34" charset="-122"/>
              </a:rPr>
              <a:t>- </a:t>
            </a:r>
            <a:r>
              <a:rPr lang="zh-CN" altLang="en-US" sz="2200">
                <a:latin typeface="宋体" panose="02010600030101010101" pitchFamily="2" charset="-122"/>
                <a:ea typeface="宋体" panose="02010600030101010101" pitchFamily="2" charset="-122"/>
                <a:sym typeface="微软雅黑" panose="020B0503020204020204" pitchFamily="34" charset="-122"/>
              </a:rPr>
              <a:t>泛化</a:t>
            </a:r>
            <a:r>
              <a:rPr lang="en-US" altLang="zh-CN" sz="2200">
                <a:latin typeface="宋体" panose="02010600030101010101" pitchFamily="2" charset="-122"/>
                <a:ea typeface="宋体" panose="02010600030101010101" pitchFamily="2" charset="-122"/>
                <a:sym typeface="微软雅黑" panose="020B0503020204020204" pitchFamily="34" charset="-122"/>
              </a:rPr>
              <a:t>:</a:t>
            </a:r>
            <a:r>
              <a:rPr lang="en-US" altLang="zh-CN" sz="2200">
                <a:latin typeface="宋体" panose="02010600030101010101" pitchFamily="2" charset="-122"/>
                <a:ea typeface="宋体" panose="02010600030101010101" pitchFamily="2" charset="-122"/>
              </a:rPr>
              <a:t>用更一般的值取代原始属性值</a:t>
            </a:r>
            <a:endParaRPr lang="zh-CN" altLang="en-US" sz="2200">
              <a:latin typeface="宋体" panose="02010600030101010101" pitchFamily="2" charset="-122"/>
              <a:ea typeface="宋体" panose="02010600030101010101" pitchFamily="2" charset="-122"/>
              <a:sym typeface="微软雅黑" panose="020B0503020204020204" pitchFamily="34" charset="-122"/>
            </a:endParaRPr>
          </a:p>
        </p:txBody>
      </p:sp>
      <p:sp>
        <p:nvSpPr>
          <p:cNvPr id="95301"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954A96F-92A8-4CFC-A360-A946D770248B}" type="slidenum">
              <a:rPr lang="zh-CN" altLang="en-US" sz="1800">
                <a:latin typeface="Calibri" panose="020F0502020204030204" pitchFamily="34" charset="0"/>
                <a:ea typeface="宋体" panose="02010600030101010101" pitchFamily="2" charset="-122"/>
              </a:rPr>
              <a:t>27</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5.2 </a:t>
            </a:r>
            <a:r>
              <a:rPr lang="zh-CN" altLang="en-US" sz="4000" dirty="0">
                <a:latin typeface="黑体" panose="02010609060101010101" pitchFamily="49" charset="-122"/>
                <a:ea typeface="黑体" panose="02010609060101010101" pitchFamily="49" charset="-122"/>
              </a:rPr>
              <a:t>数据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9728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97284"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5.2.3 </a:t>
            </a:r>
            <a:r>
              <a:rPr lang="zh-CN" altLang="en-US" sz="2400" b="1">
                <a:latin typeface="黑体" panose="02010609060101010101" pitchFamily="49" charset="-122"/>
                <a:ea typeface="黑体" panose="02010609060101010101" pitchFamily="49" charset="-122"/>
              </a:rPr>
              <a:t>匿名化技术</a:t>
            </a:r>
          </a:p>
        </p:txBody>
      </p:sp>
      <p:sp>
        <p:nvSpPr>
          <p:cNvPr id="97285" name="文本框 2"/>
          <p:cNvSpPr txBox="1">
            <a:spLocks noChangeArrowheads="1"/>
          </p:cNvSpPr>
          <p:nvPr/>
        </p:nvSpPr>
        <p:spPr bwMode="auto">
          <a:xfrm>
            <a:off x="250825" y="1595438"/>
            <a:ext cx="77279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
                <a:schemeClr val="tx1"/>
              </a:buClr>
              <a:buFont typeface="Wingdings" panose="05000000000000000000" pitchFamily="2" charset="2"/>
              <a:buChar char="u"/>
            </a:pPr>
            <a:r>
              <a:rPr lang="en-US" altLang="zh-CN" sz="2200">
                <a:latin typeface="宋体" panose="02010600030101010101" pitchFamily="2" charset="-122"/>
                <a:ea typeface="宋体" panose="02010600030101010101" pitchFamily="2" charset="-122"/>
                <a:sym typeface="微软雅黑" panose="020B0503020204020204" pitchFamily="34" charset="-122"/>
              </a:rPr>
              <a:t> </a:t>
            </a:r>
            <a:r>
              <a:rPr lang="zh-CN" altLang="en-US" sz="2200">
                <a:latin typeface="宋体" panose="02010600030101010101" pitchFamily="2" charset="-122"/>
                <a:ea typeface="宋体" panose="02010600030101010101" pitchFamily="2" charset="-122"/>
                <a:sym typeface="微软雅黑" panose="020B0503020204020204" pitchFamily="34" charset="-122"/>
              </a:rPr>
              <a:t>示例 </a:t>
            </a:r>
            <a:r>
              <a:rPr lang="en-US" altLang="zh-CN" sz="2200">
                <a:latin typeface="宋体" panose="02010600030101010101" pitchFamily="2" charset="-122"/>
                <a:ea typeface="宋体" panose="02010600030101010101" pitchFamily="2" charset="-122"/>
                <a:sym typeface="微软雅黑" panose="020B0503020204020204" pitchFamily="34" charset="-122"/>
              </a:rPr>
              <a:t>– </a:t>
            </a:r>
            <a:r>
              <a:rPr lang="zh-CN" altLang="en-US" sz="2200">
                <a:latin typeface="宋体" panose="02010600030101010101" pitchFamily="2" charset="-122"/>
                <a:ea typeface="宋体" panose="02010600030101010101" pitchFamily="2" charset="-122"/>
                <a:sym typeface="微软雅黑" panose="020B0503020204020204" pitchFamily="34" charset="-122"/>
              </a:rPr>
              <a:t>隐匿（抑制）：</a:t>
            </a:r>
            <a:r>
              <a:rPr lang="zh-CN" altLang="en-US" sz="2200">
                <a:latin typeface="宋体" panose="02010600030101010101" pitchFamily="2" charset="-122"/>
                <a:ea typeface="宋体" panose="02010600030101010101" pitchFamily="2" charset="-122"/>
              </a:rPr>
              <a:t>去除单元值或一个元组的所有值</a:t>
            </a:r>
            <a:endParaRPr lang="zh-CN" altLang="en-US" sz="2200">
              <a:latin typeface="宋体" panose="02010600030101010101" pitchFamily="2" charset="-122"/>
              <a:ea typeface="宋体" panose="02010600030101010101" pitchFamily="2" charset="-122"/>
              <a:sym typeface="微软雅黑" panose="020B0503020204020204" pitchFamily="34" charset="-122"/>
            </a:endParaRPr>
          </a:p>
        </p:txBody>
      </p:sp>
      <p:graphicFrame>
        <p:nvGraphicFramePr>
          <p:cNvPr id="8" name="表格 7"/>
          <p:cNvGraphicFramePr>
            <a:graphicFrameLocks noGrp="1"/>
          </p:cNvGraphicFramePr>
          <p:nvPr/>
        </p:nvGraphicFramePr>
        <p:xfrm>
          <a:off x="560388" y="2800350"/>
          <a:ext cx="7704137" cy="2943227"/>
        </p:xfrm>
        <a:graphic>
          <a:graphicData uri="http://schemas.openxmlformats.org/drawingml/2006/table">
            <a:tbl>
              <a:tblPr/>
              <a:tblGrid>
                <a:gridCol w="1549400">
                  <a:extLst>
                    <a:ext uri="{9D8B030D-6E8A-4147-A177-3AD203B41FA5}">
                      <a16:colId xmlns:a16="http://schemas.microsoft.com/office/drawing/2014/main" val="20000"/>
                    </a:ext>
                  </a:extLst>
                </a:gridCol>
                <a:gridCol w="1535112">
                  <a:extLst>
                    <a:ext uri="{9D8B030D-6E8A-4147-A177-3AD203B41FA5}">
                      <a16:colId xmlns:a16="http://schemas.microsoft.com/office/drawing/2014/main" val="20001"/>
                    </a:ext>
                  </a:extLst>
                </a:gridCol>
                <a:gridCol w="1533525">
                  <a:extLst>
                    <a:ext uri="{9D8B030D-6E8A-4147-A177-3AD203B41FA5}">
                      <a16:colId xmlns:a16="http://schemas.microsoft.com/office/drawing/2014/main" val="20002"/>
                    </a:ext>
                  </a:extLst>
                </a:gridCol>
                <a:gridCol w="1550988">
                  <a:extLst>
                    <a:ext uri="{9D8B030D-6E8A-4147-A177-3AD203B41FA5}">
                      <a16:colId xmlns:a16="http://schemas.microsoft.com/office/drawing/2014/main" val="20003"/>
                    </a:ext>
                  </a:extLst>
                </a:gridCol>
                <a:gridCol w="1535112">
                  <a:extLst>
                    <a:ext uri="{9D8B030D-6E8A-4147-A177-3AD203B41FA5}">
                      <a16:colId xmlns:a16="http://schemas.microsoft.com/office/drawing/2014/main" val="20004"/>
                    </a:ext>
                  </a:extLst>
                </a:gridCol>
              </a:tblGrid>
              <a:tr h="312738">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姓名</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年龄</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性别</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邮编</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疾病</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9999FF"/>
                    </a:solidFill>
                  </a:tcPr>
                </a:tc>
                <a:extLst>
                  <a:ext uri="{0D108BD9-81ED-4DB2-BD59-A6C34878D82A}">
                    <a16:rowId xmlns:a16="http://schemas.microsoft.com/office/drawing/2014/main" val="10000"/>
                  </a:ext>
                </a:extLst>
              </a:tr>
              <a:tr h="304800">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Betty</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25</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12300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艾滋病</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1"/>
                  </a:ext>
                </a:extLst>
              </a:tr>
              <a:tr h="304800">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Linda</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35</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13000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消化不良</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val="10002"/>
                  </a:ext>
                </a:extLst>
              </a:tr>
              <a:tr h="341313">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Bill</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12000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消化不良</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3"/>
                  </a:ext>
                </a:extLst>
              </a:tr>
              <a:tr h="304800">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Sam</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35</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14000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肺炎</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val="10004"/>
                  </a:ext>
                </a:extLst>
              </a:tr>
              <a:tr h="304800">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John</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71</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27000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肺炎</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5"/>
                  </a:ext>
                </a:extLst>
              </a:tr>
              <a:tr h="304800">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David</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65</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54000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胃溃疡</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val="10006"/>
                  </a:ext>
                </a:extLst>
              </a:tr>
              <a:tr h="328613">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Alice</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63</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24000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流行感冒</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7"/>
                  </a:ext>
                </a:extLst>
              </a:tr>
              <a:tr h="436563">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Susan</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30000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支气管炎</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val="10008"/>
                  </a:ext>
                </a:extLst>
              </a:tr>
            </a:tbl>
          </a:graphicData>
        </a:graphic>
      </p:graphicFrame>
      <p:sp>
        <p:nvSpPr>
          <p:cNvPr id="9" name="Rectangle 1"/>
          <p:cNvSpPr>
            <a:spLocks noChangeArrowheads="1"/>
          </p:cNvSpPr>
          <p:nvPr/>
        </p:nvSpPr>
        <p:spPr bwMode="auto">
          <a:xfrm>
            <a:off x="2012950" y="2209800"/>
            <a:ext cx="4572000" cy="428625"/>
          </a:xfrm>
          <a:prstGeom prst="rect">
            <a:avLst/>
          </a:prstGeom>
          <a:noFill/>
          <a:ln>
            <a:noFill/>
          </a:ln>
          <a:effectLst>
            <a:prstShdw prst="shdw17" dist="17961" dir="2700000">
              <a:schemeClr val="accent1">
                <a:gamma/>
                <a:shade val="60000"/>
                <a:invGamma/>
              </a:schemeClr>
            </a:prstShdw>
          </a:effectLst>
        </p:spPr>
        <p:txBody>
          <a:bodyPr anchor="ctr">
            <a:spAutoFit/>
          </a:bodyPr>
          <a:lstStyle>
            <a:lvl1pPr indent="269875"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r>
              <a:rPr lang="zh-CN" altLang="zh-CN" sz="2200" dirty="0">
                <a:solidFill>
                  <a:srgbClr val="000000"/>
                </a:solidFill>
                <a:sym typeface="+mn-ea"/>
              </a:rPr>
              <a:t>表</a:t>
            </a:r>
            <a:r>
              <a:rPr lang="en-US" altLang="zh-CN" sz="2200" dirty="0">
                <a:solidFill>
                  <a:srgbClr val="000000"/>
                </a:solidFill>
                <a:sym typeface="+mn-ea"/>
              </a:rPr>
              <a:t>1   </a:t>
            </a:r>
            <a:r>
              <a:rPr lang="zh-CN" altLang="en-US" sz="2200" dirty="0">
                <a:solidFill>
                  <a:srgbClr val="000000"/>
                </a:solidFill>
                <a:sym typeface="+mn-ea"/>
              </a:rPr>
              <a:t>某医院原始诊断记录表</a:t>
            </a:r>
          </a:p>
        </p:txBody>
      </p:sp>
      <p:sp>
        <p:nvSpPr>
          <p:cNvPr id="97349"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06283F23-DFE4-49D5-89E6-A4034E8D47FE}" type="slidenum">
              <a:rPr lang="zh-CN" altLang="en-US" sz="1800">
                <a:latin typeface="Calibri" panose="020F0502020204030204" pitchFamily="34" charset="0"/>
                <a:ea typeface="宋体" panose="02010600030101010101" pitchFamily="2" charset="-122"/>
              </a:rPr>
              <a:t>28</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5.2 </a:t>
            </a:r>
            <a:r>
              <a:rPr lang="zh-CN" altLang="en-US" sz="4000" dirty="0">
                <a:latin typeface="黑体" panose="02010609060101010101" pitchFamily="49" charset="-122"/>
                <a:ea typeface="黑体" panose="02010609060101010101" pitchFamily="49" charset="-122"/>
              </a:rPr>
              <a:t>数据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9933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99332"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5.2.3 </a:t>
            </a:r>
            <a:r>
              <a:rPr lang="zh-CN" altLang="en-US" sz="2400" b="1">
                <a:latin typeface="黑体" panose="02010609060101010101" pitchFamily="49" charset="-122"/>
                <a:ea typeface="黑体" panose="02010609060101010101" pitchFamily="49" charset="-122"/>
              </a:rPr>
              <a:t>匿名化技术</a:t>
            </a:r>
          </a:p>
        </p:txBody>
      </p:sp>
      <p:sp>
        <p:nvSpPr>
          <p:cNvPr id="99333" name="文本框 2"/>
          <p:cNvSpPr txBox="1">
            <a:spLocks noChangeArrowheads="1"/>
          </p:cNvSpPr>
          <p:nvPr/>
        </p:nvSpPr>
        <p:spPr bwMode="auto">
          <a:xfrm>
            <a:off x="250825" y="1595438"/>
            <a:ext cx="77279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
                <a:schemeClr val="tx1"/>
              </a:buClr>
              <a:buFont typeface="Wingdings" panose="05000000000000000000" pitchFamily="2" charset="2"/>
              <a:buChar char="u"/>
            </a:pPr>
            <a:r>
              <a:rPr lang="en-US" altLang="zh-CN" sz="2200">
                <a:latin typeface="宋体" panose="02010600030101010101" pitchFamily="2" charset="-122"/>
                <a:ea typeface="宋体" panose="02010600030101010101" pitchFamily="2" charset="-122"/>
                <a:sym typeface="微软雅黑" panose="020B0503020204020204" pitchFamily="34" charset="-122"/>
              </a:rPr>
              <a:t> </a:t>
            </a:r>
            <a:r>
              <a:rPr lang="zh-CN" altLang="en-US" sz="2200">
                <a:latin typeface="宋体" panose="02010600030101010101" pitchFamily="2" charset="-122"/>
                <a:ea typeface="宋体" panose="02010600030101010101" pitchFamily="2" charset="-122"/>
                <a:sym typeface="微软雅黑" panose="020B0503020204020204" pitchFamily="34" charset="-122"/>
              </a:rPr>
              <a:t>示例 </a:t>
            </a:r>
            <a:r>
              <a:rPr lang="en-US" altLang="zh-CN" sz="2200">
                <a:latin typeface="宋体" panose="02010600030101010101" pitchFamily="2" charset="-122"/>
                <a:ea typeface="宋体" panose="02010600030101010101" pitchFamily="2" charset="-122"/>
                <a:sym typeface="微软雅黑" panose="020B0503020204020204" pitchFamily="34" charset="-122"/>
              </a:rPr>
              <a:t>– </a:t>
            </a:r>
            <a:r>
              <a:rPr lang="zh-CN" altLang="en-US" sz="2200">
                <a:latin typeface="宋体" panose="02010600030101010101" pitchFamily="2" charset="-122"/>
                <a:ea typeface="宋体" panose="02010600030101010101" pitchFamily="2" charset="-122"/>
                <a:sym typeface="微软雅黑" panose="020B0503020204020204" pitchFamily="34" charset="-122"/>
              </a:rPr>
              <a:t>隐匿（抑制）：</a:t>
            </a:r>
            <a:r>
              <a:rPr lang="zh-CN" altLang="en-US" sz="2200">
                <a:latin typeface="宋体" panose="02010600030101010101" pitchFamily="2" charset="-122"/>
                <a:ea typeface="宋体" panose="02010600030101010101" pitchFamily="2" charset="-122"/>
              </a:rPr>
              <a:t>去除单元值或一个元组的所有值</a:t>
            </a:r>
            <a:endParaRPr lang="zh-CN" altLang="en-US" sz="2200">
              <a:latin typeface="宋体" panose="02010600030101010101" pitchFamily="2" charset="-122"/>
              <a:ea typeface="宋体" panose="02010600030101010101" pitchFamily="2" charset="-122"/>
              <a:sym typeface="微软雅黑" panose="020B0503020204020204" pitchFamily="34" charset="-122"/>
            </a:endParaRPr>
          </a:p>
        </p:txBody>
      </p:sp>
      <p:sp>
        <p:nvSpPr>
          <p:cNvPr id="10" name="Rectangle 1"/>
          <p:cNvSpPr>
            <a:spLocks noChangeArrowheads="1"/>
          </p:cNvSpPr>
          <p:nvPr/>
        </p:nvSpPr>
        <p:spPr bwMode="auto">
          <a:xfrm>
            <a:off x="1912938" y="2117725"/>
            <a:ext cx="4572000" cy="428625"/>
          </a:xfrm>
          <a:prstGeom prst="rect">
            <a:avLst/>
          </a:prstGeom>
          <a:noFill/>
          <a:ln>
            <a:noFill/>
          </a:ln>
          <a:effectLst>
            <a:prstShdw prst="shdw17" dist="17961" dir="2700000">
              <a:schemeClr val="accent1">
                <a:gamma/>
                <a:shade val="60000"/>
                <a:invGamma/>
              </a:schemeClr>
            </a:prstShdw>
          </a:effectLst>
        </p:spPr>
        <p:txBody>
          <a:bodyPr anchor="ctr">
            <a:spAutoFit/>
          </a:bodyPr>
          <a:lstStyle>
            <a:lvl1pPr indent="269875"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r>
              <a:rPr lang="zh-CN" altLang="zh-CN" sz="2200" dirty="0">
                <a:solidFill>
                  <a:srgbClr val="000000"/>
                </a:solidFill>
                <a:sym typeface="+mn-ea"/>
              </a:rPr>
              <a:t>表</a:t>
            </a:r>
            <a:r>
              <a:rPr lang="en-US" altLang="zh-CN" sz="2200" dirty="0">
                <a:solidFill>
                  <a:srgbClr val="000000"/>
                </a:solidFill>
                <a:sym typeface="+mn-ea"/>
              </a:rPr>
              <a:t>2   </a:t>
            </a:r>
            <a:r>
              <a:rPr lang="zh-CN" altLang="en-US" sz="2200" dirty="0">
                <a:sym typeface="+mn-ea"/>
              </a:rPr>
              <a:t>抑制后的数据</a:t>
            </a:r>
            <a:endParaRPr lang="zh-CN" altLang="en-US" sz="2200" dirty="0">
              <a:solidFill>
                <a:srgbClr val="000000"/>
              </a:solidFill>
              <a:sym typeface="+mn-ea"/>
            </a:endParaRPr>
          </a:p>
        </p:txBody>
      </p:sp>
      <p:graphicFrame>
        <p:nvGraphicFramePr>
          <p:cNvPr id="12" name="表格 11"/>
          <p:cNvGraphicFramePr>
            <a:graphicFrameLocks noGrp="1"/>
          </p:cNvGraphicFramePr>
          <p:nvPr/>
        </p:nvGraphicFramePr>
        <p:xfrm>
          <a:off x="560388" y="2800350"/>
          <a:ext cx="7704137" cy="2943227"/>
        </p:xfrm>
        <a:graphic>
          <a:graphicData uri="http://schemas.openxmlformats.org/drawingml/2006/table">
            <a:tbl>
              <a:tblPr/>
              <a:tblGrid>
                <a:gridCol w="1549400">
                  <a:extLst>
                    <a:ext uri="{9D8B030D-6E8A-4147-A177-3AD203B41FA5}">
                      <a16:colId xmlns:a16="http://schemas.microsoft.com/office/drawing/2014/main" val="20000"/>
                    </a:ext>
                  </a:extLst>
                </a:gridCol>
                <a:gridCol w="1535112">
                  <a:extLst>
                    <a:ext uri="{9D8B030D-6E8A-4147-A177-3AD203B41FA5}">
                      <a16:colId xmlns:a16="http://schemas.microsoft.com/office/drawing/2014/main" val="20001"/>
                    </a:ext>
                  </a:extLst>
                </a:gridCol>
                <a:gridCol w="1533525">
                  <a:extLst>
                    <a:ext uri="{9D8B030D-6E8A-4147-A177-3AD203B41FA5}">
                      <a16:colId xmlns:a16="http://schemas.microsoft.com/office/drawing/2014/main" val="20002"/>
                    </a:ext>
                  </a:extLst>
                </a:gridCol>
                <a:gridCol w="1550988">
                  <a:extLst>
                    <a:ext uri="{9D8B030D-6E8A-4147-A177-3AD203B41FA5}">
                      <a16:colId xmlns:a16="http://schemas.microsoft.com/office/drawing/2014/main" val="20003"/>
                    </a:ext>
                  </a:extLst>
                </a:gridCol>
                <a:gridCol w="1535112">
                  <a:extLst>
                    <a:ext uri="{9D8B030D-6E8A-4147-A177-3AD203B41FA5}">
                      <a16:colId xmlns:a16="http://schemas.microsoft.com/office/drawing/2014/main" val="20004"/>
                    </a:ext>
                  </a:extLst>
                </a:gridCol>
              </a:tblGrid>
              <a:tr h="312738">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姓名</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年龄</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性别</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邮编</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疾病</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9999FF"/>
                    </a:solidFill>
                  </a:tcPr>
                </a:tc>
                <a:extLst>
                  <a:ext uri="{0D108BD9-81ED-4DB2-BD59-A6C34878D82A}">
                    <a16:rowId xmlns:a16="http://schemas.microsoft.com/office/drawing/2014/main" val="10000"/>
                  </a:ext>
                </a:extLst>
              </a:tr>
              <a:tr h="304800">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en-US"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25</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12300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艾滋病</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1"/>
                  </a:ext>
                </a:extLst>
              </a:tr>
              <a:tr h="304800">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en-US"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35</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13000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消化不良</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val="10002"/>
                  </a:ext>
                </a:extLst>
              </a:tr>
              <a:tr h="341313">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en-US"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12000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消化不良</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3"/>
                  </a:ext>
                </a:extLst>
              </a:tr>
              <a:tr h="304800">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en-US"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35</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14000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肺炎</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val="10004"/>
                  </a:ext>
                </a:extLst>
              </a:tr>
              <a:tr h="304800">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en-US"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71</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27000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肺炎</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5"/>
                  </a:ext>
                </a:extLst>
              </a:tr>
              <a:tr h="304800">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en-US"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65</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54000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胃溃疡</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val="10006"/>
                  </a:ext>
                </a:extLst>
              </a:tr>
              <a:tr h="328613">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en-US"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63</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24000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流行感冒</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7"/>
                  </a:ext>
                </a:extLst>
              </a:tr>
              <a:tr h="436563">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en-US"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1"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99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30000</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tc>
                  <a:txBody>
                    <a:bodyPr/>
                    <a:lstStyle>
                      <a:lvl1pPr indent="269875">
                        <a:spcBef>
                          <a:spcPct val="20000"/>
                        </a:spcBef>
                        <a:buFont typeface="Arial" panose="020B0604020202020204" pitchFamily="34" charset="0"/>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269875" algn="ctr"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支气管炎</a:t>
                      </a:r>
                    </a:p>
                  </a:txBody>
                  <a:tcPr marL="68577" marR="68577"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val="10008"/>
                  </a:ext>
                </a:extLst>
              </a:tr>
            </a:tbl>
          </a:graphicData>
        </a:graphic>
      </p:graphicFrame>
      <p:sp>
        <p:nvSpPr>
          <p:cNvPr id="99397"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69891C1D-BD5B-49AD-86DC-8A0AF6714CF9}" type="slidenum">
              <a:rPr lang="zh-CN" altLang="en-US" sz="1800">
                <a:latin typeface="Calibri" panose="020F0502020204030204" pitchFamily="34" charset="0"/>
                <a:ea typeface="宋体" panose="02010600030101010101" pitchFamily="2" charset="-122"/>
              </a:rPr>
              <a:t>29</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5.1 </a:t>
            </a:r>
            <a:r>
              <a:rPr lang="zh-CN" altLang="zh-CN" sz="3600" noProof="1">
                <a:latin typeface="黑体" panose="02010609060101010101" pitchFamily="49" charset="-122"/>
                <a:ea typeface="黑体" panose="02010609060101010101" pitchFamily="49" charset="-122"/>
                <a:sym typeface="+mn-ea"/>
              </a:rPr>
              <a:t>传统隐私保护技术</a:t>
            </a:r>
            <a:r>
              <a:rPr lang="zh-CN" altLang="en-US" sz="3600" noProof="1">
                <a:latin typeface="黑体" panose="02010609060101010101" pitchFamily="49" charset="-122"/>
                <a:ea typeface="黑体" panose="02010609060101010101" pitchFamily="49" charset="-122"/>
                <a:sym typeface="+mn-ea"/>
              </a:rPr>
              <a:t>概论</a:t>
            </a:r>
            <a:endParaRPr lang="zh-CN" altLang="en-US" sz="3600" dirty="0">
              <a:latin typeface="黑体" panose="02010609060101010101" pitchFamily="49" charset="-122"/>
              <a:ea typeface="黑体" panose="02010609060101010101" pitchFamily="49" charset="-122"/>
            </a:endParaRPr>
          </a:p>
        </p:txBody>
      </p:sp>
      <p:sp>
        <p:nvSpPr>
          <p:cNvPr id="122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2292"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5.1.1 </a:t>
            </a:r>
            <a:r>
              <a:rPr lang="zh-CN" altLang="en-US" sz="2400" b="1">
                <a:latin typeface="黑体" panose="02010609060101010101" pitchFamily="49" charset="-122"/>
                <a:ea typeface="黑体" panose="02010609060101010101" pitchFamily="49" charset="-122"/>
              </a:rPr>
              <a:t>隐私的含义</a:t>
            </a:r>
            <a:endParaRPr lang="en-US" altLang="zh-CN" sz="2400" b="1">
              <a:latin typeface="黑体" panose="02010609060101010101" pitchFamily="49" charset="-122"/>
              <a:ea typeface="黑体" panose="02010609060101010101" pitchFamily="49" charset="-122"/>
            </a:endParaRPr>
          </a:p>
        </p:txBody>
      </p:sp>
      <p:sp>
        <p:nvSpPr>
          <p:cNvPr id="12293" name="文本框 1"/>
          <p:cNvSpPr txBox="1">
            <a:spLocks noChangeArrowheads="1"/>
          </p:cNvSpPr>
          <p:nvPr/>
        </p:nvSpPr>
        <p:spPr bwMode="auto">
          <a:xfrm>
            <a:off x="468313" y="1844675"/>
            <a:ext cx="8207375" cy="452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50000"/>
              </a:lnSpc>
              <a:spcBef>
                <a:spcPct val="0"/>
              </a:spcBef>
              <a:buFont typeface="Arial" panose="020B0604020202020204" pitchFamily="34" charset="0"/>
              <a:buNone/>
            </a:pPr>
            <a:r>
              <a:rPr lang="en-US" altLang="zh-CN" sz="2400">
                <a:latin typeface="Times New Roman" panose="02020603050405020304" pitchFamily="18" charset="0"/>
                <a:ea typeface="宋体" panose="02010600030101010101" pitchFamily="2" charset="-122"/>
                <a:sym typeface="微软雅黑" panose="020B0503020204020204" pitchFamily="34" charset="-122"/>
              </a:rPr>
              <a:t>        </a:t>
            </a:r>
            <a:r>
              <a:rPr lang="zh-CN" altLang="en-US" sz="2400">
                <a:latin typeface="Times New Roman" panose="02020603050405020304" pitchFamily="18" charset="0"/>
                <a:ea typeface="宋体" panose="02010600030101010101" pitchFamily="2" charset="-122"/>
                <a:sym typeface="微软雅黑" panose="020B0503020204020204" pitchFamily="34" charset="-122"/>
              </a:rPr>
              <a:t>隐私对个人发展及建立社会成员之间的信任都是绝对重要和必不可少的。它对个人而言是非常重要的，且被社会所尊重，已被国际公认是个人的自然权力。</a:t>
            </a:r>
            <a:endParaRPr lang="en-US" altLang="zh-CN" sz="2400">
              <a:latin typeface="Times New Roman" panose="02020603050405020304" pitchFamily="18" charset="0"/>
              <a:ea typeface="宋体" panose="02010600030101010101" pitchFamily="2" charset="-122"/>
            </a:endParaRPr>
          </a:p>
          <a:p>
            <a:pPr>
              <a:lnSpc>
                <a:spcPct val="150000"/>
              </a:lnSpc>
              <a:spcBef>
                <a:spcPct val="0"/>
              </a:spcBef>
              <a:buFont typeface="Arial" panose="020B0604020202020204" pitchFamily="34" charset="0"/>
              <a:buNone/>
            </a:pPr>
            <a:r>
              <a:rPr lang="zh-CN" altLang="en-US" sz="2400">
                <a:latin typeface="Times New Roman" panose="02020603050405020304" pitchFamily="18" charset="0"/>
                <a:ea typeface="宋体" panose="02010600030101010101" pitchFamily="2" charset="-122"/>
                <a:sym typeface="微软雅黑" panose="020B0503020204020204" pitchFamily="34" charset="-122"/>
              </a:rPr>
              <a:t>        然而，随着智能手机、无线传感网络、</a:t>
            </a:r>
            <a:r>
              <a:rPr lang="en-US" altLang="zh-CN" sz="2400">
                <a:latin typeface="Times New Roman" panose="02020603050405020304" pitchFamily="18" charset="0"/>
                <a:ea typeface="宋体" panose="02010600030101010101" pitchFamily="2" charset="-122"/>
                <a:sym typeface="微软雅黑" panose="020B0503020204020204" pitchFamily="34" charset="-122"/>
              </a:rPr>
              <a:t>RFID</a:t>
            </a:r>
            <a:r>
              <a:rPr lang="zh-CN" altLang="en-US" sz="2400">
                <a:latin typeface="Times New Roman" panose="02020603050405020304" pitchFamily="18" charset="0"/>
                <a:ea typeface="宋体" panose="02010600030101010101" pitchFamily="2" charset="-122"/>
                <a:sym typeface="微软雅黑" panose="020B0503020204020204" pitchFamily="34" charset="-122"/>
              </a:rPr>
              <a:t>等信息采集终端的广泛应用，无线网中将承载大量涉及人们日常生活的隐私信息（如位置信息、敏感数据等），隐私保护问题也显得越来越重要。如不能很好地解决隐私保护问题，人们对隐私泄露的担忧势必成为无线网推行过程的最大障碍之一。</a:t>
            </a:r>
            <a:r>
              <a:rPr lang="en-US" altLang="zh-CN" sz="2400">
                <a:latin typeface="Times New Roman" panose="02020603050405020304" pitchFamily="18" charset="0"/>
                <a:ea typeface="宋体" panose="02010600030101010101" pitchFamily="2" charset="-122"/>
                <a:sym typeface="微软雅黑" panose="020B0503020204020204" pitchFamily="34" charset="-122"/>
              </a:rPr>
              <a:t>  </a:t>
            </a:r>
            <a:endParaRPr lang="en-US" altLang="zh-CN" sz="2400">
              <a:latin typeface="Arial" panose="020B0604020202020204" pitchFamily="34" charset="0"/>
              <a:ea typeface="宋体" panose="02010600030101010101" pitchFamily="2" charset="-122"/>
            </a:endParaRPr>
          </a:p>
        </p:txBody>
      </p:sp>
      <p:sp>
        <p:nvSpPr>
          <p:cNvPr id="12294"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79570851-FF77-4FC3-A36E-68996CE1A2F8}" type="slidenum">
              <a:rPr lang="zh-CN" altLang="en-US" sz="1800">
                <a:latin typeface="Calibri" panose="020F0502020204030204" pitchFamily="34" charset="0"/>
                <a:ea typeface="宋体" panose="02010600030101010101" pitchFamily="2" charset="-122"/>
              </a:rPr>
              <a:t>3</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5.2 </a:t>
            </a:r>
            <a:r>
              <a:rPr lang="zh-CN" altLang="en-US" sz="4000" dirty="0">
                <a:latin typeface="黑体" panose="02010609060101010101" pitchFamily="49" charset="-122"/>
                <a:ea typeface="黑体" panose="02010609060101010101" pitchFamily="49" charset="-122"/>
              </a:rPr>
              <a:t>数据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0137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01380"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5.2.3 </a:t>
            </a:r>
            <a:r>
              <a:rPr lang="zh-CN" altLang="en-US" sz="2400" b="1">
                <a:latin typeface="黑体" panose="02010609060101010101" pitchFamily="49" charset="-122"/>
                <a:ea typeface="黑体" panose="02010609060101010101" pitchFamily="49" charset="-122"/>
              </a:rPr>
              <a:t>匿名化技术</a:t>
            </a:r>
          </a:p>
        </p:txBody>
      </p:sp>
      <p:sp>
        <p:nvSpPr>
          <p:cNvPr id="101381" name="文本框 2"/>
          <p:cNvSpPr txBox="1">
            <a:spLocks noChangeArrowheads="1"/>
          </p:cNvSpPr>
          <p:nvPr/>
        </p:nvSpPr>
        <p:spPr bwMode="auto">
          <a:xfrm>
            <a:off x="88900" y="1600200"/>
            <a:ext cx="90551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
                <a:schemeClr val="tx1"/>
              </a:buClr>
              <a:buFont typeface="Wingdings" panose="05000000000000000000" pitchFamily="2" charset="2"/>
              <a:buChar char="u"/>
            </a:pPr>
            <a:r>
              <a:rPr lang="en-US" altLang="zh-CN" sz="2200">
                <a:latin typeface="宋体" panose="02010600030101010101" pitchFamily="2" charset="-122"/>
                <a:ea typeface="宋体" panose="02010600030101010101" pitchFamily="2" charset="-122"/>
                <a:sym typeface="微软雅黑" panose="020B0503020204020204" pitchFamily="34" charset="-122"/>
              </a:rPr>
              <a:t> </a:t>
            </a:r>
            <a:r>
              <a:rPr lang="zh-CN" altLang="en-US" sz="2200">
                <a:latin typeface="宋体" panose="02010600030101010101" pitchFamily="2" charset="-122"/>
                <a:ea typeface="宋体" panose="02010600030101010101" pitchFamily="2" charset="-122"/>
                <a:sym typeface="微软雅黑" panose="020B0503020204020204" pitchFamily="34" charset="-122"/>
              </a:rPr>
              <a:t>示例 </a:t>
            </a:r>
            <a:r>
              <a:rPr lang="en-US" altLang="zh-CN" sz="2200">
                <a:latin typeface="宋体" panose="02010600030101010101" pitchFamily="2" charset="-122"/>
                <a:ea typeface="宋体" panose="02010600030101010101" pitchFamily="2" charset="-122"/>
                <a:sym typeface="微软雅黑" panose="020B0503020204020204" pitchFamily="34" charset="-122"/>
              </a:rPr>
              <a:t>– </a:t>
            </a:r>
            <a:r>
              <a:rPr lang="zh-CN" altLang="en-US" sz="2200">
                <a:latin typeface="宋体" panose="02010600030101010101" pitchFamily="2" charset="-122"/>
                <a:ea typeface="宋体" panose="02010600030101010101" pitchFamily="2" charset="-122"/>
                <a:sym typeface="微软雅黑" panose="020B0503020204020204" pitchFamily="34" charset="-122"/>
              </a:rPr>
              <a:t>聚类：</a:t>
            </a:r>
            <a:r>
              <a:rPr lang="zh-CN" altLang="en-US" sz="2200">
                <a:latin typeface="宋体" panose="02010600030101010101" pitchFamily="2" charset="-122"/>
                <a:ea typeface="宋体" panose="02010600030101010101" pitchFamily="2" charset="-122"/>
              </a:rPr>
              <a:t>通过某种启发式方法将数据集中的记录划分成若干类</a:t>
            </a:r>
            <a:endParaRPr lang="zh-CN" altLang="en-US" sz="2200">
              <a:latin typeface="宋体" panose="02010600030101010101" pitchFamily="2" charset="-122"/>
              <a:ea typeface="宋体" panose="02010600030101010101" pitchFamily="2" charset="-122"/>
              <a:sym typeface="微软雅黑" panose="020B0503020204020204" pitchFamily="34" charset="-122"/>
            </a:endParaRPr>
          </a:p>
        </p:txBody>
      </p:sp>
      <p:sp>
        <p:nvSpPr>
          <p:cNvPr id="101382" name="矩形 1"/>
          <p:cNvSpPr>
            <a:spLocks noChangeArrowheads="1"/>
          </p:cNvSpPr>
          <p:nvPr/>
        </p:nvSpPr>
        <p:spPr bwMode="auto">
          <a:xfrm>
            <a:off x="3478213" y="2376488"/>
            <a:ext cx="180022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900">
                <a:latin typeface="Arial" panose="020B0604020202020204" pitchFamily="34" charset="0"/>
                <a:ea typeface="宋体" panose="02010600030101010101" pitchFamily="2" charset="-122"/>
              </a:rPr>
              <a:t>Height Weight</a:t>
            </a:r>
          </a:p>
          <a:p>
            <a:pPr>
              <a:spcBef>
                <a:spcPct val="0"/>
              </a:spcBef>
              <a:buFontTx/>
              <a:buNone/>
            </a:pPr>
            <a:r>
              <a:rPr lang="zh-CN" altLang="en-US" sz="1900">
                <a:latin typeface="Arial" panose="020B0604020202020204" pitchFamily="34" charset="0"/>
                <a:ea typeface="宋体" panose="02010600030101010101" pitchFamily="2" charset="-122"/>
              </a:rPr>
              <a:t>-------------</a:t>
            </a:r>
          </a:p>
          <a:p>
            <a:pPr>
              <a:spcBef>
                <a:spcPct val="0"/>
              </a:spcBef>
              <a:buFontTx/>
              <a:buNone/>
            </a:pPr>
            <a:r>
              <a:rPr lang="zh-CN" altLang="en-US" sz="1900">
                <a:latin typeface="Arial" panose="020B0604020202020204" pitchFamily="34" charset="0"/>
                <a:ea typeface="宋体" panose="02010600030101010101" pitchFamily="2" charset="-122"/>
              </a:rPr>
              <a:t>(73.0, 72.6) </a:t>
            </a:r>
          </a:p>
          <a:p>
            <a:pPr>
              <a:spcBef>
                <a:spcPct val="0"/>
              </a:spcBef>
              <a:buFontTx/>
              <a:buNone/>
            </a:pPr>
            <a:r>
              <a:rPr lang="zh-CN" altLang="en-US" sz="1900">
                <a:latin typeface="Arial" panose="020B0604020202020204" pitchFamily="34" charset="0"/>
                <a:ea typeface="宋体" panose="02010600030101010101" pitchFamily="2" charset="-122"/>
              </a:rPr>
              <a:t>(61.0, 54.4) </a:t>
            </a:r>
          </a:p>
          <a:p>
            <a:pPr>
              <a:spcBef>
                <a:spcPct val="0"/>
              </a:spcBef>
              <a:buFontTx/>
              <a:buNone/>
            </a:pPr>
            <a:r>
              <a:rPr lang="zh-CN" altLang="en-US" sz="1900">
                <a:latin typeface="Arial" panose="020B0604020202020204" pitchFamily="34" charset="0"/>
                <a:ea typeface="宋体" panose="02010600030101010101" pitchFamily="2" charset="-122"/>
              </a:rPr>
              <a:t>(67.0, 99.9) </a:t>
            </a:r>
          </a:p>
          <a:p>
            <a:pPr>
              <a:spcBef>
                <a:spcPct val="0"/>
              </a:spcBef>
              <a:buFontTx/>
              <a:buNone/>
            </a:pPr>
            <a:r>
              <a:rPr lang="zh-CN" altLang="en-US" sz="1900">
                <a:latin typeface="Arial" panose="020B0604020202020204" pitchFamily="34" charset="0"/>
                <a:ea typeface="宋体" panose="02010600030101010101" pitchFamily="2" charset="-122"/>
              </a:rPr>
              <a:t>(68.0, 97.3) </a:t>
            </a:r>
          </a:p>
          <a:p>
            <a:pPr>
              <a:spcBef>
                <a:spcPct val="0"/>
              </a:spcBef>
              <a:buFontTx/>
              <a:buNone/>
            </a:pPr>
            <a:r>
              <a:rPr lang="zh-CN" altLang="en-US" sz="1900">
                <a:latin typeface="Arial" panose="020B0604020202020204" pitchFamily="34" charset="0"/>
                <a:ea typeface="宋体" panose="02010600030101010101" pitchFamily="2" charset="-122"/>
              </a:rPr>
              <a:t>(62.0, 59.0) </a:t>
            </a:r>
          </a:p>
          <a:p>
            <a:pPr>
              <a:spcBef>
                <a:spcPct val="0"/>
              </a:spcBef>
              <a:buFontTx/>
              <a:buNone/>
            </a:pPr>
            <a:r>
              <a:rPr lang="zh-CN" altLang="en-US" sz="1900">
                <a:latin typeface="Arial" panose="020B0604020202020204" pitchFamily="34" charset="0"/>
                <a:ea typeface="宋体" panose="02010600030101010101" pitchFamily="2" charset="-122"/>
              </a:rPr>
              <a:t>(75.0, 81.6) </a:t>
            </a:r>
          </a:p>
          <a:p>
            <a:pPr>
              <a:spcBef>
                <a:spcPct val="0"/>
              </a:spcBef>
              <a:buFontTx/>
              <a:buNone/>
            </a:pPr>
            <a:r>
              <a:rPr lang="zh-CN" altLang="en-US" sz="1900">
                <a:latin typeface="Arial" panose="020B0604020202020204" pitchFamily="34" charset="0"/>
                <a:ea typeface="宋体" panose="02010600030101010101" pitchFamily="2" charset="-122"/>
              </a:rPr>
              <a:t>(74.0, 77.1) </a:t>
            </a:r>
          </a:p>
          <a:p>
            <a:pPr>
              <a:spcBef>
                <a:spcPct val="0"/>
              </a:spcBef>
              <a:buFontTx/>
              <a:buNone/>
            </a:pPr>
            <a:r>
              <a:rPr lang="zh-CN" altLang="en-US" sz="1900">
                <a:latin typeface="Arial" panose="020B0604020202020204" pitchFamily="34" charset="0"/>
                <a:ea typeface="宋体" panose="02010600030101010101" pitchFamily="2" charset="-122"/>
              </a:rPr>
              <a:t>(6</a:t>
            </a:r>
            <a:r>
              <a:rPr lang="en-US" altLang="zh-CN" sz="1900">
                <a:latin typeface="Arial" panose="020B0604020202020204" pitchFamily="34" charset="0"/>
                <a:ea typeface="宋体" panose="02010600030101010101" pitchFamily="2" charset="-122"/>
              </a:rPr>
              <a:t>5.</a:t>
            </a:r>
            <a:r>
              <a:rPr lang="zh-CN" altLang="en-US" sz="1900">
                <a:latin typeface="Arial" panose="020B0604020202020204" pitchFamily="34" charset="0"/>
                <a:ea typeface="宋体" panose="02010600030101010101" pitchFamily="2" charset="-122"/>
              </a:rPr>
              <a:t>0, 97.3) </a:t>
            </a:r>
          </a:p>
          <a:p>
            <a:pPr>
              <a:spcBef>
                <a:spcPct val="0"/>
              </a:spcBef>
              <a:buFontTx/>
              <a:buNone/>
            </a:pPr>
            <a:r>
              <a:rPr lang="zh-CN" altLang="en-US" sz="1900">
                <a:latin typeface="Arial" panose="020B0604020202020204" pitchFamily="34" charset="0"/>
                <a:ea typeface="宋体" panose="02010600030101010101" pitchFamily="2" charset="-122"/>
              </a:rPr>
              <a:t>(68.0, 93.3) </a:t>
            </a:r>
          </a:p>
          <a:p>
            <a:pPr>
              <a:spcBef>
                <a:spcPct val="0"/>
              </a:spcBef>
              <a:buFontTx/>
              <a:buNone/>
            </a:pPr>
            <a:r>
              <a:rPr lang="zh-CN" altLang="en-US" sz="1900">
                <a:latin typeface="Arial" panose="020B0604020202020204" pitchFamily="34" charset="0"/>
                <a:ea typeface="宋体" panose="02010600030101010101" pitchFamily="2" charset="-122"/>
              </a:rPr>
              <a:t>(61.0, 59.0)</a:t>
            </a:r>
          </a:p>
        </p:txBody>
      </p:sp>
      <p:cxnSp>
        <p:nvCxnSpPr>
          <p:cNvPr id="5" name="直接箭头连接符 4"/>
          <p:cNvCxnSpPr/>
          <p:nvPr/>
        </p:nvCxnSpPr>
        <p:spPr>
          <a:xfrm>
            <a:off x="5235575" y="4037013"/>
            <a:ext cx="19446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384" name="矩形 6"/>
          <p:cNvSpPr>
            <a:spLocks noChangeArrowheads="1"/>
          </p:cNvSpPr>
          <p:nvPr/>
        </p:nvSpPr>
        <p:spPr bwMode="auto">
          <a:xfrm>
            <a:off x="7183438" y="2033588"/>
            <a:ext cx="1943100" cy="418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900">
                <a:latin typeface="Arial" panose="020B0604020202020204" pitchFamily="34" charset="0"/>
                <a:ea typeface="宋体" panose="02010600030101010101" pitchFamily="2" charset="-122"/>
              </a:rPr>
              <a:t>Height Weight</a:t>
            </a:r>
          </a:p>
          <a:p>
            <a:pPr>
              <a:spcBef>
                <a:spcPct val="0"/>
              </a:spcBef>
              <a:buFontTx/>
              <a:buNone/>
            </a:pPr>
            <a:r>
              <a:rPr lang="zh-CN" altLang="en-US" sz="1900">
                <a:latin typeface="Arial" panose="020B0604020202020204" pitchFamily="34" charset="0"/>
                <a:ea typeface="宋体" panose="02010600030101010101" pitchFamily="2" charset="-122"/>
              </a:rPr>
              <a:t>-------------</a:t>
            </a:r>
          </a:p>
          <a:p>
            <a:pPr>
              <a:spcBef>
                <a:spcPct val="0"/>
              </a:spcBef>
              <a:buFontTx/>
              <a:buNone/>
            </a:pPr>
            <a:r>
              <a:rPr lang="zh-CN" altLang="en-US" sz="1900">
                <a:latin typeface="Arial" panose="020B0604020202020204" pitchFamily="34" charset="0"/>
                <a:ea typeface="宋体" panose="02010600030101010101" pitchFamily="2" charset="-122"/>
              </a:rPr>
              <a:t>(67.0, 99.9) </a:t>
            </a:r>
          </a:p>
          <a:p>
            <a:pPr>
              <a:spcBef>
                <a:spcPct val="0"/>
              </a:spcBef>
              <a:buFontTx/>
              <a:buNone/>
            </a:pPr>
            <a:r>
              <a:rPr lang="zh-CN" altLang="en-US" sz="1900">
                <a:latin typeface="Arial" panose="020B0604020202020204" pitchFamily="34" charset="0"/>
                <a:ea typeface="宋体" panose="02010600030101010101" pitchFamily="2" charset="-122"/>
              </a:rPr>
              <a:t>(68.0, 97.3) </a:t>
            </a:r>
          </a:p>
          <a:p>
            <a:pPr>
              <a:spcBef>
                <a:spcPct val="0"/>
              </a:spcBef>
              <a:buFontTx/>
              <a:buNone/>
            </a:pPr>
            <a:r>
              <a:rPr lang="zh-CN" altLang="en-US" sz="1900">
                <a:latin typeface="Arial" panose="020B0604020202020204" pitchFamily="34" charset="0"/>
                <a:ea typeface="宋体" panose="02010600030101010101" pitchFamily="2" charset="-122"/>
              </a:rPr>
              <a:t>(6</a:t>
            </a:r>
            <a:r>
              <a:rPr lang="en-US" altLang="zh-CN" sz="1900">
                <a:latin typeface="Arial" panose="020B0604020202020204" pitchFamily="34" charset="0"/>
                <a:ea typeface="宋体" panose="02010600030101010101" pitchFamily="2" charset="-122"/>
              </a:rPr>
              <a:t>5.</a:t>
            </a:r>
            <a:r>
              <a:rPr lang="zh-CN" altLang="en-US" sz="1900">
                <a:latin typeface="Arial" panose="020B0604020202020204" pitchFamily="34" charset="0"/>
                <a:ea typeface="宋体" panose="02010600030101010101" pitchFamily="2" charset="-122"/>
              </a:rPr>
              <a:t>0, 97.3) </a:t>
            </a:r>
          </a:p>
          <a:p>
            <a:pPr>
              <a:spcBef>
                <a:spcPct val="0"/>
              </a:spcBef>
              <a:buFontTx/>
              <a:buNone/>
            </a:pPr>
            <a:r>
              <a:rPr lang="zh-CN" altLang="en-US" sz="1900">
                <a:latin typeface="Arial" panose="020B0604020202020204" pitchFamily="34" charset="0"/>
                <a:ea typeface="宋体" panose="02010600030101010101" pitchFamily="2" charset="-122"/>
              </a:rPr>
              <a:t>(68.0, 93.3)</a:t>
            </a:r>
          </a:p>
          <a:p>
            <a:pPr>
              <a:spcBef>
                <a:spcPct val="0"/>
              </a:spcBef>
              <a:buFontTx/>
              <a:buNone/>
            </a:pPr>
            <a:endParaRPr lang="zh-CN" altLang="en-US" sz="1900">
              <a:latin typeface="Arial" panose="020B0604020202020204" pitchFamily="34" charset="0"/>
              <a:ea typeface="宋体" panose="02010600030101010101" pitchFamily="2" charset="-122"/>
            </a:endParaRPr>
          </a:p>
          <a:p>
            <a:pPr>
              <a:spcBef>
                <a:spcPct val="0"/>
              </a:spcBef>
              <a:buFontTx/>
              <a:buNone/>
            </a:pPr>
            <a:r>
              <a:rPr lang="zh-CN" altLang="en-US" sz="1900">
                <a:latin typeface="Arial" panose="020B0604020202020204" pitchFamily="34" charset="0"/>
                <a:ea typeface="宋体" panose="02010600030101010101" pitchFamily="2" charset="-122"/>
              </a:rPr>
              <a:t>(73.0, 72.6) </a:t>
            </a:r>
          </a:p>
          <a:p>
            <a:pPr>
              <a:spcBef>
                <a:spcPct val="0"/>
              </a:spcBef>
              <a:buFontTx/>
              <a:buNone/>
            </a:pPr>
            <a:r>
              <a:rPr lang="zh-CN" altLang="en-US" sz="1900">
                <a:latin typeface="Arial" panose="020B0604020202020204" pitchFamily="34" charset="0"/>
                <a:ea typeface="宋体" panose="02010600030101010101" pitchFamily="2" charset="-122"/>
              </a:rPr>
              <a:t>(75.0, 81.6) </a:t>
            </a:r>
          </a:p>
          <a:p>
            <a:pPr>
              <a:spcBef>
                <a:spcPct val="0"/>
              </a:spcBef>
              <a:buFontTx/>
              <a:buNone/>
            </a:pPr>
            <a:r>
              <a:rPr lang="zh-CN" altLang="en-US" sz="1900">
                <a:latin typeface="Arial" panose="020B0604020202020204" pitchFamily="34" charset="0"/>
                <a:ea typeface="宋体" panose="02010600030101010101" pitchFamily="2" charset="-122"/>
              </a:rPr>
              <a:t>(74.0, 77.1)</a:t>
            </a:r>
          </a:p>
          <a:p>
            <a:pPr>
              <a:spcBef>
                <a:spcPct val="0"/>
              </a:spcBef>
              <a:buFontTx/>
              <a:buNone/>
            </a:pPr>
            <a:endParaRPr lang="zh-CN" altLang="en-US" sz="1900">
              <a:latin typeface="Arial" panose="020B0604020202020204" pitchFamily="34" charset="0"/>
              <a:ea typeface="宋体" panose="02010600030101010101" pitchFamily="2" charset="-122"/>
            </a:endParaRPr>
          </a:p>
          <a:p>
            <a:pPr>
              <a:spcBef>
                <a:spcPct val="0"/>
              </a:spcBef>
              <a:buFontTx/>
              <a:buNone/>
            </a:pPr>
            <a:r>
              <a:rPr lang="zh-CN" altLang="en-US" sz="1900">
                <a:latin typeface="Arial" panose="020B0604020202020204" pitchFamily="34" charset="0"/>
                <a:ea typeface="宋体" panose="02010600030101010101" pitchFamily="2" charset="-122"/>
              </a:rPr>
              <a:t>(61.0, 54.4) </a:t>
            </a:r>
          </a:p>
          <a:p>
            <a:pPr>
              <a:spcBef>
                <a:spcPct val="0"/>
              </a:spcBef>
              <a:buFontTx/>
              <a:buNone/>
            </a:pPr>
            <a:r>
              <a:rPr lang="zh-CN" altLang="en-US" sz="1900">
                <a:latin typeface="Arial" panose="020B0604020202020204" pitchFamily="34" charset="0"/>
                <a:ea typeface="宋体" panose="02010600030101010101" pitchFamily="2" charset="-122"/>
              </a:rPr>
              <a:t>(62.0, 59.0) </a:t>
            </a:r>
          </a:p>
          <a:p>
            <a:pPr>
              <a:spcBef>
                <a:spcPct val="0"/>
              </a:spcBef>
              <a:buFontTx/>
              <a:buNone/>
            </a:pPr>
            <a:r>
              <a:rPr lang="zh-CN" altLang="en-US" sz="1900">
                <a:latin typeface="Arial" panose="020B0604020202020204" pitchFamily="34" charset="0"/>
                <a:ea typeface="宋体" panose="02010600030101010101" pitchFamily="2" charset="-122"/>
              </a:rPr>
              <a:t>(61.0, 59.0)</a:t>
            </a:r>
          </a:p>
        </p:txBody>
      </p:sp>
      <p:sp>
        <p:nvSpPr>
          <p:cNvPr id="101385" name="矩形 7"/>
          <p:cNvSpPr>
            <a:spLocks noChangeArrowheads="1"/>
          </p:cNvSpPr>
          <p:nvPr/>
        </p:nvSpPr>
        <p:spPr bwMode="auto">
          <a:xfrm>
            <a:off x="219075" y="2338388"/>
            <a:ext cx="311467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000">
                <a:solidFill>
                  <a:srgbClr val="000000"/>
                </a:solidFill>
                <a:latin typeface="Helvetica" panose="020B0604020202020204" pitchFamily="34" charset="0"/>
                <a:ea typeface="宋体" panose="02010600030101010101" pitchFamily="2" charset="-122"/>
              </a:rPr>
              <a:t>如右包含 </a:t>
            </a:r>
            <a:r>
              <a:rPr lang="en-US" altLang="zh-CN" sz="2000">
                <a:solidFill>
                  <a:srgbClr val="000000"/>
                </a:solidFill>
                <a:latin typeface="Helvetica" panose="020B0604020202020204" pitchFamily="34" charset="0"/>
                <a:ea typeface="宋体" panose="02010600030101010101" pitchFamily="2" charset="-122"/>
              </a:rPr>
              <a:t>10 </a:t>
            </a:r>
            <a:r>
              <a:rPr lang="zh-CN" altLang="en-US" sz="2000">
                <a:solidFill>
                  <a:srgbClr val="000000"/>
                </a:solidFill>
                <a:latin typeface="Helvetica" panose="020B0604020202020204" pitchFamily="34" charset="0"/>
                <a:ea typeface="宋体" panose="02010600030101010101" pitchFamily="2" charset="-122"/>
              </a:rPr>
              <a:t>条数据的集合。集合中每项描述了一个人的身高（</a:t>
            </a:r>
            <a:r>
              <a:rPr lang="en-US" altLang="zh-CN" sz="2000">
                <a:solidFill>
                  <a:srgbClr val="000000"/>
                </a:solidFill>
                <a:latin typeface="Helvetica" panose="020B0604020202020204" pitchFamily="34" charset="0"/>
                <a:ea typeface="宋体" panose="02010600030101010101" pitchFamily="2" charset="-122"/>
              </a:rPr>
              <a:t>Height: inches</a:t>
            </a:r>
            <a:r>
              <a:rPr lang="zh-CN" altLang="en-US" sz="2000">
                <a:solidFill>
                  <a:srgbClr val="000000"/>
                </a:solidFill>
                <a:latin typeface="Helvetica" panose="020B0604020202020204" pitchFamily="34" charset="0"/>
                <a:ea typeface="宋体" panose="02010600030101010101" pitchFamily="2" charset="-122"/>
              </a:rPr>
              <a:t>）和体重（</a:t>
            </a:r>
            <a:r>
              <a:rPr lang="en-US" altLang="zh-CN" sz="2000">
                <a:solidFill>
                  <a:srgbClr val="000000"/>
                </a:solidFill>
                <a:latin typeface="Helvetica" panose="020B0604020202020204" pitchFamily="34" charset="0"/>
                <a:ea typeface="宋体" panose="02010600030101010101" pitchFamily="2" charset="-122"/>
              </a:rPr>
              <a:t>Weight: kilograms</a:t>
            </a:r>
            <a:r>
              <a:rPr lang="zh-CN" altLang="en-US" sz="2000">
                <a:solidFill>
                  <a:srgbClr val="000000"/>
                </a:solidFill>
                <a:latin typeface="Helvetica" panose="020B0604020202020204" pitchFamily="34" charset="0"/>
                <a:ea typeface="宋体" panose="02010600030101010101" pitchFamily="2" charset="-122"/>
              </a:rPr>
              <a:t>）。</a:t>
            </a:r>
            <a:endParaRPr lang="zh-CN" altLang="en-US" sz="2000">
              <a:latin typeface="Arial" panose="020B0604020202020204" pitchFamily="34" charset="0"/>
              <a:ea typeface="宋体" panose="02010600030101010101" pitchFamily="2" charset="-122"/>
            </a:endParaRPr>
          </a:p>
        </p:txBody>
      </p:sp>
      <p:cxnSp>
        <p:nvCxnSpPr>
          <p:cNvPr id="10" name="直接箭头连接符 9"/>
          <p:cNvCxnSpPr/>
          <p:nvPr/>
        </p:nvCxnSpPr>
        <p:spPr>
          <a:xfrm>
            <a:off x="1662113" y="4002088"/>
            <a:ext cx="0" cy="647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387" name="矩形 10"/>
          <p:cNvSpPr>
            <a:spLocks noChangeArrowheads="1"/>
          </p:cNvSpPr>
          <p:nvPr/>
        </p:nvSpPr>
        <p:spPr bwMode="auto">
          <a:xfrm>
            <a:off x="250825" y="5113338"/>
            <a:ext cx="308292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000" dirty="0">
                <a:latin typeface="Arial" panose="020B0604020202020204" pitchFamily="34" charset="0"/>
                <a:ea typeface="宋体" panose="02010600030101010101" pitchFamily="2" charset="-122"/>
              </a:rPr>
              <a:t>分类结果可以描述为：</a:t>
            </a:r>
            <a:r>
              <a:rPr lang="zh-CN" altLang="en-US" sz="2000" dirty="0">
                <a:solidFill>
                  <a:srgbClr val="FF0000"/>
                </a:solidFill>
                <a:latin typeface="Arial" panose="020B0604020202020204" pitchFamily="34" charset="0"/>
                <a:ea typeface="宋体" panose="02010600030101010101" pitchFamily="2" charset="-122"/>
              </a:rPr>
              <a:t>中等身高并且很重、很高并且中等体重、矮并且轻</a:t>
            </a:r>
            <a:r>
              <a:rPr lang="zh-CN" altLang="en-US" sz="2000" dirty="0">
                <a:latin typeface="Arial" panose="020B0604020202020204" pitchFamily="34" charset="0"/>
                <a:ea typeface="宋体" panose="02010600030101010101" pitchFamily="2" charset="-122"/>
              </a:rPr>
              <a:t>。</a:t>
            </a:r>
            <a:endParaRPr lang="en-US" altLang="zh-CN" sz="2000" b="1" dirty="0">
              <a:latin typeface="Arial" panose="020B0604020202020204" pitchFamily="34" charset="0"/>
              <a:ea typeface="宋体" panose="02010600030101010101" pitchFamily="2" charset="-122"/>
            </a:endParaRPr>
          </a:p>
        </p:txBody>
      </p:sp>
      <p:cxnSp>
        <p:nvCxnSpPr>
          <p:cNvPr id="13" name="直接连接符 12"/>
          <p:cNvCxnSpPr/>
          <p:nvPr/>
        </p:nvCxnSpPr>
        <p:spPr>
          <a:xfrm>
            <a:off x="3333750" y="2338388"/>
            <a:ext cx="0" cy="3640137"/>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01389" name="文本框 13"/>
          <p:cNvSpPr txBox="1">
            <a:spLocks noChangeArrowheads="1"/>
          </p:cNvSpPr>
          <p:nvPr/>
        </p:nvSpPr>
        <p:spPr bwMode="auto">
          <a:xfrm>
            <a:off x="5695950" y="3529013"/>
            <a:ext cx="1512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000">
                <a:latin typeface="Arial" panose="020B0604020202020204" pitchFamily="34" charset="0"/>
                <a:ea typeface="宋体" panose="02010600030101010101" pitchFamily="2" charset="-122"/>
              </a:rPr>
              <a:t>分类</a:t>
            </a:r>
          </a:p>
        </p:txBody>
      </p:sp>
      <p:sp>
        <p:nvSpPr>
          <p:cNvPr id="101390" name="矩形 2"/>
          <p:cNvSpPr>
            <a:spLocks noChangeArrowheads="1"/>
          </p:cNvSpPr>
          <p:nvPr/>
        </p:nvSpPr>
        <p:spPr bwMode="auto">
          <a:xfrm>
            <a:off x="0" y="6173788"/>
            <a:ext cx="91440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zh-CN" sz="1400" dirty="0">
                <a:latin typeface="Arial" panose="020B0604020202020204" pitchFamily="34" charset="0"/>
                <a:ea typeface="宋体" panose="02010600030101010101" pitchFamily="2" charset="-122"/>
              </a:rPr>
              <a:t>传统的聚类过程要求指定具体的簇数目，然而，</a:t>
            </a:r>
            <a:r>
              <a:rPr lang="en-US" altLang="zh-CN" sz="1400" dirty="0">
                <a:latin typeface="Arial" panose="020B0604020202020204" pitchFamily="34" charset="0"/>
                <a:ea typeface="宋体" panose="02010600030101010101" pitchFamily="2" charset="-122"/>
              </a:rPr>
              <a:t>k -</a:t>
            </a:r>
            <a:r>
              <a:rPr lang="zh-CN" altLang="zh-CN" sz="1400" dirty="0">
                <a:latin typeface="Arial" panose="020B0604020202020204" pitchFamily="34" charset="0"/>
                <a:ea typeface="宋体" panose="02010600030101010101" pitchFamily="2" charset="-122"/>
              </a:rPr>
              <a:t>匿名问题并不限制簇的数目，而是要求每个簇至少包含</a:t>
            </a:r>
            <a:r>
              <a:rPr lang="en-US" altLang="zh-CN" sz="1400" dirty="0">
                <a:latin typeface="Arial" panose="020B0604020202020204" pitchFamily="34" charset="0"/>
                <a:ea typeface="宋体" panose="02010600030101010101" pitchFamily="2" charset="-122"/>
              </a:rPr>
              <a:t>k</a:t>
            </a:r>
            <a:r>
              <a:rPr lang="zh-CN" altLang="zh-CN" sz="1400" dirty="0">
                <a:latin typeface="Arial" panose="020B0604020202020204" pitchFamily="34" charset="0"/>
                <a:ea typeface="宋体" panose="02010600030101010101" pitchFamily="2" charset="-122"/>
              </a:rPr>
              <a:t>条记录</a:t>
            </a:r>
            <a:r>
              <a:rPr lang="zh-CN" altLang="en-US" sz="1400" dirty="0">
                <a:latin typeface="Arial" panose="020B0604020202020204" pitchFamily="34" charset="0"/>
                <a:ea typeface="宋体" panose="02010600030101010101" pitchFamily="2" charset="-122"/>
              </a:rPr>
              <a:t>。</a:t>
            </a:r>
            <a:endParaRPr lang="en-US" altLang="zh-CN" sz="1400" b="1" dirty="0">
              <a:latin typeface="Arial" panose="020B0604020202020204" pitchFamily="34" charset="0"/>
              <a:ea typeface="宋体" panose="02010600030101010101" pitchFamily="2" charset="-122"/>
            </a:endParaRPr>
          </a:p>
          <a:p>
            <a:pPr eaLnBrk="1" hangingPunct="1">
              <a:spcBef>
                <a:spcPct val="0"/>
              </a:spcBef>
              <a:buFontTx/>
              <a:buNone/>
            </a:pPr>
            <a:r>
              <a:rPr lang="zh-CN" altLang="en-US" sz="1400" dirty="0">
                <a:latin typeface="Arial" panose="020B0604020202020204" pitchFamily="34" charset="0"/>
                <a:ea typeface="宋体" panose="02010600030101010101" pitchFamily="2" charset="-122"/>
              </a:rPr>
              <a:t>基本思想：首先对原始数据表中的数据记录按某种标准进行分类，要求每个类中包含的</a:t>
            </a:r>
            <a:r>
              <a:rPr lang="zh-CN" altLang="en-US" sz="1400" dirty="0">
                <a:solidFill>
                  <a:srgbClr val="FF0000"/>
                </a:solidFill>
                <a:latin typeface="Arial" panose="020B0604020202020204" pitchFamily="34" charset="0"/>
                <a:ea typeface="宋体" panose="02010600030101010101" pitchFamily="2" charset="-122"/>
              </a:rPr>
              <a:t>数据记录数至少为 </a:t>
            </a:r>
            <a:r>
              <a:rPr lang="en-US" altLang="zh-CN" sz="1400" dirty="0">
                <a:solidFill>
                  <a:srgbClr val="FF0000"/>
                </a:solidFill>
                <a:latin typeface="Arial" panose="020B0604020202020204" pitchFamily="34" charset="0"/>
                <a:ea typeface="宋体" panose="02010600030101010101" pitchFamily="2" charset="-122"/>
              </a:rPr>
              <a:t>K</a:t>
            </a:r>
            <a:r>
              <a:rPr lang="zh-CN" altLang="en-US" sz="1400" dirty="0">
                <a:latin typeface="Arial" panose="020B0604020202020204" pitchFamily="34" charset="0"/>
                <a:ea typeface="宋体" panose="02010600030101010101" pitchFamily="2" charset="-122"/>
              </a:rPr>
              <a:t>；第二步是使用类的质心代替类内的数据记录，从而完成 </a:t>
            </a:r>
            <a:r>
              <a:rPr lang="en-US" altLang="zh-CN" sz="1400" dirty="0">
                <a:latin typeface="Arial" panose="020B0604020202020204" pitchFamily="34" charset="0"/>
                <a:ea typeface="宋体" panose="02010600030101010101" pitchFamily="2" charset="-122"/>
              </a:rPr>
              <a:t>K-</a:t>
            </a:r>
            <a:r>
              <a:rPr lang="zh-CN" altLang="en-US" sz="1400" dirty="0">
                <a:latin typeface="Arial" panose="020B0604020202020204" pitchFamily="34" charset="0"/>
                <a:ea typeface="宋体" panose="02010600030101010101" pitchFamily="2" charset="-122"/>
              </a:rPr>
              <a:t>匿名。</a:t>
            </a:r>
            <a:endParaRPr lang="en-US" altLang="zh-CN" sz="1400" b="1" dirty="0">
              <a:latin typeface="Arial" panose="020B0604020202020204" pitchFamily="34" charset="0"/>
              <a:ea typeface="宋体" panose="02010600030101010101" pitchFamily="2" charset="-122"/>
            </a:endParaRPr>
          </a:p>
        </p:txBody>
      </p:sp>
      <p:sp>
        <p:nvSpPr>
          <p:cNvPr id="101391" name="灯片编号占位符 11"/>
          <p:cNvSpPr txBox="1"/>
          <p:nvPr/>
        </p:nvSpPr>
        <p:spPr bwMode="auto">
          <a:xfrm>
            <a:off x="8712200" y="656113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01F1A35C-D283-457E-93A3-103E29270841}" type="slidenum">
              <a:rPr lang="zh-CN" altLang="en-US" sz="1800">
                <a:latin typeface="Calibri" panose="020F0502020204030204" pitchFamily="34" charset="0"/>
                <a:ea typeface="宋体" panose="02010600030101010101" pitchFamily="2" charset="-122"/>
              </a:rPr>
              <a:t>30</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第五章  </a:t>
            </a:r>
            <a:r>
              <a:rPr lang="zh-CN" altLang="en-US" sz="4000" b="1" dirty="0">
                <a:latin typeface="黑体" panose="02010609060101010101" pitchFamily="49" charset="-122"/>
                <a:ea typeface="黑体" panose="02010609060101010101" pitchFamily="49" charset="-122"/>
                <a:sym typeface="+mn-ea"/>
              </a:rPr>
              <a:t>差分隐私与无线网安全</a:t>
            </a:r>
            <a:endParaRPr lang="zh-CN" altLang="en-US" sz="4000" dirty="0">
              <a:latin typeface="黑体" panose="02010609060101010101" pitchFamily="49" charset="-122"/>
              <a:ea typeface="黑体" panose="02010609060101010101" pitchFamily="49" charset="-122"/>
            </a:endParaRPr>
          </a:p>
        </p:txBody>
      </p:sp>
      <p:grpSp>
        <p:nvGrpSpPr>
          <p:cNvPr id="103427" name="组合 1"/>
          <p:cNvGrpSpPr/>
          <p:nvPr/>
        </p:nvGrpSpPr>
        <p:grpSpPr bwMode="auto">
          <a:xfrm>
            <a:off x="2286000" y="2511425"/>
            <a:ext cx="4724400" cy="1044575"/>
            <a:chOff x="2286000" y="2889056"/>
            <a:chExt cx="4725035" cy="1044000"/>
          </a:xfrm>
        </p:grpSpPr>
        <p:sp>
          <p:nvSpPr>
            <p:cNvPr id="7" name="AutoShape 66"/>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8" name="AutoShape 67"/>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9" name="Text Box 68"/>
            <p:cNvSpPr txBox="1">
              <a:spLocks noChangeArrowheads="1"/>
            </p:cNvSpPr>
            <p:nvPr/>
          </p:nvSpPr>
          <p:spPr bwMode="gray">
            <a:xfrm>
              <a:off x="3101975" y="3122607"/>
              <a:ext cx="3909060" cy="52168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sz="2800" b="1" noProof="1">
                  <a:solidFill>
                    <a:schemeClr val="bg1"/>
                  </a:solidFill>
                  <a:effectLst>
                    <a:outerShdw blurRad="38100" dist="38100" dir="2700000" algn="tl">
                      <a:srgbClr val="000000">
                        <a:alpha val="43137"/>
                      </a:srgbClr>
                    </a:outerShdw>
                  </a:effectLst>
                  <a:sym typeface="+mn-ea"/>
                </a:rPr>
                <a:t>数据</a:t>
              </a:r>
              <a:r>
                <a:rPr lang="zh-CN" altLang="zh-CN" sz="2800" b="1" noProof="1">
                  <a:solidFill>
                    <a:schemeClr val="bg1"/>
                  </a:solidFill>
                  <a:effectLst>
                    <a:outerShdw blurRad="38100" dist="38100" dir="2700000" algn="tl">
                      <a:srgbClr val="000000">
                        <a:alpha val="43137"/>
                      </a:srgbClr>
                    </a:outerShdw>
                  </a:effectLst>
                  <a:sym typeface="+mn-ea"/>
                </a:rPr>
                <a:t>隐私保护技术</a:t>
              </a:r>
            </a:p>
          </p:txBody>
        </p:sp>
        <p:sp>
          <p:nvSpPr>
            <p:cNvPr id="10" name="Text Box 69"/>
            <p:cNvSpPr txBox="1">
              <a:spLocks noChangeArrowheads="1"/>
            </p:cNvSpPr>
            <p:nvPr/>
          </p:nvSpPr>
          <p:spPr bwMode="gray">
            <a:xfrm>
              <a:off x="2504442" y="3178974"/>
              <a:ext cx="612750"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5.2</a:t>
              </a:r>
            </a:p>
          </p:txBody>
        </p:sp>
      </p:grpSp>
      <p:grpSp>
        <p:nvGrpSpPr>
          <p:cNvPr id="103428" name="组合 1"/>
          <p:cNvGrpSpPr/>
          <p:nvPr/>
        </p:nvGrpSpPr>
        <p:grpSpPr bwMode="auto">
          <a:xfrm>
            <a:off x="2260600" y="3752850"/>
            <a:ext cx="4818063" cy="1044575"/>
            <a:chOff x="2284079" y="3105913"/>
            <a:chExt cx="4818991" cy="1044000"/>
          </a:xfrm>
        </p:grpSpPr>
        <p:sp>
          <p:nvSpPr>
            <p:cNvPr id="17" name="AutoShape 66"/>
            <p:cNvSpPr>
              <a:spLocks noChangeArrowheads="1"/>
            </p:cNvSpPr>
            <p:nvPr/>
          </p:nvSpPr>
          <p:spPr bwMode="gray">
            <a:xfrm>
              <a:off x="2759670" y="3258143"/>
              <a:ext cx="4343400" cy="792000"/>
            </a:xfrm>
            <a:prstGeom prst="roundRect">
              <a:avLst>
                <a:gd name="adj" fmla="val 16667"/>
              </a:avLst>
            </a:prstGeom>
            <a:solidFill>
              <a:srgbClr val="4F81BD"/>
            </a:solidFill>
            <a:ln w="12700" algn="ctr">
              <a:noFill/>
              <a:rou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rgbClr val="FFFF00"/>
                </a:solidFill>
                <a:latin typeface="Arial" panose="020B0604020202020204" pitchFamily="34" charset="0"/>
              </a:endParaRPr>
            </a:p>
          </p:txBody>
        </p:sp>
        <p:sp>
          <p:nvSpPr>
            <p:cNvPr id="18" name="AutoShape 67"/>
            <p:cNvSpPr>
              <a:spLocks noChangeAspect="1" noChangeArrowheads="1"/>
            </p:cNvSpPr>
            <p:nvPr/>
          </p:nvSpPr>
          <p:spPr bwMode="gray">
            <a:xfrm>
              <a:off x="2284079" y="3105913"/>
              <a:ext cx="1044000" cy="1044000"/>
            </a:xfrm>
            <a:prstGeom prst="diamond">
              <a:avLst/>
            </a:prstGeom>
            <a:solidFill>
              <a:srgbClr val="578BC9"/>
            </a:solidFill>
            <a:ln w="25400" algn="ctr">
              <a:solidFill>
                <a:schemeClr val="bg1"/>
              </a:solidFill>
              <a:miter lim="800000"/>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rgbClr val="FFFF00"/>
                </a:solidFill>
                <a:latin typeface="Arial" panose="020B0604020202020204" pitchFamily="34" charset="0"/>
              </a:endParaRPr>
            </a:p>
          </p:txBody>
        </p:sp>
        <p:sp>
          <p:nvSpPr>
            <p:cNvPr id="19" name="Text Box 68"/>
            <p:cNvSpPr txBox="1">
              <a:spLocks noChangeArrowheads="1"/>
            </p:cNvSpPr>
            <p:nvPr/>
          </p:nvSpPr>
          <p:spPr bwMode="gray">
            <a:xfrm>
              <a:off x="3101975" y="3367072"/>
              <a:ext cx="3909060" cy="52168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sz="2800" b="1" noProof="1">
                  <a:solidFill>
                    <a:srgbClr val="FFFF00"/>
                  </a:solidFill>
                  <a:effectLst>
                    <a:outerShdw blurRad="38100" dist="38100" dir="2700000" algn="tl">
                      <a:srgbClr val="000000">
                        <a:alpha val="43137"/>
                      </a:srgbClr>
                    </a:outerShdw>
                  </a:effectLst>
                  <a:sym typeface="+mn-ea"/>
                </a:rPr>
                <a:t>位置</a:t>
              </a:r>
              <a:r>
                <a:rPr lang="zh-CN" altLang="zh-CN" sz="2800" b="1" noProof="1">
                  <a:solidFill>
                    <a:srgbClr val="FFFF00"/>
                  </a:solidFill>
                  <a:effectLst>
                    <a:outerShdw blurRad="38100" dist="38100" dir="2700000" algn="tl">
                      <a:srgbClr val="000000">
                        <a:alpha val="43137"/>
                      </a:srgbClr>
                    </a:outerShdw>
                  </a:effectLst>
                  <a:sym typeface="+mn-ea"/>
                </a:rPr>
                <a:t>隐私保护技术</a:t>
              </a:r>
            </a:p>
          </p:txBody>
        </p:sp>
        <p:sp>
          <p:nvSpPr>
            <p:cNvPr id="20" name="Text Box 69"/>
            <p:cNvSpPr txBox="1">
              <a:spLocks noChangeArrowheads="1"/>
            </p:cNvSpPr>
            <p:nvPr/>
          </p:nvSpPr>
          <p:spPr bwMode="gray">
            <a:xfrm>
              <a:off x="2504442" y="3423439"/>
              <a:ext cx="612750"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5.3</a:t>
              </a:r>
            </a:p>
          </p:txBody>
        </p:sp>
      </p:grpSp>
      <p:grpSp>
        <p:nvGrpSpPr>
          <p:cNvPr id="103429" name="组合 1"/>
          <p:cNvGrpSpPr/>
          <p:nvPr/>
        </p:nvGrpSpPr>
        <p:grpSpPr bwMode="auto">
          <a:xfrm>
            <a:off x="2282825" y="1284288"/>
            <a:ext cx="4802188" cy="1044575"/>
            <a:chOff x="2307007" y="2847032"/>
            <a:chExt cx="4802689" cy="1044000"/>
          </a:xfrm>
        </p:grpSpPr>
        <p:sp>
          <p:nvSpPr>
            <p:cNvPr id="22" name="AutoShape 66"/>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chemeClr val="bg1"/>
                </a:solidFill>
                <a:latin typeface="Arial" panose="020B0604020202020204" pitchFamily="34" charset="0"/>
              </a:endParaRPr>
            </a:p>
          </p:txBody>
        </p:sp>
        <p:sp>
          <p:nvSpPr>
            <p:cNvPr id="23" name="AutoShape 67"/>
            <p:cNvSpPr>
              <a:spLocks noChangeAspect="1" noChangeArrowheads="1"/>
            </p:cNvSpPr>
            <p:nvPr/>
          </p:nvSpPr>
          <p:spPr bwMode="gray">
            <a:xfrm>
              <a:off x="2307007" y="2847032"/>
              <a:ext cx="1044000" cy="1044000"/>
            </a:xfrm>
            <a:prstGeom prst="diamond">
              <a:avLst/>
            </a:prstGeom>
            <a:solidFill>
              <a:srgbClr val="578BC9"/>
            </a:solidFill>
            <a:ln w="25400" algn="ctr">
              <a:solidFill>
                <a:schemeClr val="bg1"/>
              </a:solidFill>
              <a:miter lim="800000"/>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chemeClr val="bg1"/>
                </a:solidFill>
                <a:latin typeface="Arial" panose="020B0604020202020204" pitchFamily="34" charset="0"/>
              </a:endParaRPr>
            </a:p>
          </p:txBody>
        </p:sp>
        <p:sp>
          <p:nvSpPr>
            <p:cNvPr id="24" name="Text Box 68"/>
            <p:cNvSpPr txBox="1">
              <a:spLocks noChangeArrowheads="1"/>
            </p:cNvSpPr>
            <p:nvPr/>
          </p:nvSpPr>
          <p:spPr bwMode="gray">
            <a:xfrm>
              <a:off x="3200636" y="3100989"/>
              <a:ext cx="3909060" cy="522932"/>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zh-CN" sz="2800" b="1" noProof="1">
                  <a:solidFill>
                    <a:schemeClr val="bg1"/>
                  </a:solidFill>
                  <a:effectLst>
                    <a:outerShdw blurRad="38100" dist="38100" dir="2700000" algn="tl">
                      <a:srgbClr val="000000">
                        <a:alpha val="43137"/>
                      </a:srgbClr>
                    </a:outerShdw>
                  </a:effectLst>
                  <a:sym typeface="+mn-ea"/>
                </a:rPr>
                <a:t>传统隐私保护技术</a:t>
              </a:r>
              <a:r>
                <a:rPr lang="zh-CN" altLang="en-US" sz="2800" b="1" noProof="1">
                  <a:solidFill>
                    <a:schemeClr val="bg1"/>
                  </a:solidFill>
                  <a:effectLst>
                    <a:outerShdw blurRad="38100" dist="38100" dir="2700000" algn="tl">
                      <a:srgbClr val="000000">
                        <a:alpha val="43137"/>
                      </a:srgbClr>
                    </a:outerShdw>
                  </a:effectLst>
                  <a:sym typeface="+mn-ea"/>
                </a:rPr>
                <a:t>概论</a:t>
              </a:r>
              <a:endParaRPr lang="zh-CN" altLang="zh-CN" sz="2800" b="1" noProof="1">
                <a:solidFill>
                  <a:schemeClr val="bg1"/>
                </a:solidFill>
                <a:effectLst>
                  <a:outerShdw blurRad="38100" dist="38100" dir="2700000" algn="tl">
                    <a:srgbClr val="000000">
                      <a:alpha val="43137"/>
                    </a:srgbClr>
                  </a:outerShdw>
                </a:effectLst>
                <a:sym typeface="+mn-ea"/>
              </a:endParaRPr>
            </a:p>
          </p:txBody>
        </p:sp>
        <p:sp>
          <p:nvSpPr>
            <p:cNvPr id="25" name="Text Box 69"/>
            <p:cNvSpPr txBox="1">
              <a:spLocks noChangeArrowheads="1"/>
            </p:cNvSpPr>
            <p:nvPr/>
          </p:nvSpPr>
          <p:spPr bwMode="gray">
            <a:xfrm>
              <a:off x="2504442" y="3178974"/>
              <a:ext cx="612750"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5.1</a:t>
              </a:r>
            </a:p>
          </p:txBody>
        </p:sp>
      </p:grpSp>
      <p:grpSp>
        <p:nvGrpSpPr>
          <p:cNvPr id="103430" name="组合 1"/>
          <p:cNvGrpSpPr/>
          <p:nvPr/>
        </p:nvGrpSpPr>
        <p:grpSpPr bwMode="auto">
          <a:xfrm>
            <a:off x="2314575" y="5048250"/>
            <a:ext cx="4724400" cy="1044575"/>
            <a:chOff x="2339795" y="2889056"/>
            <a:chExt cx="4725040" cy="1044000"/>
          </a:xfrm>
        </p:grpSpPr>
        <p:sp>
          <p:nvSpPr>
            <p:cNvPr id="27" name="AutoShape 66"/>
            <p:cNvSpPr>
              <a:spLocks noChangeArrowheads="1"/>
            </p:cNvSpPr>
            <p:nvPr/>
          </p:nvSpPr>
          <p:spPr bwMode="gray">
            <a:xfrm>
              <a:off x="2720795" y="2993129"/>
              <a:ext cx="4343400" cy="792000"/>
            </a:xfrm>
            <a:prstGeom prst="roundRect">
              <a:avLst>
                <a:gd name="adj" fmla="val 16667"/>
              </a:avLst>
            </a:prstGeom>
            <a:solidFill>
              <a:srgbClr val="4F81BD"/>
            </a:solidFill>
            <a:ln w="12700" algn="ctr">
              <a:noFill/>
              <a:rou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8" name="AutoShape 67"/>
            <p:cNvSpPr>
              <a:spLocks noChangeAspect="1" noChangeArrowheads="1"/>
            </p:cNvSpPr>
            <p:nvPr/>
          </p:nvSpPr>
          <p:spPr bwMode="gray">
            <a:xfrm>
              <a:off x="2339795" y="2889056"/>
              <a:ext cx="1044000" cy="1044000"/>
            </a:xfrm>
            <a:prstGeom prst="diamond">
              <a:avLst/>
            </a:prstGeom>
            <a:solidFill>
              <a:srgbClr val="578BC9"/>
            </a:solidFill>
            <a:ln w="25400" algn="ctr">
              <a:solidFill>
                <a:schemeClr val="bg1"/>
              </a:solidFill>
              <a:miter lim="800000"/>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9" name="Text Box 68"/>
            <p:cNvSpPr txBox="1">
              <a:spLocks noChangeArrowheads="1"/>
            </p:cNvSpPr>
            <p:nvPr/>
          </p:nvSpPr>
          <p:spPr bwMode="gray">
            <a:xfrm>
              <a:off x="3155775" y="3122607"/>
              <a:ext cx="3909060" cy="522932"/>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sz="2800" b="1" noProof="1">
                  <a:solidFill>
                    <a:schemeClr val="bg1"/>
                  </a:solidFill>
                  <a:effectLst>
                    <a:outerShdw blurRad="38100" dist="38100" dir="2700000" algn="tl">
                      <a:srgbClr val="000000">
                        <a:alpha val="43137"/>
                      </a:srgbClr>
                    </a:outerShdw>
                  </a:effectLst>
                  <a:sym typeface="+mn-ea"/>
                </a:rPr>
                <a:t>差分隐私与</a:t>
              </a:r>
              <a:r>
                <a:rPr lang="zh-CN" altLang="zh-CN" sz="2800" b="1" noProof="1">
                  <a:solidFill>
                    <a:schemeClr val="bg1"/>
                  </a:solidFill>
                  <a:effectLst>
                    <a:outerShdw blurRad="38100" dist="38100" dir="2700000" algn="tl">
                      <a:srgbClr val="000000">
                        <a:alpha val="43137"/>
                      </a:srgbClr>
                    </a:outerShdw>
                  </a:effectLst>
                  <a:sym typeface="+mn-ea"/>
                </a:rPr>
                <a:t>无线网安全</a:t>
              </a:r>
              <a:endParaRPr lang="zh-CN" altLang="zh-CN" sz="2800" b="1" dirty="0">
                <a:solidFill>
                  <a:schemeClr val="bg1"/>
                </a:solidFill>
                <a:effectLst>
                  <a:outerShdw blurRad="38100" dist="38100" dir="2700000" algn="tl">
                    <a:srgbClr val="000000">
                      <a:alpha val="43137"/>
                    </a:srgbClr>
                  </a:outerShdw>
                </a:effectLst>
                <a:latin typeface="Arial" panose="020B0604020202020204" pitchFamily="34" charset="0"/>
                <a:sym typeface="+mn-ea"/>
              </a:endParaRPr>
            </a:p>
          </p:txBody>
        </p:sp>
        <p:sp>
          <p:nvSpPr>
            <p:cNvPr id="30" name="Text Box 69"/>
            <p:cNvSpPr txBox="1">
              <a:spLocks noChangeArrowheads="1"/>
            </p:cNvSpPr>
            <p:nvPr/>
          </p:nvSpPr>
          <p:spPr bwMode="gray">
            <a:xfrm>
              <a:off x="2558237" y="3178974"/>
              <a:ext cx="612750"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5.4</a:t>
              </a:r>
            </a:p>
          </p:txBody>
        </p:sp>
      </p:grpSp>
      <p:sp>
        <p:nvSpPr>
          <p:cNvPr id="103431"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DEDE2FB3-E494-491A-A515-43CB9FB1674A}" type="slidenum">
              <a:rPr lang="zh-CN" altLang="en-US" sz="1800">
                <a:latin typeface="Calibri" panose="020F0502020204030204" pitchFamily="34" charset="0"/>
                <a:ea typeface="宋体" panose="02010600030101010101" pitchFamily="2" charset="-122"/>
              </a:rPr>
              <a:t>31</a:t>
            </a:fld>
            <a:endParaRPr lang="zh-CN" altLang="en-US" sz="1800">
              <a:latin typeface="Calibri" panose="020F0502020204030204" pitchFamily="34" charset="0"/>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5.3 </a:t>
            </a:r>
            <a:r>
              <a:rPr lang="zh-CN" altLang="en-US" sz="3600" noProof="1">
                <a:latin typeface="黑体" panose="02010609060101010101" pitchFamily="49" charset="-122"/>
                <a:ea typeface="黑体" panose="02010609060101010101" pitchFamily="49" charset="-122"/>
                <a:sym typeface="+mn-ea"/>
              </a:rPr>
              <a:t>位置</a:t>
            </a:r>
            <a:r>
              <a:rPr lang="zh-CN" altLang="zh-CN" sz="36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0445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04452"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5.3.1 LBS</a:t>
            </a:r>
            <a:r>
              <a:rPr lang="zh-CN" altLang="en-US" sz="2400" b="1">
                <a:latin typeface="黑体" panose="02010609060101010101" pitchFamily="49" charset="-122"/>
                <a:ea typeface="黑体" panose="02010609060101010101" pitchFamily="49" charset="-122"/>
              </a:rPr>
              <a:t>（</a:t>
            </a:r>
            <a:r>
              <a:rPr lang="zh-CN" altLang="zh-CN" sz="2400" b="1">
                <a:latin typeface="宋体" panose="02010600030101010101" pitchFamily="2" charset="-122"/>
                <a:ea typeface="宋体" panose="02010600030101010101" pitchFamily="2" charset="-122"/>
              </a:rPr>
              <a:t>Location-based Service</a:t>
            </a:r>
            <a:r>
              <a:rPr lang="zh-CN" altLang="en-US" sz="2400" b="1">
                <a:latin typeface="黑体" panose="02010609060101010101" pitchFamily="49" charset="-122"/>
                <a:ea typeface="黑体" panose="02010609060101010101" pitchFamily="49" charset="-122"/>
              </a:rPr>
              <a:t>）</a:t>
            </a:r>
          </a:p>
        </p:txBody>
      </p:sp>
      <p:sp>
        <p:nvSpPr>
          <p:cNvPr id="104453" name="文本框 1"/>
          <p:cNvSpPr txBox="1">
            <a:spLocks noChangeArrowheads="1"/>
          </p:cNvSpPr>
          <p:nvPr/>
        </p:nvSpPr>
        <p:spPr bwMode="auto">
          <a:xfrm>
            <a:off x="153988" y="1730375"/>
            <a:ext cx="8836025"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None/>
            </a:pPr>
            <a:r>
              <a:rPr lang="en-US" altLang="zh-CN" sz="2400" dirty="0">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随着导航和定位这些技术的不断发展与日渐成熟，以及 GIS（Geographic Information System, 地理信息系统）、RFID（Radio Frequency Identification, 射频识别）、无线局域网等多技术的融合，LBS 的应用已非常广泛，可用于手机导航，基于位置的社会性网络服务、智能汽车、智能救助、智能交通、智能医疗、物流控制等众多领域，具有巨大的市场规模和良好的商业前景。</a:t>
            </a:r>
          </a:p>
        </p:txBody>
      </p:sp>
      <p:sp>
        <p:nvSpPr>
          <p:cNvPr id="104454"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BF746B38-81DB-4FF0-BF0C-FBCC8BC5FFCF}" type="slidenum">
              <a:rPr lang="zh-CN" altLang="en-US" sz="1800">
                <a:latin typeface="Calibri" panose="020F0502020204030204" pitchFamily="34" charset="0"/>
                <a:ea typeface="宋体" panose="02010600030101010101" pitchFamily="2" charset="-122"/>
              </a:rPr>
              <a:t>32</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0649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06500" name="TextBox 49"/>
          <p:cNvSpPr txBox="1">
            <a:spLocks noChangeArrowheads="1"/>
          </p:cNvSpPr>
          <p:nvPr/>
        </p:nvSpPr>
        <p:spPr bwMode="auto">
          <a:xfrm>
            <a:off x="50800" y="874713"/>
            <a:ext cx="9017000"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5.3.1 LBS</a:t>
            </a:r>
            <a:r>
              <a:rPr lang="zh-CN" altLang="en-US" sz="2400" b="1">
                <a:latin typeface="黑体" panose="02010609060101010101" pitchFamily="49" charset="-122"/>
                <a:ea typeface="黑体" panose="02010609060101010101" pitchFamily="49" charset="-122"/>
              </a:rPr>
              <a:t>（</a:t>
            </a:r>
            <a:r>
              <a:rPr lang="zh-CN" altLang="zh-CN" sz="2400" b="1">
                <a:latin typeface="宋体" panose="02010600030101010101" pitchFamily="2" charset="-122"/>
                <a:ea typeface="宋体" panose="02010600030101010101" pitchFamily="2" charset="-122"/>
              </a:rPr>
              <a:t>Location-based Service</a:t>
            </a:r>
            <a:r>
              <a:rPr lang="zh-CN" altLang="en-US" sz="2400" b="1">
                <a:latin typeface="黑体" panose="02010609060101010101" pitchFamily="49" charset="-122"/>
                <a:ea typeface="黑体" panose="02010609060101010101" pitchFamily="49" charset="-122"/>
              </a:rPr>
              <a:t>）</a:t>
            </a:r>
          </a:p>
        </p:txBody>
      </p:sp>
      <p:sp>
        <p:nvSpPr>
          <p:cNvPr id="106501" name="文本框 1"/>
          <p:cNvSpPr txBox="1">
            <a:spLocks noChangeArrowheads="1"/>
          </p:cNvSpPr>
          <p:nvPr/>
        </p:nvSpPr>
        <p:spPr bwMode="auto">
          <a:xfrm>
            <a:off x="0" y="1335088"/>
            <a:ext cx="849630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Clr>
                <a:schemeClr val="tx1"/>
              </a:buClr>
              <a:buFont typeface="Wingdings" panose="05000000000000000000" pitchFamily="2" charset="2"/>
              <a:buChar char="u"/>
            </a:pPr>
            <a:r>
              <a:rPr lang="zh-CN" altLang="zh-CN" sz="2400">
                <a:latin typeface="宋体" panose="02010600030101010101" pitchFamily="2" charset="-122"/>
                <a:ea typeface="宋体" panose="02010600030101010101" pitchFamily="2" charset="-122"/>
              </a:rPr>
              <a:t>LBS （Location-based Service）</a:t>
            </a:r>
            <a:endParaRPr lang="en-US" altLang="zh-CN" sz="2400">
              <a:latin typeface="宋体" panose="02010600030101010101" pitchFamily="2" charset="-122"/>
              <a:ea typeface="宋体" panose="02010600030101010101" pitchFamily="2" charset="-122"/>
            </a:endParaRPr>
          </a:p>
        </p:txBody>
      </p:sp>
      <p:sp>
        <p:nvSpPr>
          <p:cNvPr id="106502" name="文本框 3"/>
          <p:cNvSpPr txBox="1">
            <a:spLocks noChangeArrowheads="1"/>
          </p:cNvSpPr>
          <p:nvPr/>
        </p:nvSpPr>
        <p:spPr bwMode="auto">
          <a:xfrm>
            <a:off x="7446963" y="2595563"/>
            <a:ext cx="55245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2400">
                <a:latin typeface="Arial" panose="020B0604020202020204" pitchFamily="34" charset="0"/>
                <a:ea typeface="宋体" panose="02010600030101010101" pitchFamily="2" charset="-122"/>
              </a:rPr>
              <a:t>基于位置服务的应用</a:t>
            </a:r>
          </a:p>
        </p:txBody>
      </p:sp>
      <p:pic>
        <p:nvPicPr>
          <p:cNvPr id="106503" name="图片 1"/>
          <p:cNvPicPr>
            <a:picLocks noChangeAspect="1" noChangeArrowheads="1"/>
          </p:cNvPicPr>
          <p:nvPr/>
        </p:nvPicPr>
        <p:blipFill>
          <a:blip r:embed="rId3">
            <a:extLst>
              <a:ext uri="{28A0092B-C50C-407E-A947-70E740481C1C}">
                <a14:useLocalDpi xmlns:a14="http://schemas.microsoft.com/office/drawing/2010/main" val="0"/>
              </a:ext>
            </a:extLst>
          </a:blip>
          <a:srcRect b="327"/>
          <a:stretch>
            <a:fillRect/>
          </a:stretch>
        </p:blipFill>
        <p:spPr bwMode="auto">
          <a:xfrm>
            <a:off x="742950" y="1928813"/>
            <a:ext cx="5856288" cy="488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4"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13165571-2B30-4780-BA44-915E0628038F}" type="slidenum">
              <a:rPr lang="zh-CN" altLang="en-US" sz="1800">
                <a:latin typeface="Calibri" panose="020F0502020204030204" pitchFamily="34" charset="0"/>
                <a:ea typeface="宋体" panose="02010600030101010101" pitchFamily="2" charset="-122"/>
              </a:rPr>
              <a:t>33</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0854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08548"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5.3.1 LBS</a:t>
            </a:r>
            <a:r>
              <a:rPr lang="zh-CN" altLang="en-US" sz="2400" b="1">
                <a:latin typeface="黑体" panose="02010609060101010101" pitchFamily="49" charset="-122"/>
                <a:ea typeface="黑体" panose="02010609060101010101" pitchFamily="49" charset="-122"/>
              </a:rPr>
              <a:t>（</a:t>
            </a:r>
            <a:r>
              <a:rPr lang="zh-CN" altLang="zh-CN" sz="2400" b="1">
                <a:latin typeface="宋体" panose="02010600030101010101" pitchFamily="2" charset="-122"/>
                <a:ea typeface="宋体" panose="02010600030101010101" pitchFamily="2" charset="-122"/>
              </a:rPr>
              <a:t>Location-based Service</a:t>
            </a:r>
            <a:r>
              <a:rPr lang="zh-CN" altLang="en-US" sz="2400" b="1">
                <a:latin typeface="黑体" panose="02010609060101010101" pitchFamily="49" charset="-122"/>
                <a:ea typeface="黑体" panose="02010609060101010101" pitchFamily="49" charset="-122"/>
              </a:rPr>
              <a:t>）隐私保护</a:t>
            </a:r>
          </a:p>
        </p:txBody>
      </p:sp>
      <p:sp>
        <p:nvSpPr>
          <p:cNvPr id="108549" name="文本框 1"/>
          <p:cNvSpPr txBox="1">
            <a:spLocks noChangeArrowheads="1"/>
          </p:cNvSpPr>
          <p:nvPr/>
        </p:nvSpPr>
        <p:spPr bwMode="auto">
          <a:xfrm>
            <a:off x="565150" y="2636838"/>
            <a:ext cx="7920038" cy="222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en-US" altLang="zh-CN" sz="2400">
                <a:latin typeface="宋体" panose="02010600030101010101" pitchFamily="2" charset="-122"/>
                <a:ea typeface="宋体" panose="02010600030101010101" pitchFamily="2" charset="-122"/>
              </a:rPr>
              <a:t>    </a:t>
            </a:r>
            <a:r>
              <a:rPr lang="zh-CN" altLang="en-US" sz="2400">
                <a:latin typeface="宋体" panose="02010600030101010101" pitchFamily="2" charset="-122"/>
                <a:ea typeface="宋体" panose="02010600030101010101" pitchFamily="2" charset="-122"/>
              </a:rPr>
              <a:t>位置隐私信息包括位置信息（</a:t>
            </a:r>
            <a:r>
              <a:rPr lang="en-US" altLang="zh-CN" sz="2400">
                <a:latin typeface="宋体" panose="02010600030101010101" pitchFamily="2" charset="-122"/>
                <a:ea typeface="宋体" panose="02010600030101010101" pitchFamily="2" charset="-122"/>
              </a:rPr>
              <a:t>location information</a:t>
            </a:r>
            <a:r>
              <a:rPr lang="zh-CN" altLang="en-US" sz="2400">
                <a:latin typeface="宋体" panose="02010600030101010101" pitchFamily="2" charset="-122"/>
                <a:ea typeface="宋体" panose="02010600030101010101" pitchFamily="2" charset="-122"/>
              </a:rPr>
              <a:t>）和身份信息（</a:t>
            </a:r>
            <a:r>
              <a:rPr lang="en-US" altLang="zh-CN" sz="2400">
                <a:latin typeface="宋体" panose="02010600030101010101" pitchFamily="2" charset="-122"/>
                <a:ea typeface="宋体" panose="02010600030101010101" pitchFamily="2" charset="-122"/>
              </a:rPr>
              <a:t>identity information</a:t>
            </a:r>
            <a:r>
              <a:rPr lang="zh-CN" altLang="en-US" sz="2400">
                <a:latin typeface="宋体" panose="02010600030101010101" pitchFamily="2" charset="-122"/>
                <a:ea typeface="宋体" panose="02010600030101010101" pitchFamily="2" charset="-122"/>
              </a:rPr>
              <a:t>）两部分，位置信息是指与用户现在或是之前相关的位置信息，身份信息用于描述用户的静态属性和特征。</a:t>
            </a:r>
          </a:p>
        </p:txBody>
      </p:sp>
      <p:sp>
        <p:nvSpPr>
          <p:cNvPr id="108550"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B020413-C220-42DD-8E9E-B139E396A777}" type="slidenum">
              <a:rPr lang="zh-CN" altLang="en-US" sz="1800">
                <a:latin typeface="Calibri" panose="020F0502020204030204" pitchFamily="34" charset="0"/>
                <a:ea typeface="宋体" panose="02010600030101010101" pitchFamily="2" charset="-122"/>
              </a:rPr>
              <a:t>34</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1059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10596"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5.3.1 LBS</a:t>
            </a:r>
            <a:r>
              <a:rPr lang="zh-CN" altLang="en-US" sz="2400" b="1">
                <a:latin typeface="黑体" panose="02010609060101010101" pitchFamily="49" charset="-122"/>
                <a:ea typeface="黑体" panose="02010609060101010101" pitchFamily="49" charset="-122"/>
              </a:rPr>
              <a:t>（</a:t>
            </a:r>
            <a:r>
              <a:rPr lang="zh-CN" altLang="zh-CN" sz="2400" b="1">
                <a:latin typeface="宋体" panose="02010600030101010101" pitchFamily="2" charset="-122"/>
                <a:ea typeface="宋体" panose="02010600030101010101" pitchFamily="2" charset="-122"/>
              </a:rPr>
              <a:t>Location-based Service</a:t>
            </a:r>
            <a:r>
              <a:rPr lang="zh-CN" altLang="en-US" sz="2400" b="1">
                <a:latin typeface="黑体" panose="02010609060101010101" pitchFamily="49" charset="-122"/>
                <a:ea typeface="黑体" panose="02010609060101010101" pitchFamily="49" charset="-122"/>
              </a:rPr>
              <a:t>）隐私保护</a:t>
            </a:r>
          </a:p>
        </p:txBody>
      </p:sp>
      <p:sp>
        <p:nvSpPr>
          <p:cNvPr id="3" name="矩形 2"/>
          <p:cNvSpPr/>
          <p:nvPr/>
        </p:nvSpPr>
        <p:spPr>
          <a:xfrm>
            <a:off x="169863" y="1730375"/>
            <a:ext cx="8804275" cy="3416300"/>
          </a:xfrm>
          <a:prstGeom prst="rect">
            <a:avLst/>
          </a:prstGeom>
        </p:spPr>
        <p:txBody>
          <a:bodyPr>
            <a:spAutoFit/>
          </a:bodyPr>
          <a:lstStyle/>
          <a:p>
            <a:pPr eaLnBrk="1" hangingPunct="1">
              <a:lnSpc>
                <a:spcPct val="150000"/>
              </a:lnSpc>
              <a:buFont typeface="Arial" panose="020B0604020202020204" pitchFamily="34" charset="0"/>
              <a:buNone/>
              <a:defRPr/>
            </a:pPr>
            <a:r>
              <a:rPr lang="zh-CN" altLang="en-US" sz="2400" dirty="0">
                <a:latin typeface="宋体" panose="02010600030101010101" pitchFamily="2" charset="-122"/>
                <a:sym typeface="+mn-ea"/>
              </a:rPr>
              <a:t>  根据对位置隐私信息的分类将隐私保护方法也分成</a:t>
            </a:r>
            <a:r>
              <a:rPr lang="zh-CN" altLang="en-US" sz="2400" b="1" dirty="0">
                <a:solidFill>
                  <a:srgbClr val="FF0000"/>
                </a:solidFill>
                <a:latin typeface="宋体" panose="02010600030101010101" pitchFamily="2" charset="-122"/>
                <a:sym typeface="+mn-ea"/>
              </a:rPr>
              <a:t>两种</a:t>
            </a:r>
            <a:r>
              <a:rPr lang="zh-CN" altLang="en-US" sz="2400" dirty="0">
                <a:latin typeface="宋体" panose="02010600030101010101" pitchFamily="2" charset="-122"/>
                <a:sym typeface="+mn-ea"/>
              </a:rPr>
              <a:t>：</a:t>
            </a:r>
            <a:endParaRPr lang="en-US" altLang="zh-CN" sz="2400" dirty="0">
              <a:latin typeface="宋体" panose="02010600030101010101" pitchFamily="2" charset="-122"/>
              <a:sym typeface="+mn-ea"/>
            </a:endParaRPr>
          </a:p>
          <a:p>
            <a:pPr marL="342900" indent="-342900" eaLnBrk="1" hangingPunct="1">
              <a:lnSpc>
                <a:spcPct val="150000"/>
              </a:lnSpc>
              <a:buFont typeface="Wingdings" panose="05000000000000000000" pitchFamily="2" charset="2"/>
              <a:buChar char="n"/>
              <a:defRPr/>
            </a:pPr>
            <a:r>
              <a:rPr lang="zh-CN" altLang="en-US" sz="2400" b="1" dirty="0">
                <a:solidFill>
                  <a:srgbClr val="FF0000"/>
                </a:solidFill>
                <a:latin typeface="宋体" panose="02010600030101010101" pitchFamily="2" charset="-122"/>
                <a:sym typeface="+mn-ea"/>
              </a:rPr>
              <a:t>第一类是保护用户的位置信息</a:t>
            </a:r>
            <a:r>
              <a:rPr lang="zh-CN" altLang="en-US" sz="2400" dirty="0">
                <a:latin typeface="宋体" panose="02010600030101010101" pitchFamily="2" charset="-122"/>
                <a:sym typeface="+mn-ea"/>
              </a:rPr>
              <a:t>（</a:t>
            </a:r>
            <a:r>
              <a:rPr lang="en-US" altLang="zh-CN" sz="2400" dirty="0">
                <a:latin typeface="宋体" panose="02010600030101010101" pitchFamily="2" charset="-122"/>
                <a:sym typeface="+mn-ea"/>
              </a:rPr>
              <a:t>Based-location</a:t>
            </a:r>
            <a:r>
              <a:rPr lang="zh-CN" altLang="en-US" sz="2400" dirty="0">
                <a:latin typeface="宋体" panose="02010600030101010101" pitchFamily="2" charset="-122"/>
                <a:sym typeface="+mn-ea"/>
              </a:rPr>
              <a:t>），即隐藏用户的位置信息，但公布用户的真实身份信息；</a:t>
            </a:r>
            <a:endParaRPr lang="en-US" altLang="zh-CN" sz="2400" dirty="0">
              <a:latin typeface="宋体" panose="02010600030101010101" pitchFamily="2" charset="-122"/>
              <a:sym typeface="+mn-ea"/>
            </a:endParaRPr>
          </a:p>
          <a:p>
            <a:pPr marL="342900" indent="-342900" eaLnBrk="1" hangingPunct="1">
              <a:lnSpc>
                <a:spcPct val="150000"/>
              </a:lnSpc>
              <a:buFont typeface="Wingdings" panose="05000000000000000000" pitchFamily="2" charset="2"/>
              <a:buChar char="n"/>
              <a:defRPr/>
            </a:pPr>
            <a:r>
              <a:rPr lang="zh-CN" altLang="en-US" sz="2400" b="1" dirty="0">
                <a:solidFill>
                  <a:srgbClr val="FF0000"/>
                </a:solidFill>
                <a:latin typeface="宋体" panose="02010600030101010101" pitchFamily="2" charset="-122"/>
                <a:sym typeface="+mn-ea"/>
              </a:rPr>
              <a:t>第二类是保护用户身份信息</a:t>
            </a:r>
            <a:r>
              <a:rPr lang="zh-CN" altLang="en-US" sz="2400" dirty="0">
                <a:latin typeface="宋体" panose="02010600030101010101" pitchFamily="2" charset="-122"/>
                <a:sym typeface="+mn-ea"/>
              </a:rPr>
              <a:t>（</a:t>
            </a:r>
            <a:r>
              <a:rPr lang="en-US" altLang="zh-CN" sz="2400" dirty="0">
                <a:latin typeface="宋体" panose="02010600030101010101" pitchFamily="2" charset="-122"/>
                <a:sym typeface="+mn-ea"/>
              </a:rPr>
              <a:t>Based-ID</a:t>
            </a:r>
            <a:r>
              <a:rPr lang="zh-CN" altLang="en-US" sz="2400" dirty="0">
                <a:latin typeface="宋体" panose="02010600030101010101" pitchFamily="2" charset="-122"/>
                <a:sym typeface="+mn-ea"/>
              </a:rPr>
              <a:t>），使得用户的身份信息对服务器是不透明的，但为得到高质量的服务结果需要将用户准确的位置信息传送给服务提供商。</a:t>
            </a:r>
          </a:p>
        </p:txBody>
      </p:sp>
      <p:sp>
        <p:nvSpPr>
          <p:cNvPr id="110598"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D5E15673-593C-4077-85C9-91088BA742F4}" type="slidenum">
              <a:rPr lang="zh-CN" altLang="en-US" sz="1800">
                <a:latin typeface="Calibri" panose="020F0502020204030204" pitchFamily="34" charset="0"/>
                <a:ea typeface="宋体" panose="02010600030101010101" pitchFamily="2" charset="-122"/>
              </a:rPr>
              <a:t>35</a:t>
            </a:fld>
            <a:endParaRPr lang="zh-CN" altLang="en-US" sz="1800">
              <a:latin typeface="Calibri" panose="020F0502020204030204" pitchFamily="34" charset="0"/>
              <a:ea typeface="宋体" panose="02010600030101010101" pitchFamily="2" charset="-122"/>
            </a:endParaRPr>
          </a:p>
        </p:txBody>
      </p:sp>
      <p:sp>
        <p:nvSpPr>
          <p:cNvPr id="2" name="矩形 1"/>
          <p:cNvSpPr/>
          <p:nvPr/>
        </p:nvSpPr>
        <p:spPr>
          <a:xfrm>
            <a:off x="1187624" y="5301208"/>
            <a:ext cx="6696744" cy="1200329"/>
          </a:xfrm>
          <a:prstGeom prst="rect">
            <a:avLst/>
          </a:prstGeom>
        </p:spPr>
        <p:txBody>
          <a:bodyPr wrap="square">
            <a:spAutoFit/>
          </a:bodyPr>
          <a:lstStyle/>
          <a:p>
            <a:pPr eaLnBrk="1" hangingPunct="1"/>
            <a:r>
              <a:rPr lang="zh-CN" altLang="en-US" b="1" dirty="0"/>
              <a:t>第一类隐私保护方法（</a:t>
            </a:r>
            <a:r>
              <a:rPr lang="en-US" altLang="zh-CN" b="1" dirty="0"/>
              <a:t>Based-location</a:t>
            </a:r>
            <a:r>
              <a:rPr lang="zh-CN" altLang="en-US" b="1" dirty="0"/>
              <a:t>）中大体上使用两种技术：</a:t>
            </a:r>
            <a:r>
              <a:rPr lang="zh-CN" altLang="en-US" b="1" dirty="0">
                <a:solidFill>
                  <a:srgbClr val="FF0000"/>
                </a:solidFill>
              </a:rPr>
              <a:t>假用户和空间区域匿名</a:t>
            </a:r>
            <a:r>
              <a:rPr lang="zh-CN" altLang="en-US" b="1" dirty="0"/>
              <a:t>。</a:t>
            </a:r>
            <a:endParaRPr lang="en-US" altLang="zh-CN" b="1" dirty="0"/>
          </a:p>
          <a:p>
            <a:pPr eaLnBrk="1" hangingPunct="1"/>
            <a:r>
              <a:rPr lang="zh-CN" altLang="en-US" b="1" dirty="0"/>
              <a:t>第二类是保护用户身份信息（</a:t>
            </a:r>
            <a:r>
              <a:rPr lang="en-US" altLang="zh-CN" b="1" dirty="0"/>
              <a:t>Based-ID</a:t>
            </a:r>
            <a:r>
              <a:rPr lang="zh-CN" altLang="en-US" b="1" dirty="0"/>
              <a:t>）如：</a:t>
            </a:r>
            <a:r>
              <a:rPr lang="zh-CN" altLang="en-US" b="1" dirty="0">
                <a:solidFill>
                  <a:srgbClr val="FF0000"/>
                </a:solidFill>
              </a:rPr>
              <a:t>基于 </a:t>
            </a:r>
            <a:r>
              <a:rPr lang="en-US" altLang="zh-CN" b="1" dirty="0">
                <a:solidFill>
                  <a:srgbClr val="FF0000"/>
                </a:solidFill>
              </a:rPr>
              <a:t>mix-zone </a:t>
            </a:r>
            <a:r>
              <a:rPr lang="zh-CN" altLang="en-US" b="1" dirty="0">
                <a:solidFill>
                  <a:srgbClr val="FF0000"/>
                </a:solidFill>
              </a:rPr>
              <a:t>的假名技术</a:t>
            </a:r>
            <a:r>
              <a:rPr lang="zh-CN" altLang="en-US" b="1" dirty="0"/>
              <a:t>。</a:t>
            </a:r>
          </a:p>
        </p:txBody>
      </p:sp>
    </p:spTree>
  </p:cSld>
  <p:clrMapOvr>
    <a:masterClrMapping/>
  </p:clrMapOvr>
  <p:transition advTm="16782"/>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1264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12644"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5.3.2 </a:t>
            </a:r>
            <a:r>
              <a:rPr lang="zh-CN" altLang="en-US" sz="2400" b="1">
                <a:latin typeface="黑体" panose="02010609060101010101" pitchFamily="49" charset="-122"/>
                <a:ea typeface="黑体" panose="02010609060101010101" pitchFamily="49" charset="-122"/>
              </a:rPr>
              <a:t>假用户（哑元）</a:t>
            </a:r>
          </a:p>
        </p:txBody>
      </p:sp>
      <p:sp>
        <p:nvSpPr>
          <p:cNvPr id="112645" name="矩形 1"/>
          <p:cNvSpPr>
            <a:spLocks noChangeArrowheads="1"/>
          </p:cNvSpPr>
          <p:nvPr/>
        </p:nvSpPr>
        <p:spPr bwMode="auto">
          <a:xfrm>
            <a:off x="153988" y="1557338"/>
            <a:ext cx="8834437"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25000"/>
              </a:lnSpc>
              <a:spcBef>
                <a:spcPct val="0"/>
              </a:spcBef>
              <a:buFont typeface="Arial" panose="020B0604020202020204" pitchFamily="34" charset="0"/>
              <a:buNone/>
            </a:pPr>
            <a:r>
              <a:rPr lang="zh-CN" altLang="en-US" sz="2400">
                <a:latin typeface="宋体" panose="02010600030101010101" pitchFamily="2" charset="-122"/>
                <a:ea typeface="宋体" panose="02010600030101010101" pitchFamily="2" charset="-122"/>
              </a:rPr>
              <a:t>    通过产生假用户，使服务器分辨不出哪些是真实用户哪些是虚拟用户，进而达到保护真实用户的目的。</a:t>
            </a:r>
          </a:p>
        </p:txBody>
      </p:sp>
      <p:pic>
        <p:nvPicPr>
          <p:cNvPr id="1126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492375"/>
            <a:ext cx="7847013"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7" name="矩形 1"/>
          <p:cNvSpPr>
            <a:spLocks noChangeArrowheads="1"/>
          </p:cNvSpPr>
          <p:nvPr/>
        </p:nvSpPr>
        <p:spPr bwMode="auto">
          <a:xfrm>
            <a:off x="0" y="5592763"/>
            <a:ext cx="91440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pPr>
            <a:r>
              <a:rPr lang="en-US" altLang="zh-CN" sz="1300" dirty="0" err="1">
                <a:latin typeface="宋体" panose="02010600030101010101" pitchFamily="2" charset="-122"/>
                <a:ea typeface="宋体" panose="02010600030101010101" pitchFamily="2" charset="-122"/>
              </a:rPr>
              <a:t>在LBS服务中，</a:t>
            </a:r>
            <a:r>
              <a:rPr lang="en-US" altLang="zh-CN" sz="1300" b="1" dirty="0" err="1">
                <a:solidFill>
                  <a:srgbClr val="FF0000"/>
                </a:solidFill>
                <a:latin typeface="宋体" panose="02010600030101010101" pitchFamily="2" charset="-122"/>
                <a:ea typeface="宋体" panose="02010600030101010101" pitchFamily="2" charset="-122"/>
              </a:rPr>
              <a:t>随机选择虚假的位置信息</a:t>
            </a:r>
            <a:r>
              <a:rPr lang="en-US" altLang="zh-CN" sz="1300" dirty="0" err="1">
                <a:latin typeface="宋体" panose="02010600030101010101" pitchFamily="2" charset="-122"/>
                <a:ea typeface="宋体" panose="02010600030101010101" pitchFamily="2" charset="-122"/>
              </a:rPr>
              <a:t>（即不是用户的真实位置信息）</a:t>
            </a:r>
            <a:r>
              <a:rPr lang="en-US" altLang="zh-CN" sz="1300" b="1" dirty="0" err="1">
                <a:solidFill>
                  <a:srgbClr val="FF0000"/>
                </a:solidFill>
                <a:latin typeface="宋体" panose="02010600030101010101" pitchFamily="2" charset="-122"/>
                <a:ea typeface="宋体" panose="02010600030101010101" pitchFamily="2" charset="-122"/>
              </a:rPr>
              <a:t>代替用户真实位置向LBS服务器发起查询</a:t>
            </a:r>
            <a:r>
              <a:rPr lang="en-US" altLang="zh-CN" sz="1300" dirty="0">
                <a:latin typeface="宋体" panose="02010600030101010101" pitchFamily="2" charset="-122"/>
                <a:ea typeface="宋体" panose="02010600030101010101" pitchFamily="2" charset="-122"/>
              </a:rPr>
              <a:t>。</a:t>
            </a:r>
            <a:r>
              <a:rPr lang="zh-CN" altLang="en-US" sz="1300" dirty="0">
                <a:latin typeface="宋体" panose="02010600030101010101" pitchFamily="2" charset="-122"/>
                <a:ea typeface="宋体" panose="02010600030101010101" pitchFamily="2" charset="-122"/>
              </a:rPr>
              <a:t>经过处理后位置服务器将会根据虚假位置（哑元）及用户的位置返回各自的查询结果，最后用户从中过滤出自己想要的内容。</a:t>
            </a:r>
            <a:endParaRPr lang="en-US" altLang="zh-CN" sz="1300" dirty="0">
              <a:latin typeface="宋体" panose="02010600030101010101" pitchFamily="2" charset="-122"/>
              <a:ea typeface="宋体" panose="02010600030101010101" pitchFamily="2" charset="-122"/>
            </a:endParaRPr>
          </a:p>
          <a:p>
            <a:pPr eaLnBrk="1" hangingPunct="1">
              <a:spcBef>
                <a:spcPct val="0"/>
              </a:spcBef>
            </a:pPr>
            <a:r>
              <a:rPr lang="en-US" altLang="zh-CN" sz="1300" dirty="0">
                <a:latin typeface="宋体" panose="02010600030101010101" pitchFamily="2" charset="-122"/>
                <a:ea typeface="宋体" panose="02010600030101010101" pitchFamily="2" charset="-122"/>
              </a:rPr>
              <a:t>通常的做法是</a:t>
            </a:r>
            <a:r>
              <a:rPr lang="en-US" altLang="zh-CN" sz="1300" b="1" dirty="0">
                <a:solidFill>
                  <a:srgbClr val="FF0000"/>
                </a:solidFill>
                <a:latin typeface="宋体" panose="02010600030101010101" pitchFamily="2" charset="-122"/>
                <a:ea typeface="宋体" panose="02010600030101010101" pitchFamily="2" charset="-122"/>
              </a:rPr>
              <a:t>选择用户所在位置周边的标志性建筑物来作为假位置</a:t>
            </a:r>
            <a:r>
              <a:rPr lang="en-US" altLang="zh-CN" sz="1300" dirty="0">
                <a:latin typeface="宋体" panose="02010600030101010101" pitchFamily="2" charset="-122"/>
                <a:ea typeface="宋体" panose="02010600030101010101" pitchFamily="2" charset="-122"/>
              </a:rPr>
              <a:t>。通过真实位置与虚假位置之间的距离可以衡量用户的隐私保护程度以及最终用户获取服务的质量。</a:t>
            </a:r>
            <a:r>
              <a:rPr lang="en-US" altLang="zh-CN" sz="1300" dirty="0">
                <a:solidFill>
                  <a:srgbClr val="0070C0"/>
                </a:solidFill>
                <a:latin typeface="宋体" panose="02010600030101010101" pitchFamily="2" charset="-122"/>
                <a:ea typeface="宋体" panose="02010600030101010101" pitchFamily="2" charset="-122"/>
              </a:rPr>
              <a:t>真实位置与虚假位置之间的距离值越大，用户的隐私保护程度越高，用户获得的服务质量越差</a:t>
            </a:r>
            <a:r>
              <a:rPr lang="en-US" altLang="zh-CN" sz="1300" dirty="0">
                <a:latin typeface="宋体" panose="02010600030101010101" pitchFamily="2" charset="-122"/>
                <a:ea typeface="宋体" panose="02010600030101010101" pitchFamily="2" charset="-122"/>
              </a:rPr>
              <a:t>，反之亦然。</a:t>
            </a:r>
          </a:p>
          <a:p>
            <a:pPr>
              <a:spcBef>
                <a:spcPct val="0"/>
              </a:spcBef>
            </a:pPr>
            <a:r>
              <a:rPr lang="zh-CN" altLang="en-US" sz="1300" dirty="0">
                <a:latin typeface="宋体" panose="02010600030101010101" pitchFamily="2" charset="-122"/>
                <a:ea typeface="宋体" panose="02010600030101010101" pitchFamily="2" charset="-122"/>
              </a:rPr>
              <a:t>假用户方法的</a:t>
            </a:r>
            <a:r>
              <a:rPr lang="zh-CN" altLang="en-US" sz="1300" b="1" dirty="0">
                <a:solidFill>
                  <a:srgbClr val="FF0000"/>
                </a:solidFill>
                <a:latin typeface="宋体" panose="02010600030101010101" pitchFamily="2" charset="-122"/>
                <a:ea typeface="宋体" panose="02010600030101010101" pitchFamily="2" charset="-122"/>
              </a:rPr>
              <a:t>优点是实现简单，缺点是数据失真严重</a:t>
            </a:r>
            <a:r>
              <a:rPr lang="zh-CN" altLang="en-US" sz="1300" dirty="0">
                <a:latin typeface="宋体" panose="02010600030101010101" pitchFamily="2" charset="-122"/>
                <a:ea typeface="宋体" panose="02010600030101010101" pitchFamily="2" charset="-122"/>
              </a:rPr>
              <a:t>。</a:t>
            </a:r>
          </a:p>
        </p:txBody>
      </p:sp>
      <p:sp>
        <p:nvSpPr>
          <p:cNvPr id="112648"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31203B40-559D-49DB-ADC6-47BF2AD2D2B7}" type="slidenum">
              <a:rPr lang="zh-CN" altLang="en-US" sz="1800">
                <a:latin typeface="Calibri" panose="020F0502020204030204" pitchFamily="34" charset="0"/>
                <a:ea typeface="宋体" panose="02010600030101010101" pitchFamily="2" charset="-122"/>
              </a:rPr>
              <a:t>36</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146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1469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5.3.3 </a:t>
            </a:r>
            <a:r>
              <a:rPr lang="zh-CN" altLang="en-US" sz="2400" b="1">
                <a:latin typeface="黑体" panose="02010609060101010101" pitchFamily="49" charset="-122"/>
                <a:ea typeface="黑体" panose="02010609060101010101" pitchFamily="49" charset="-122"/>
              </a:rPr>
              <a:t>空间匿名化技术</a:t>
            </a:r>
          </a:p>
        </p:txBody>
      </p:sp>
      <p:pic>
        <p:nvPicPr>
          <p:cNvPr id="11469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1" y="3284984"/>
            <a:ext cx="5184130" cy="33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4" name="矩形 3"/>
          <p:cNvSpPr>
            <a:spLocks noChangeArrowheads="1"/>
          </p:cNvSpPr>
          <p:nvPr/>
        </p:nvSpPr>
        <p:spPr bwMode="auto">
          <a:xfrm>
            <a:off x="238125" y="1706563"/>
            <a:ext cx="88360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25000"/>
              </a:lnSpc>
              <a:spcBef>
                <a:spcPct val="0"/>
              </a:spcBef>
              <a:buFont typeface="Arial" panose="020B0604020202020204" pitchFamily="34" charset="0"/>
              <a:buNone/>
            </a:pPr>
            <a:r>
              <a:rPr lang="zh-CN" altLang="en-US" sz="2400" dirty="0">
                <a:latin typeface="Arial" panose="020B0604020202020204" pitchFamily="34" charset="0"/>
                <a:ea typeface="宋体" panose="02010600030101010101" pitchFamily="2" charset="-122"/>
              </a:rPr>
              <a:t>       把用户的位置信息</a:t>
            </a:r>
            <a:r>
              <a:rPr lang="zh-CN" altLang="en-US" sz="2400" b="1" dirty="0">
                <a:solidFill>
                  <a:srgbClr val="FF0000"/>
                </a:solidFill>
                <a:latin typeface="Arial" panose="020B0604020202020204" pitchFamily="34" charset="0"/>
                <a:ea typeface="宋体" panose="02010600030101010101" pitchFamily="2" charset="-122"/>
              </a:rPr>
              <a:t>从一个点模糊化为一个空间区域</a:t>
            </a:r>
            <a:r>
              <a:rPr lang="zh-CN" altLang="en-US" sz="2400" dirty="0">
                <a:latin typeface="Arial" panose="020B0604020202020204" pitchFamily="34" charset="0"/>
                <a:ea typeface="宋体" panose="02010600030101010101" pitchFamily="2" charset="-122"/>
              </a:rPr>
              <a:t>，在用户提出查询请求的时候是将整个区域（如图中红线框）发送给服务器，我们将这个</a:t>
            </a:r>
            <a:r>
              <a:rPr lang="zh-CN" altLang="en-US" sz="2400" dirty="0">
                <a:solidFill>
                  <a:srgbClr val="FF0000"/>
                </a:solidFill>
                <a:latin typeface="Arial" panose="020B0604020202020204" pitchFamily="34" charset="0"/>
                <a:ea typeface="宋体" panose="02010600030101010101" pitchFamily="2" charset="-122"/>
              </a:rPr>
              <a:t>红线框包含的空间称为匿名域</a:t>
            </a:r>
            <a:r>
              <a:rPr lang="zh-CN" altLang="en-US" sz="2400" dirty="0">
                <a:latin typeface="Arial" panose="020B0604020202020204" pitchFamily="34" charset="0"/>
                <a:ea typeface="宋体" panose="02010600030101010101" pitchFamily="2" charset="-122"/>
              </a:rPr>
              <a:t>。</a:t>
            </a:r>
          </a:p>
        </p:txBody>
      </p:sp>
      <p:sp>
        <p:nvSpPr>
          <p:cNvPr id="114695"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07040F34-68C8-4495-AA35-7AA1032F02CA}" type="slidenum">
              <a:rPr lang="zh-CN" altLang="en-US" sz="1800">
                <a:latin typeface="Calibri" panose="020F0502020204030204" pitchFamily="34" charset="0"/>
                <a:ea typeface="宋体" panose="02010600030101010101" pitchFamily="2" charset="-122"/>
              </a:rPr>
              <a:t>37</a:t>
            </a:fld>
            <a:endParaRPr lang="zh-CN" altLang="en-US" sz="1800">
              <a:latin typeface="Calibri" panose="020F0502020204030204" pitchFamily="34" charset="0"/>
              <a:ea typeface="宋体" panose="02010600030101010101" pitchFamily="2" charset="-122"/>
            </a:endParaRPr>
          </a:p>
        </p:txBody>
      </p:sp>
      <p:sp>
        <p:nvSpPr>
          <p:cNvPr id="2" name="矩形 1"/>
          <p:cNvSpPr/>
          <p:nvPr/>
        </p:nvSpPr>
        <p:spPr>
          <a:xfrm>
            <a:off x="5340922" y="3140968"/>
            <a:ext cx="3626619" cy="3539430"/>
          </a:xfrm>
          <a:prstGeom prst="rect">
            <a:avLst/>
          </a:prstGeom>
        </p:spPr>
        <p:txBody>
          <a:bodyPr wrap="square">
            <a:spAutoFit/>
          </a:bodyPr>
          <a:lstStyle/>
          <a:p>
            <a:pPr marL="285750" indent="-285750" eaLnBrk="1" hangingPunct="1">
              <a:buFont typeface="Arial" panose="020B0604020202020204" pitchFamily="34" charset="0"/>
              <a:buChar char="•"/>
            </a:pPr>
            <a:r>
              <a:rPr lang="en-US" altLang="zh-CN" sz="1600" dirty="0" err="1"/>
              <a:t>空间匿名依然是牺牲用户的服务质量来换取对用户位置的保护</a:t>
            </a:r>
            <a:r>
              <a:rPr lang="en-US" altLang="zh-CN" sz="1600" dirty="0"/>
              <a:t>。</a:t>
            </a:r>
          </a:p>
          <a:p>
            <a:pPr marL="285750" indent="-285750" eaLnBrk="1" hangingPunct="1">
              <a:buFont typeface="Arial" panose="020B0604020202020204" pitchFamily="34" charset="0"/>
              <a:buChar char="•"/>
            </a:pPr>
            <a:r>
              <a:rPr lang="en-US" altLang="zh-CN" sz="1600" dirty="0" err="1"/>
              <a:t>具体做法是用包含用户的一个区域代替用户的真实位置来向</a:t>
            </a:r>
            <a:r>
              <a:rPr lang="en-US" altLang="zh-CN" sz="1600" dirty="0"/>
              <a:t> LBS </a:t>
            </a:r>
            <a:r>
              <a:rPr lang="en-US" altLang="zh-CN" sz="1600" dirty="0" err="1"/>
              <a:t>服务器发起查询</a:t>
            </a:r>
            <a:r>
              <a:rPr lang="en-US" altLang="zh-CN" sz="1600" dirty="0"/>
              <a:t>。</a:t>
            </a:r>
          </a:p>
          <a:p>
            <a:pPr marL="285750" indent="-285750" eaLnBrk="1" hangingPunct="1">
              <a:buFont typeface="Arial" panose="020B0604020202020204" pitchFamily="34" charset="0"/>
              <a:buChar char="•"/>
            </a:pPr>
            <a:r>
              <a:rPr lang="en-US" altLang="zh-CN" sz="1600" dirty="0" err="1"/>
              <a:t>所选取的匿名区域的大小决定了用户的隐私保护程度以及最终获得的服务质量</a:t>
            </a:r>
            <a:r>
              <a:rPr lang="en-US" altLang="zh-CN" sz="1600" dirty="0"/>
              <a:t>。</a:t>
            </a:r>
          </a:p>
          <a:p>
            <a:pPr marL="285750" indent="-285750" eaLnBrk="1" hangingPunct="1">
              <a:buFont typeface="Arial" panose="020B0604020202020204" pitchFamily="34" charset="0"/>
              <a:buChar char="•"/>
            </a:pPr>
            <a:r>
              <a:rPr lang="en-US" altLang="zh-CN" sz="1600" dirty="0" err="1"/>
              <a:t>代替用户真实位置的</a:t>
            </a:r>
            <a:r>
              <a:rPr lang="en-US" altLang="zh-CN" sz="1600" b="1" dirty="0" err="1">
                <a:solidFill>
                  <a:srgbClr val="0070C0"/>
                </a:solidFill>
              </a:rPr>
              <a:t>区域越大用户隐私保护程度越高，获得的服务质量就越差</a:t>
            </a:r>
            <a:r>
              <a:rPr lang="en-US" altLang="zh-CN" sz="1600" dirty="0" err="1"/>
              <a:t>，反之亦然</a:t>
            </a:r>
            <a:r>
              <a:rPr lang="en-US" altLang="zh-CN" sz="1600" dirty="0"/>
              <a:t>。</a:t>
            </a:r>
          </a:p>
          <a:p>
            <a:pPr marL="285750" indent="-285750" eaLnBrk="1" hangingPunct="1">
              <a:buFont typeface="Arial" panose="020B0604020202020204" pitchFamily="34" charset="0"/>
              <a:buChar char="•"/>
            </a:pPr>
            <a:r>
              <a:rPr lang="zh-CN" altLang="en-US" sz="1600" dirty="0">
                <a:solidFill>
                  <a:srgbClr val="FF0000"/>
                </a:solidFill>
              </a:rPr>
              <a:t>通常采用的是 </a:t>
            </a:r>
            <a:r>
              <a:rPr lang="en-US" altLang="zh-CN" sz="1600" dirty="0">
                <a:solidFill>
                  <a:srgbClr val="FF0000"/>
                </a:solidFill>
              </a:rPr>
              <a:t>k-</a:t>
            </a:r>
            <a:r>
              <a:rPr lang="zh-CN" altLang="en-US" sz="1600" dirty="0">
                <a:solidFill>
                  <a:srgbClr val="FF0000"/>
                </a:solidFill>
              </a:rPr>
              <a:t>匿名的思想来确定用户的匿名域，接下来介绍</a:t>
            </a:r>
            <a:r>
              <a:rPr lang="en-US" altLang="zh-CN" sz="1600" dirty="0">
                <a:solidFill>
                  <a:srgbClr val="FF0000"/>
                </a:solidFill>
              </a:rPr>
              <a:t>k-</a:t>
            </a:r>
            <a:r>
              <a:rPr lang="zh-CN" altLang="en-US" sz="1600" dirty="0">
                <a:solidFill>
                  <a:srgbClr val="FF0000"/>
                </a:solidFill>
              </a:rPr>
              <a:t>匿名技术</a:t>
            </a:r>
            <a:r>
              <a:rPr lang="zh-CN" altLang="en-US" sz="1600" dirty="0"/>
              <a:t>。</a:t>
            </a:r>
            <a:endParaRPr lang="en-US" altLang="zh-CN" sz="1600" dirty="0"/>
          </a:p>
        </p:txBody>
      </p:sp>
    </p:spTree>
  </p:cSld>
  <p:clrMapOvr>
    <a:masterClrMapping/>
  </p:clrMapOvr>
  <p:transition advTm="16782"/>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1673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16740"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5.3.4 k-</a:t>
            </a:r>
            <a:r>
              <a:rPr lang="zh-CN" altLang="en-US" sz="2400" b="1">
                <a:latin typeface="黑体" panose="02010609060101010101" pitchFamily="49" charset="-122"/>
                <a:ea typeface="黑体" panose="02010609060101010101" pitchFamily="49" charset="-122"/>
              </a:rPr>
              <a:t>匿名技术</a:t>
            </a:r>
          </a:p>
        </p:txBody>
      </p:sp>
      <p:sp>
        <p:nvSpPr>
          <p:cNvPr id="116741" name="文本框 1"/>
          <p:cNvSpPr txBox="1">
            <a:spLocks noChangeArrowheads="1"/>
          </p:cNvSpPr>
          <p:nvPr/>
        </p:nvSpPr>
        <p:spPr bwMode="auto">
          <a:xfrm>
            <a:off x="50800" y="1503363"/>
            <a:ext cx="84963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Clr>
                <a:schemeClr val="tx1"/>
              </a:buClr>
              <a:buFont typeface="Wingdings" panose="05000000000000000000" pitchFamily="2" charset="2"/>
              <a:buChar char="u"/>
            </a:pPr>
            <a:r>
              <a:rPr lang="en-US" altLang="zh-CN" sz="2400">
                <a:latin typeface="Arial" panose="020B0604020202020204" pitchFamily="34" charset="0"/>
                <a:ea typeface="宋体" panose="02010600030101010101" pitchFamily="2" charset="-122"/>
              </a:rPr>
              <a:t> </a:t>
            </a:r>
            <a:r>
              <a:rPr lang="en-US" altLang="zh-CN" sz="2400">
                <a:latin typeface="宋体" panose="02010600030101010101" pitchFamily="2" charset="-122"/>
                <a:ea typeface="宋体" panose="02010600030101010101" pitchFamily="2" charset="-122"/>
              </a:rPr>
              <a:t> K-</a:t>
            </a:r>
            <a:r>
              <a:rPr lang="zh-CN" altLang="en-US" sz="2400">
                <a:latin typeface="宋体" panose="02010600030101010101" pitchFamily="2" charset="-122"/>
                <a:ea typeface="宋体" panose="02010600030101010101" pitchFamily="2" charset="-122"/>
              </a:rPr>
              <a:t>匿名技术</a:t>
            </a:r>
            <a:endParaRPr lang="en-US" altLang="zh-CN" sz="2400">
              <a:latin typeface="宋体" panose="02010600030101010101" pitchFamily="2" charset="-122"/>
              <a:ea typeface="宋体" panose="02010600030101010101" pitchFamily="2" charset="-122"/>
            </a:endParaRPr>
          </a:p>
        </p:txBody>
      </p:sp>
      <p:sp>
        <p:nvSpPr>
          <p:cNvPr id="116742" name="文本框 2"/>
          <p:cNvSpPr txBox="1">
            <a:spLocks noChangeArrowheads="1"/>
          </p:cNvSpPr>
          <p:nvPr/>
        </p:nvSpPr>
        <p:spPr bwMode="auto">
          <a:xfrm>
            <a:off x="230188" y="2149475"/>
            <a:ext cx="85915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通过查找K个最近的用户来组成一个匿名区域，并用该匿名区域代替用户的真实位置向 LBS 服务器发起查询。这样做即保护了用户的位置隐私又能使用户享受到 LBS 服务带来便利。</a:t>
            </a:r>
          </a:p>
        </p:txBody>
      </p:sp>
      <p:sp>
        <p:nvSpPr>
          <p:cNvPr id="2" name="文本框 1"/>
          <p:cNvSpPr txBox="1">
            <a:spLocks noChangeArrowheads="1"/>
          </p:cNvSpPr>
          <p:nvPr/>
        </p:nvSpPr>
        <p:spPr bwMode="auto">
          <a:xfrm>
            <a:off x="261938" y="3933056"/>
            <a:ext cx="8723312" cy="1682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en-US" altLang="zh-CN" sz="2400" dirty="0">
                <a:latin typeface="Arial" panose="020B0604020202020204" pitchFamily="34" charset="0"/>
                <a:ea typeface="宋体" panose="02010600030101010101" pitchFamily="2" charset="-122"/>
              </a:rPr>
              <a:t>        LBS</a:t>
            </a:r>
            <a:r>
              <a:rPr lang="zh-CN" altLang="en-US" sz="2400" dirty="0">
                <a:latin typeface="Arial" panose="020B0604020202020204" pitchFamily="34" charset="0"/>
                <a:ea typeface="宋体" panose="02010600030101010101" pitchFamily="2" charset="-122"/>
              </a:rPr>
              <a:t>隐私保护K-匿名的基本思想是: 通过模糊化，将用户的真实位置模糊化为一个匿名区域，并用匿名区域代替用户的真实位置向 LBS 服务器发起查询，从而达到保护用户隐私的目的。</a:t>
            </a:r>
          </a:p>
        </p:txBody>
      </p:sp>
      <p:sp>
        <p:nvSpPr>
          <p:cNvPr id="116744"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9D1353C9-C2A4-4CCC-875A-7485B01DBF80}" type="slidenum">
              <a:rPr lang="zh-CN" altLang="en-US" sz="1800">
                <a:latin typeface="Calibri" panose="020F0502020204030204" pitchFamily="34" charset="0"/>
                <a:ea typeface="宋体" panose="02010600030101010101" pitchFamily="2" charset="-122"/>
              </a:rPr>
              <a:t>38</a:t>
            </a:fld>
            <a:endParaRPr lang="zh-CN" altLang="en-US" sz="1800">
              <a:latin typeface="Calibri" panose="020F0502020204030204" pitchFamily="34" charset="0"/>
              <a:ea typeface="宋体" panose="02010600030101010101" pitchFamily="2" charset="-122"/>
            </a:endParaRPr>
          </a:p>
        </p:txBody>
      </p:sp>
      <p:sp>
        <p:nvSpPr>
          <p:cNvPr id="3" name="矩形 2"/>
          <p:cNvSpPr/>
          <p:nvPr/>
        </p:nvSpPr>
        <p:spPr>
          <a:xfrm>
            <a:off x="395536" y="5805264"/>
            <a:ext cx="8498210" cy="646331"/>
          </a:xfrm>
          <a:prstGeom prst="rect">
            <a:avLst/>
          </a:prstGeom>
        </p:spPr>
        <p:txBody>
          <a:bodyPr wrap="square">
            <a:spAutoFit/>
          </a:bodyPr>
          <a:lstStyle/>
          <a:p>
            <a:pPr eaLnBrk="1" hangingPunct="1"/>
            <a:r>
              <a:rPr lang="zh-CN" altLang="en-US" dirty="0"/>
              <a:t>产生一个</a:t>
            </a:r>
            <a:r>
              <a:rPr lang="zh-CN" altLang="en-US" dirty="0">
                <a:solidFill>
                  <a:srgbClr val="FF0000"/>
                </a:solidFill>
              </a:rPr>
              <a:t>包含请求用户本身和其他 </a:t>
            </a:r>
            <a:r>
              <a:rPr lang="en-US" altLang="zh-CN" dirty="0">
                <a:solidFill>
                  <a:srgbClr val="FF0000"/>
                </a:solidFill>
              </a:rPr>
              <a:t>k-1 </a:t>
            </a:r>
            <a:r>
              <a:rPr lang="zh-CN" altLang="en-US" dirty="0">
                <a:solidFill>
                  <a:srgbClr val="FF0000"/>
                </a:solidFill>
              </a:rPr>
              <a:t>个用户位置的匿名空间取代用户的精确位置发送给 </a:t>
            </a:r>
            <a:r>
              <a:rPr lang="en-US" altLang="zh-CN" dirty="0">
                <a:solidFill>
                  <a:srgbClr val="FF0000"/>
                </a:solidFill>
              </a:rPr>
              <a:t>LBS </a:t>
            </a:r>
            <a:r>
              <a:rPr lang="zh-CN" altLang="en-US" dirty="0">
                <a:solidFill>
                  <a:srgbClr val="FF0000"/>
                </a:solidFill>
              </a:rPr>
              <a:t>服务提供商，使其无法判断用户的准确位置</a:t>
            </a:r>
            <a:endParaRPr lang="en-US" altLang="zh-CN" b="1" dirty="0">
              <a:solidFill>
                <a:srgbClr val="FF0000"/>
              </a:solidFill>
            </a:endParaRPr>
          </a:p>
        </p:txBody>
      </p:sp>
    </p:spTree>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000" fill="hold">
                                          <p:stCondLst>
                                            <p:cond delay="0"/>
                                          </p:stCondLst>
                                        </p:cTn>
                                        <p:tgtEl>
                                          <p:spTgt spid="2">
                                            <p:txEl>
                                              <p:pRg st="0" end="0"/>
                                            </p:txEl>
                                          </p:spTgt>
                                        </p:tgtEl>
                                        <p:attrNameLst>
                                          <p:attrName>style.visibility</p:attrName>
                                        </p:attrNameLst>
                                      </p:cBhvr>
                                      <p:to>
                                        <p:strVal val="visible"/>
                                      </p:to>
                                    </p:set>
                                    <p:animEffect transition="in" filter="wipe(left)">
                                      <p:cBhvr>
                                        <p:cTn id="7"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1878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18788"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5.3.4 k-</a:t>
            </a:r>
            <a:r>
              <a:rPr lang="zh-CN" altLang="en-US" sz="2400" b="1">
                <a:latin typeface="黑体" panose="02010609060101010101" pitchFamily="49" charset="-122"/>
                <a:ea typeface="黑体" panose="02010609060101010101" pitchFamily="49" charset="-122"/>
              </a:rPr>
              <a:t>匿名技术</a:t>
            </a:r>
          </a:p>
        </p:txBody>
      </p:sp>
      <p:sp>
        <p:nvSpPr>
          <p:cNvPr id="118789" name="文本框 1"/>
          <p:cNvSpPr txBox="1">
            <a:spLocks noChangeArrowheads="1"/>
          </p:cNvSpPr>
          <p:nvPr/>
        </p:nvSpPr>
        <p:spPr bwMode="auto">
          <a:xfrm>
            <a:off x="44450" y="1368425"/>
            <a:ext cx="84963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Clr>
                <a:schemeClr val="tx1"/>
              </a:buClr>
              <a:buFont typeface="Wingdings" panose="05000000000000000000" pitchFamily="2" charset="2"/>
              <a:buChar char="u"/>
            </a:pPr>
            <a:r>
              <a:rPr lang="en-US" altLang="zh-CN" sz="2400">
                <a:latin typeface="Arial" panose="020B0604020202020204" pitchFamily="34" charset="0"/>
                <a:ea typeface="宋体" panose="02010600030101010101" pitchFamily="2" charset="-122"/>
              </a:rPr>
              <a:t> </a:t>
            </a:r>
            <a:r>
              <a:rPr lang="en-US" altLang="zh-CN" sz="2400">
                <a:latin typeface="宋体" panose="02010600030101010101" pitchFamily="2" charset="-122"/>
                <a:ea typeface="宋体" panose="02010600030101010101" pitchFamily="2" charset="-122"/>
              </a:rPr>
              <a:t> K-</a:t>
            </a:r>
            <a:r>
              <a:rPr lang="zh-CN" altLang="en-US" sz="2400">
                <a:latin typeface="宋体" panose="02010600030101010101" pitchFamily="2" charset="-122"/>
                <a:ea typeface="宋体" panose="02010600030101010101" pitchFamily="2" charset="-122"/>
              </a:rPr>
              <a:t>匿名技术</a:t>
            </a:r>
            <a:endParaRPr lang="en-US" altLang="zh-CN" sz="2400">
              <a:latin typeface="宋体" panose="02010600030101010101" pitchFamily="2" charset="-122"/>
              <a:ea typeface="宋体" panose="02010600030101010101" pitchFamily="2" charset="-122"/>
            </a:endParaRPr>
          </a:p>
        </p:txBody>
      </p:sp>
      <p:sp>
        <p:nvSpPr>
          <p:cNvPr id="118790" name="AutoShape 14"/>
          <p:cNvSpPr>
            <a:spLocks noChangeArrowheads="1"/>
          </p:cNvSpPr>
          <p:nvPr/>
        </p:nvSpPr>
        <p:spPr bwMode="auto">
          <a:xfrm>
            <a:off x="322263" y="2149475"/>
            <a:ext cx="8620125" cy="1447800"/>
          </a:xfrm>
          <a:prstGeom prst="roundRect">
            <a:avLst>
              <a:gd name="adj" fmla="val 16667"/>
            </a:avLst>
          </a:prstGeom>
          <a:gradFill rotWithShape="1">
            <a:gsLst>
              <a:gs pos="0">
                <a:srgbClr val="E9E4C1"/>
              </a:gs>
              <a:gs pos="100000">
                <a:schemeClr val="bg1"/>
              </a:gs>
            </a:gsLst>
            <a:lin ang="5400000" scaled="1"/>
          </a:gradFill>
          <a:ln w="9525">
            <a:solidFill>
              <a:srgbClr val="808000"/>
            </a:solidFill>
            <a:round/>
          </a:ln>
        </p:spPr>
        <p:txBody>
          <a:bodyPr wrap="none" lIns="2520000" anchor="ctr"/>
          <a:lstStyle>
            <a:lvl1pPr marL="355600" indent="-3556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
                <a:srgbClr val="808000"/>
              </a:buClr>
              <a:buSzPct val="75000"/>
              <a:buFont typeface="Wingdings" panose="05000000000000000000" pitchFamily="2" charset="2"/>
              <a:buNone/>
            </a:pPr>
            <a:endParaRPr lang="zh-CN" altLang="zh-CN" sz="1800">
              <a:latin typeface="Arial" panose="020B0604020202020204" pitchFamily="34" charset="0"/>
              <a:ea typeface="宋体" panose="02010600030101010101" pitchFamily="2" charset="-122"/>
            </a:endParaRPr>
          </a:p>
        </p:txBody>
      </p:sp>
      <p:sp>
        <p:nvSpPr>
          <p:cNvPr id="118791" name="AutoShape 15"/>
          <p:cNvSpPr>
            <a:spLocks noChangeArrowheads="1"/>
          </p:cNvSpPr>
          <p:nvPr/>
        </p:nvSpPr>
        <p:spPr bwMode="auto">
          <a:xfrm>
            <a:off x="374650" y="2239963"/>
            <a:ext cx="2298700" cy="1282700"/>
          </a:xfrm>
          <a:prstGeom prst="roundRect">
            <a:avLst>
              <a:gd name="adj" fmla="val 14051"/>
            </a:avLst>
          </a:prstGeom>
          <a:gradFill rotWithShape="1">
            <a:gsLst>
              <a:gs pos="0">
                <a:srgbClr val="808000">
                  <a:alpha val="60001"/>
                </a:srgbClr>
              </a:gs>
              <a:gs pos="100000">
                <a:schemeClr val="bg1"/>
              </a:gs>
            </a:gsLst>
            <a:lin ang="5400000" scaled="1"/>
          </a:gradFill>
          <a:ln w="9525">
            <a:solidFill>
              <a:srgbClr val="808000"/>
            </a:solidFill>
            <a:round/>
          </a:ln>
        </p:spPr>
        <p:txBody>
          <a:bodyPr wrap="none"/>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fontAlgn="t" hangingPunct="1">
              <a:lnSpc>
                <a:spcPct val="150000"/>
              </a:lnSpc>
              <a:spcBef>
                <a:spcPct val="0"/>
              </a:spcBef>
              <a:buFont typeface="Arial" panose="020B0604020202020204" pitchFamily="34" charset="0"/>
              <a:buNone/>
            </a:pPr>
            <a:endParaRPr lang="zh-CN" altLang="zh-CN" sz="2400" b="1">
              <a:solidFill>
                <a:schemeClr val="bg1"/>
              </a:solidFill>
              <a:latin typeface="Arial" panose="020B0604020202020204" pitchFamily="34" charset="0"/>
              <a:ea typeface="宋体" panose="02010600030101010101" pitchFamily="2" charset="-122"/>
            </a:endParaRPr>
          </a:p>
        </p:txBody>
      </p:sp>
      <p:sp>
        <p:nvSpPr>
          <p:cNvPr id="118792" name="Text Box 18"/>
          <p:cNvSpPr txBox="1">
            <a:spLocks noChangeArrowheads="1"/>
          </p:cNvSpPr>
          <p:nvPr/>
        </p:nvSpPr>
        <p:spPr bwMode="auto">
          <a:xfrm>
            <a:off x="465138" y="2797175"/>
            <a:ext cx="2016125"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 typeface="Arial" panose="020B0604020202020204" pitchFamily="34" charset="0"/>
              <a:buNone/>
            </a:pPr>
            <a:r>
              <a:rPr lang="en-US" altLang="zh-CN" sz="1400" b="1">
                <a:latin typeface="Arial" panose="020B0604020202020204" pitchFamily="34" charset="0"/>
                <a:ea typeface="宋体" panose="02010600030101010101" pitchFamily="2" charset="-122"/>
              </a:rPr>
              <a:t>Non-cooperative</a:t>
            </a:r>
          </a:p>
          <a:p>
            <a:pPr eaLnBrk="1" hangingPunct="1">
              <a:spcBef>
                <a:spcPct val="50000"/>
              </a:spcBef>
              <a:buFont typeface="Arial" panose="020B0604020202020204" pitchFamily="34" charset="0"/>
              <a:buNone/>
            </a:pPr>
            <a:r>
              <a:rPr lang="en-US" altLang="zh-CN" sz="1400" b="1">
                <a:latin typeface="Arial" panose="020B0604020202020204" pitchFamily="34" charset="0"/>
                <a:ea typeface="宋体" panose="02010600030101010101" pitchFamily="2" charset="-122"/>
              </a:rPr>
              <a:t> Architecture</a:t>
            </a:r>
          </a:p>
        </p:txBody>
      </p:sp>
      <p:sp>
        <p:nvSpPr>
          <p:cNvPr id="118793" name="Rectangle 19"/>
          <p:cNvSpPr>
            <a:spLocks noChangeArrowheads="1"/>
          </p:cNvSpPr>
          <p:nvPr/>
        </p:nvSpPr>
        <p:spPr bwMode="auto">
          <a:xfrm>
            <a:off x="465138" y="2184400"/>
            <a:ext cx="1206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fontAlgn="t" hangingPunct="1">
              <a:lnSpc>
                <a:spcPct val="150000"/>
              </a:lnSpc>
              <a:spcBef>
                <a:spcPct val="0"/>
              </a:spcBef>
              <a:buFont typeface="Arial" panose="020B0604020202020204" pitchFamily="34" charset="0"/>
              <a:buNone/>
            </a:pPr>
            <a:r>
              <a:rPr lang="zh-CN" altLang="en-US" sz="2000" b="1">
                <a:solidFill>
                  <a:schemeClr val="bg1"/>
                </a:solidFill>
                <a:latin typeface="Arial" panose="020B0604020202020204" pitchFamily="34" charset="0"/>
                <a:ea typeface="宋体" panose="02010600030101010101" pitchFamily="2" charset="-122"/>
              </a:rPr>
              <a:t>独立结构</a:t>
            </a:r>
          </a:p>
        </p:txBody>
      </p:sp>
      <p:sp>
        <p:nvSpPr>
          <p:cNvPr id="118794" name="Rectangle 25"/>
          <p:cNvSpPr>
            <a:spLocks noChangeArrowheads="1"/>
          </p:cNvSpPr>
          <p:nvPr/>
        </p:nvSpPr>
        <p:spPr bwMode="auto">
          <a:xfrm>
            <a:off x="2820988" y="2400300"/>
            <a:ext cx="56896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
                <a:srgbClr val="808000"/>
              </a:buClr>
              <a:buSzPct val="75000"/>
              <a:buFont typeface="Wingdings" panose="05000000000000000000" pitchFamily="2" charset="2"/>
              <a:buNone/>
            </a:pPr>
            <a:r>
              <a:rPr lang="zh-CN" altLang="en-US" sz="2000" b="1" dirty="0">
                <a:latin typeface="宋体" panose="02010600030101010101" pitchFamily="2" charset="-122"/>
                <a:ea typeface="宋体" panose="02010600030101010101" pitchFamily="2" charset="-122"/>
              </a:rPr>
              <a:t>仅有客户端与位置数据库服务器的</a:t>
            </a:r>
            <a:r>
              <a:rPr lang="en-US" altLang="zh-CN" sz="2000" b="1" dirty="0">
                <a:latin typeface="宋体" panose="02010600030101010101" pitchFamily="2" charset="-122"/>
                <a:ea typeface="宋体" panose="02010600030101010101" pitchFamily="2" charset="-122"/>
              </a:rPr>
              <a:t>C/S</a:t>
            </a:r>
            <a:r>
              <a:rPr lang="zh-CN" altLang="en-US" sz="2000" b="1" dirty="0">
                <a:latin typeface="宋体" panose="02010600030101010101" pitchFamily="2" charset="-122"/>
                <a:ea typeface="宋体" panose="02010600030101010101" pitchFamily="2" charset="-122"/>
              </a:rPr>
              <a:t>结构。该结构需要移动用户拥有具有强大定位、计算、存储能力的设备，自己完成位置匿名和查询结果求精。</a:t>
            </a:r>
          </a:p>
        </p:txBody>
      </p:sp>
      <p:sp>
        <p:nvSpPr>
          <p:cNvPr id="118795" name="AutoShape 24"/>
          <p:cNvSpPr>
            <a:spLocks noChangeArrowheads="1"/>
          </p:cNvSpPr>
          <p:nvPr/>
        </p:nvSpPr>
        <p:spPr bwMode="auto">
          <a:xfrm>
            <a:off x="320675" y="3771900"/>
            <a:ext cx="8621713" cy="1447800"/>
          </a:xfrm>
          <a:prstGeom prst="roundRect">
            <a:avLst>
              <a:gd name="adj" fmla="val 16667"/>
            </a:avLst>
          </a:prstGeom>
          <a:gradFill rotWithShape="1">
            <a:gsLst>
              <a:gs pos="0">
                <a:srgbClr val="D4E1C9"/>
              </a:gs>
              <a:gs pos="100000">
                <a:schemeClr val="bg1"/>
              </a:gs>
            </a:gsLst>
            <a:lin ang="5400000" scaled="1"/>
          </a:gradFill>
          <a:ln w="9525">
            <a:solidFill>
              <a:srgbClr val="336600"/>
            </a:solidFill>
            <a:round/>
          </a:ln>
        </p:spPr>
        <p:txBody>
          <a:bodyPr wrap="none" lIns="2520000" anchor="ctr"/>
          <a:lstStyle>
            <a:lvl1pPr marL="355600" indent="-3556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Clr>
                <a:srgbClr val="336600"/>
              </a:buClr>
              <a:buSzPct val="75000"/>
              <a:buFont typeface="Wingdings" panose="05000000000000000000" pitchFamily="2" charset="2"/>
              <a:buNone/>
            </a:pPr>
            <a:endParaRPr lang="zh-CN" altLang="zh-CN" sz="1800">
              <a:latin typeface="Arial" panose="020B0604020202020204" pitchFamily="34" charset="0"/>
              <a:ea typeface="宋体" panose="02010600030101010101" pitchFamily="2" charset="-122"/>
            </a:endParaRPr>
          </a:p>
        </p:txBody>
      </p:sp>
      <p:sp>
        <p:nvSpPr>
          <p:cNvPr id="118796" name="AutoShape 25"/>
          <p:cNvSpPr>
            <a:spLocks noChangeArrowheads="1"/>
          </p:cNvSpPr>
          <p:nvPr/>
        </p:nvSpPr>
        <p:spPr bwMode="auto">
          <a:xfrm>
            <a:off x="415925" y="3822700"/>
            <a:ext cx="2311400" cy="1282700"/>
          </a:xfrm>
          <a:prstGeom prst="roundRect">
            <a:avLst>
              <a:gd name="adj" fmla="val 14051"/>
            </a:avLst>
          </a:prstGeom>
          <a:gradFill rotWithShape="1">
            <a:gsLst>
              <a:gs pos="0">
                <a:srgbClr val="336600">
                  <a:alpha val="60001"/>
                </a:srgbClr>
              </a:gs>
              <a:gs pos="100000">
                <a:schemeClr val="bg1"/>
              </a:gs>
            </a:gsLst>
            <a:lin ang="5400000" scaled="1"/>
          </a:gradFill>
          <a:ln w="9525">
            <a:solidFill>
              <a:srgbClr val="336600"/>
            </a:solidFill>
            <a:round/>
          </a:ln>
        </p:spPr>
        <p:txBody>
          <a:bodyPr wrap="none"/>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fontAlgn="t" hangingPunct="1">
              <a:lnSpc>
                <a:spcPct val="150000"/>
              </a:lnSpc>
              <a:spcBef>
                <a:spcPct val="0"/>
              </a:spcBef>
              <a:buFont typeface="Arial" panose="020B0604020202020204" pitchFamily="34" charset="0"/>
              <a:buNone/>
            </a:pPr>
            <a:endParaRPr lang="zh-CN" altLang="zh-CN" sz="2400" b="1">
              <a:solidFill>
                <a:schemeClr val="bg1"/>
              </a:solidFill>
              <a:latin typeface="Arial" panose="020B0604020202020204" pitchFamily="34" charset="0"/>
              <a:ea typeface="宋体" panose="02010600030101010101" pitchFamily="2" charset="-122"/>
            </a:endParaRPr>
          </a:p>
        </p:txBody>
      </p:sp>
      <p:pic>
        <p:nvPicPr>
          <p:cNvPr id="118797" name="Picture 40" descr="06章_0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4240213"/>
            <a:ext cx="652463"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98" name="Rectangle 20"/>
          <p:cNvSpPr>
            <a:spLocks noChangeArrowheads="1"/>
          </p:cNvSpPr>
          <p:nvPr/>
        </p:nvSpPr>
        <p:spPr bwMode="auto">
          <a:xfrm>
            <a:off x="415925" y="3967163"/>
            <a:ext cx="1973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2000" b="1">
                <a:solidFill>
                  <a:schemeClr val="bg1"/>
                </a:solidFill>
                <a:latin typeface="Arial" panose="020B0604020202020204" pitchFamily="34" charset="0"/>
                <a:ea typeface="宋体" panose="02010600030101010101" pitchFamily="2" charset="-122"/>
              </a:rPr>
              <a:t>中心服务器结构</a:t>
            </a:r>
          </a:p>
        </p:txBody>
      </p:sp>
      <p:sp>
        <p:nvSpPr>
          <p:cNvPr id="118799" name="Text Box 21"/>
          <p:cNvSpPr txBox="1">
            <a:spLocks noChangeArrowheads="1"/>
          </p:cNvSpPr>
          <p:nvPr/>
        </p:nvSpPr>
        <p:spPr bwMode="auto">
          <a:xfrm>
            <a:off x="560388" y="4470400"/>
            <a:ext cx="16557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 typeface="Arial" panose="020B0604020202020204" pitchFamily="34" charset="0"/>
              <a:buNone/>
            </a:pPr>
            <a:r>
              <a:rPr lang="en-US" altLang="zh-CN" sz="1400" b="1">
                <a:latin typeface="Arial" panose="020B0604020202020204" pitchFamily="34" charset="0"/>
                <a:ea typeface="宋体" panose="02010600030101010101" pitchFamily="2" charset="-122"/>
              </a:rPr>
              <a:t>Centralized Architecture</a:t>
            </a:r>
          </a:p>
        </p:txBody>
      </p:sp>
      <p:sp>
        <p:nvSpPr>
          <p:cNvPr id="118800" name="Rectangle 26"/>
          <p:cNvSpPr>
            <a:spLocks noChangeArrowheads="1"/>
          </p:cNvSpPr>
          <p:nvPr/>
        </p:nvSpPr>
        <p:spPr bwMode="auto">
          <a:xfrm>
            <a:off x="2851150" y="3967163"/>
            <a:ext cx="5689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 typeface="Arial" panose="020B0604020202020204" pitchFamily="34" charset="0"/>
              <a:buNone/>
            </a:pPr>
            <a:r>
              <a:rPr lang="zh-CN" altLang="en-US" sz="2000" b="1" dirty="0">
                <a:latin typeface="宋体" panose="02010600030101010101" pitchFamily="2" charset="-122"/>
                <a:ea typeface="宋体" panose="02010600030101010101" pitchFamily="2" charset="-122"/>
              </a:rPr>
              <a:t>在用户和位置数据库服务器之间加入第三方可信中间件</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位置匿名服务器，并由位置匿名服务器完成匿名处理和查询结果求精。</a:t>
            </a:r>
          </a:p>
        </p:txBody>
      </p:sp>
      <p:sp>
        <p:nvSpPr>
          <p:cNvPr id="118801" name="AutoShape 26"/>
          <p:cNvSpPr>
            <a:spLocks noChangeArrowheads="1"/>
          </p:cNvSpPr>
          <p:nvPr/>
        </p:nvSpPr>
        <p:spPr bwMode="auto">
          <a:xfrm>
            <a:off x="315913" y="5364163"/>
            <a:ext cx="8626475" cy="1447800"/>
          </a:xfrm>
          <a:prstGeom prst="roundRect">
            <a:avLst>
              <a:gd name="adj" fmla="val 16667"/>
            </a:avLst>
          </a:prstGeom>
          <a:gradFill rotWithShape="1">
            <a:gsLst>
              <a:gs pos="0">
                <a:srgbClr val="C1D4FF"/>
              </a:gs>
              <a:gs pos="100000">
                <a:schemeClr val="bg1"/>
              </a:gs>
            </a:gsLst>
            <a:lin ang="5400000" scaled="1"/>
          </a:gradFill>
          <a:ln w="9525">
            <a:solidFill>
              <a:srgbClr val="336699"/>
            </a:solidFill>
            <a:round/>
          </a:ln>
        </p:spPr>
        <p:txBody>
          <a:bodyPr wrap="none" lIns="2520000" anchor="ctr"/>
          <a:lstStyle>
            <a:lvl1pPr marL="355600" indent="-3556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Clr>
                <a:srgbClr val="336699"/>
              </a:buClr>
              <a:buSzPct val="75000"/>
              <a:buFont typeface="Wingdings" panose="05000000000000000000" pitchFamily="2" charset="2"/>
              <a:buNone/>
            </a:pPr>
            <a:endParaRPr lang="zh-CN" altLang="zh-CN" sz="1800">
              <a:latin typeface="Arial" panose="020B0604020202020204" pitchFamily="34" charset="0"/>
              <a:ea typeface="宋体" panose="02010600030101010101" pitchFamily="2" charset="-122"/>
            </a:endParaRPr>
          </a:p>
        </p:txBody>
      </p:sp>
      <p:pic>
        <p:nvPicPr>
          <p:cNvPr id="118802" name="Picture 41" descr="06章_0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2463" y="5911850"/>
            <a:ext cx="785812"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803" name="AutoShape 27"/>
          <p:cNvSpPr>
            <a:spLocks noChangeArrowheads="1"/>
          </p:cNvSpPr>
          <p:nvPr/>
        </p:nvSpPr>
        <p:spPr bwMode="auto">
          <a:xfrm>
            <a:off x="415925" y="5427663"/>
            <a:ext cx="2336800" cy="1282700"/>
          </a:xfrm>
          <a:prstGeom prst="roundRect">
            <a:avLst>
              <a:gd name="adj" fmla="val 14051"/>
            </a:avLst>
          </a:prstGeom>
          <a:gradFill rotWithShape="1">
            <a:gsLst>
              <a:gs pos="0">
                <a:srgbClr val="336699">
                  <a:alpha val="60001"/>
                </a:srgbClr>
              </a:gs>
              <a:gs pos="100000">
                <a:schemeClr val="bg1"/>
              </a:gs>
            </a:gsLst>
            <a:lin ang="5400000" scaled="1"/>
          </a:gradFill>
          <a:ln w="9525">
            <a:solidFill>
              <a:srgbClr val="336699"/>
            </a:solidFill>
            <a:round/>
          </a:ln>
        </p:spPr>
        <p:txBody>
          <a:bodyPr wrap="none"/>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fontAlgn="t" hangingPunct="1">
              <a:lnSpc>
                <a:spcPct val="150000"/>
              </a:lnSpc>
              <a:spcBef>
                <a:spcPct val="0"/>
              </a:spcBef>
              <a:buFont typeface="Arial" panose="020B0604020202020204" pitchFamily="34" charset="0"/>
              <a:buNone/>
            </a:pPr>
            <a:endParaRPr lang="zh-CN" altLang="zh-CN" sz="2400" b="1">
              <a:solidFill>
                <a:schemeClr val="bg1"/>
              </a:solidFill>
              <a:latin typeface="Arial" panose="020B0604020202020204" pitchFamily="34" charset="0"/>
              <a:ea typeface="宋体" panose="02010600030101010101" pitchFamily="2" charset="-122"/>
            </a:endParaRPr>
          </a:p>
        </p:txBody>
      </p:sp>
      <p:sp>
        <p:nvSpPr>
          <p:cNvPr id="118804" name="Rectangle 22"/>
          <p:cNvSpPr>
            <a:spLocks noChangeArrowheads="1"/>
          </p:cNvSpPr>
          <p:nvPr/>
        </p:nvSpPr>
        <p:spPr bwMode="auto">
          <a:xfrm>
            <a:off x="411163" y="5427663"/>
            <a:ext cx="22288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fontAlgn="t" hangingPunct="1">
              <a:lnSpc>
                <a:spcPct val="150000"/>
              </a:lnSpc>
              <a:spcBef>
                <a:spcPct val="0"/>
              </a:spcBef>
              <a:buFont typeface="Arial" panose="020B0604020202020204" pitchFamily="34" charset="0"/>
              <a:buNone/>
            </a:pPr>
            <a:r>
              <a:rPr lang="zh-CN" altLang="en-US" sz="2000" b="1">
                <a:solidFill>
                  <a:schemeClr val="bg1"/>
                </a:solidFill>
                <a:latin typeface="Arial" panose="020B0604020202020204" pitchFamily="34" charset="0"/>
                <a:ea typeface="宋体" panose="02010600030101010101" pitchFamily="2" charset="-122"/>
              </a:rPr>
              <a:t>分布式点对点结构</a:t>
            </a:r>
          </a:p>
        </p:txBody>
      </p:sp>
      <p:sp>
        <p:nvSpPr>
          <p:cNvPr id="118805" name="Text Box 23"/>
          <p:cNvSpPr txBox="1">
            <a:spLocks noChangeArrowheads="1"/>
          </p:cNvSpPr>
          <p:nvPr/>
        </p:nvSpPr>
        <p:spPr bwMode="auto">
          <a:xfrm>
            <a:off x="568325" y="6000750"/>
            <a:ext cx="14398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 typeface="Arial" panose="020B0604020202020204" pitchFamily="34" charset="0"/>
              <a:buNone/>
            </a:pPr>
            <a:r>
              <a:rPr lang="en-US" altLang="zh-CN" sz="1400" b="1">
                <a:latin typeface="Arial" panose="020B0604020202020204" pitchFamily="34" charset="0"/>
                <a:ea typeface="宋体" panose="02010600030101010101" pitchFamily="2" charset="-122"/>
              </a:rPr>
              <a:t>Peer-to-peer Architecture</a:t>
            </a:r>
          </a:p>
        </p:txBody>
      </p:sp>
      <p:sp>
        <p:nvSpPr>
          <p:cNvPr id="118806" name="Rectangle 27"/>
          <p:cNvSpPr>
            <a:spLocks noChangeArrowheads="1"/>
          </p:cNvSpPr>
          <p:nvPr/>
        </p:nvSpPr>
        <p:spPr bwMode="auto">
          <a:xfrm>
            <a:off x="2949575" y="5364163"/>
            <a:ext cx="5868988"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 typeface="Arial" panose="020B0604020202020204" pitchFamily="34" charset="0"/>
              <a:buNone/>
            </a:pPr>
            <a:r>
              <a:rPr lang="zh-CN" altLang="en-US" sz="2000" b="1" dirty="0">
                <a:latin typeface="宋体" panose="02010600030101010101" pitchFamily="2" charset="-122"/>
                <a:ea typeface="宋体" panose="02010600030101010101" pitchFamily="2" charset="-122"/>
              </a:rPr>
              <a:t>由客户端和位置数据库服务器组成，移动客户端根据匿名算法找到其他一些移动用户组成一个匿名组，以此进行位置匿名。同时组内的客户端之间的节点具有平等性，共同协调完成查询结果求精。</a:t>
            </a:r>
            <a:endParaRPr lang="en-US" altLang="zh-CN" sz="1800" b="1" dirty="0">
              <a:latin typeface="Arial" panose="020B0604020202020204" pitchFamily="34" charset="0"/>
              <a:ea typeface="楷体_GB2312"/>
              <a:cs typeface="楷体_GB2312"/>
            </a:endParaRPr>
          </a:p>
        </p:txBody>
      </p:sp>
      <p:sp>
        <p:nvSpPr>
          <p:cNvPr id="118807" name="灯片编号占位符 11"/>
          <p:cNvSpPr txBox="1"/>
          <p:nvPr/>
        </p:nvSpPr>
        <p:spPr bwMode="auto">
          <a:xfrm>
            <a:off x="8820150" y="65674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4B22A2FC-C908-43A0-8658-99BB0C2CAC43}" type="slidenum">
              <a:rPr lang="zh-CN" altLang="en-US" sz="1800">
                <a:latin typeface="Calibri" panose="020F0502020204030204" pitchFamily="34" charset="0"/>
                <a:ea typeface="宋体" panose="02010600030101010101" pitchFamily="2" charset="-122"/>
              </a:rPr>
              <a:t>39</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5.1 </a:t>
            </a:r>
            <a:r>
              <a:rPr lang="zh-CN" altLang="zh-CN" sz="3600" noProof="1">
                <a:latin typeface="黑体" panose="02010609060101010101" pitchFamily="49" charset="-122"/>
                <a:ea typeface="黑体" panose="02010609060101010101" pitchFamily="49" charset="-122"/>
                <a:sym typeface="+mn-ea"/>
              </a:rPr>
              <a:t>传统隐私保护技术</a:t>
            </a:r>
            <a:r>
              <a:rPr lang="zh-CN" altLang="en-US" sz="3600" noProof="1">
                <a:latin typeface="黑体" panose="02010609060101010101" pitchFamily="49" charset="-122"/>
                <a:ea typeface="黑体" panose="02010609060101010101" pitchFamily="49" charset="-122"/>
                <a:sym typeface="+mn-ea"/>
              </a:rPr>
              <a:t>概论</a:t>
            </a:r>
            <a:endParaRPr lang="zh-CN" altLang="en-US" sz="3600" dirty="0">
              <a:latin typeface="黑体" panose="02010609060101010101" pitchFamily="49" charset="-122"/>
              <a:ea typeface="黑体" panose="02010609060101010101" pitchFamily="49" charset="-122"/>
            </a:endParaRPr>
          </a:p>
        </p:txBody>
      </p:sp>
      <p:sp>
        <p:nvSpPr>
          <p:cNvPr id="1433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4340"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5.1.1 </a:t>
            </a:r>
            <a:r>
              <a:rPr lang="zh-CN" altLang="en-US" sz="2400" b="1">
                <a:latin typeface="黑体" panose="02010609060101010101" pitchFamily="49" charset="-122"/>
                <a:ea typeface="黑体" panose="02010609060101010101" pitchFamily="49" charset="-122"/>
              </a:rPr>
              <a:t>隐私的含义</a:t>
            </a:r>
          </a:p>
        </p:txBody>
      </p:sp>
      <p:sp>
        <p:nvSpPr>
          <p:cNvPr id="14341" name="文本框 1"/>
          <p:cNvSpPr txBox="1">
            <a:spLocks noChangeArrowheads="1"/>
          </p:cNvSpPr>
          <p:nvPr/>
        </p:nvSpPr>
        <p:spPr bwMode="auto">
          <a:xfrm>
            <a:off x="323850" y="1724025"/>
            <a:ext cx="8569325" cy="5078413"/>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50000"/>
              </a:lnSpc>
              <a:spcBef>
                <a:spcPct val="0"/>
              </a:spcBef>
              <a:buFont typeface="Arial" panose="020B0604020202020204" pitchFamily="34" charset="0"/>
              <a:buNone/>
              <a:defRPr/>
            </a:pPr>
            <a:r>
              <a:rPr lang="en-US" altLang="zh-CN" sz="2400" dirty="0">
                <a:latin typeface="Times New Roman" panose="02020603050405020304" pitchFamily="18" charset="0"/>
                <a:ea typeface="宋体" panose="02010600030101010101" pitchFamily="2" charset="-122"/>
                <a:sym typeface="微软雅黑" panose="020B0503020204020204" pitchFamily="34" charset="-122"/>
              </a:rPr>
              <a:t>        </a:t>
            </a:r>
            <a:r>
              <a:rPr lang="zh-CN" altLang="en-US" sz="2400" dirty="0">
                <a:latin typeface="Times New Roman" panose="02020603050405020304" pitchFamily="18" charset="0"/>
                <a:ea typeface="宋体" panose="02010600030101010101" pitchFamily="2" charset="-122"/>
              </a:rPr>
              <a:t>简单来说，隐私就是个人、机构或组织等实体不愿意被外部世界知晓的信息。</a:t>
            </a:r>
            <a:endParaRPr lang="en-US" altLang="zh-CN" sz="2400" dirty="0">
              <a:latin typeface="Times New Roman" panose="02020603050405020304" pitchFamily="18" charset="0"/>
              <a:ea typeface="宋体" panose="02010600030101010101" pitchFamily="2" charset="-122"/>
            </a:endParaRPr>
          </a:p>
          <a:p>
            <a:pPr>
              <a:lnSpc>
                <a:spcPct val="150000"/>
              </a:lnSpc>
              <a:spcBef>
                <a:spcPct val="0"/>
              </a:spcBef>
              <a:buFont typeface="Arial" panose="020B0604020202020204" pitchFamily="34" charset="0"/>
              <a:buNone/>
              <a:defRPr/>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在具体应用中，隐私为数据拥有者不愿意被披露的敏感信息，包括敏感数据以及数据所表征的特性，如：</a:t>
            </a:r>
            <a:endParaRPr lang="en-US" altLang="zh-CN" sz="2400" dirty="0">
              <a:latin typeface="Times New Roman" panose="02020603050405020304" pitchFamily="18" charset="0"/>
              <a:ea typeface="宋体" panose="02010600030101010101" pitchFamily="2" charset="-122"/>
            </a:endParaRPr>
          </a:p>
          <a:p>
            <a:pPr marL="539750" indent="-342900">
              <a:lnSpc>
                <a:spcPct val="150000"/>
              </a:lnSpc>
              <a:spcBef>
                <a:spcPct val="0"/>
              </a:spcBef>
              <a:buFont typeface="Wingdings" panose="05000000000000000000" pitchFamily="2" charset="2"/>
              <a:buChar char="u"/>
              <a:defRPr/>
            </a:pPr>
            <a:r>
              <a:rPr lang="zh-CN" altLang="en-US" sz="2400" dirty="0">
                <a:latin typeface="Times New Roman" panose="02020603050405020304" pitchFamily="18" charset="0"/>
                <a:ea typeface="宋体" panose="02010600030101010101" pitchFamily="2" charset="-122"/>
              </a:rPr>
              <a:t>个人的兴趣爱好</a:t>
            </a:r>
            <a:endParaRPr lang="en-US" altLang="zh-CN" sz="2400" dirty="0">
              <a:latin typeface="Times New Roman" panose="02020603050405020304" pitchFamily="18" charset="0"/>
              <a:ea typeface="宋体" panose="02010600030101010101" pitchFamily="2" charset="-122"/>
            </a:endParaRPr>
          </a:p>
          <a:p>
            <a:pPr marL="539750" indent="-342900">
              <a:lnSpc>
                <a:spcPct val="150000"/>
              </a:lnSpc>
              <a:spcBef>
                <a:spcPct val="0"/>
              </a:spcBef>
              <a:buFont typeface="Wingdings" panose="05000000000000000000" pitchFamily="2" charset="2"/>
              <a:buChar char="u"/>
              <a:defRPr/>
            </a:pPr>
            <a:r>
              <a:rPr lang="zh-CN" altLang="en-US" sz="2400" dirty="0">
                <a:latin typeface="Times New Roman" panose="02020603050405020304" pitchFamily="18" charset="0"/>
                <a:ea typeface="宋体" panose="02010600030101010101" pitchFamily="2" charset="-122"/>
              </a:rPr>
              <a:t>身体状况</a:t>
            </a:r>
            <a:endParaRPr lang="en-US" altLang="zh-CN" sz="2400" dirty="0">
              <a:latin typeface="Times New Roman" panose="02020603050405020304" pitchFamily="18" charset="0"/>
              <a:ea typeface="宋体" panose="02010600030101010101" pitchFamily="2" charset="-122"/>
            </a:endParaRPr>
          </a:p>
          <a:p>
            <a:pPr marL="539750" indent="-342900">
              <a:lnSpc>
                <a:spcPct val="150000"/>
              </a:lnSpc>
              <a:spcBef>
                <a:spcPct val="0"/>
              </a:spcBef>
              <a:buFont typeface="Wingdings" panose="05000000000000000000" pitchFamily="2" charset="2"/>
              <a:buChar char="u"/>
              <a:defRPr/>
            </a:pPr>
            <a:r>
              <a:rPr lang="zh-CN" altLang="en-US" sz="2400" dirty="0">
                <a:latin typeface="Times New Roman" panose="02020603050405020304" pitchFamily="18" charset="0"/>
                <a:ea typeface="宋体" panose="02010600030101010101" pitchFamily="2" charset="-122"/>
              </a:rPr>
              <a:t>宗教信仰</a:t>
            </a:r>
            <a:endParaRPr lang="en-US" altLang="zh-CN" sz="2400" dirty="0">
              <a:latin typeface="Times New Roman" panose="02020603050405020304" pitchFamily="18" charset="0"/>
              <a:ea typeface="宋体" panose="02010600030101010101" pitchFamily="2" charset="-122"/>
            </a:endParaRPr>
          </a:p>
          <a:p>
            <a:pPr marL="539750" indent="-342900">
              <a:lnSpc>
                <a:spcPct val="150000"/>
              </a:lnSpc>
              <a:spcBef>
                <a:spcPct val="0"/>
              </a:spcBef>
              <a:buFont typeface="Wingdings" panose="05000000000000000000" pitchFamily="2" charset="2"/>
              <a:buChar char="u"/>
              <a:defRPr/>
            </a:pPr>
            <a:r>
              <a:rPr lang="zh-CN" altLang="en-US" sz="2400" dirty="0">
                <a:latin typeface="Times New Roman" panose="02020603050405020304" pitchFamily="18" charset="0"/>
                <a:ea typeface="宋体" panose="02010600030101010101" pitchFamily="2" charset="-122"/>
              </a:rPr>
              <a:t>公司的财务信息</a:t>
            </a:r>
            <a:endParaRPr lang="en-US" altLang="zh-CN" sz="2400" dirty="0">
              <a:latin typeface="Times New Roman" panose="02020603050405020304" pitchFamily="18" charset="0"/>
              <a:ea typeface="宋体" panose="02010600030101010101" pitchFamily="2" charset="-122"/>
            </a:endParaRPr>
          </a:p>
          <a:p>
            <a:pPr marL="539750" indent="-342900">
              <a:lnSpc>
                <a:spcPct val="150000"/>
              </a:lnSpc>
              <a:spcBef>
                <a:spcPct val="0"/>
              </a:spcBef>
              <a:buFont typeface="Wingdings" panose="05000000000000000000" pitchFamily="2" charset="2"/>
              <a:buChar char="u"/>
              <a:defRPr/>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sym typeface="微软雅黑" panose="020B0503020204020204" pitchFamily="34" charset="-122"/>
              </a:rPr>
              <a:t>  </a:t>
            </a:r>
            <a:endParaRPr lang="en-US" altLang="zh-CN" sz="2400" dirty="0">
              <a:latin typeface="Arial" panose="020B0604020202020204" pitchFamily="34" charset="0"/>
              <a:ea typeface="宋体" panose="02010600030101010101" pitchFamily="2" charset="-122"/>
            </a:endParaRPr>
          </a:p>
        </p:txBody>
      </p:sp>
      <p:sp>
        <p:nvSpPr>
          <p:cNvPr id="14342"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9F45982C-4124-47EC-8206-256155799328}" type="slidenum">
              <a:rPr lang="zh-CN" altLang="en-US" sz="1800">
                <a:latin typeface="Calibri" panose="020F0502020204030204" pitchFamily="34" charset="0"/>
                <a:ea typeface="宋体" panose="02010600030101010101" pitchFamily="2" charset="-122"/>
              </a:rPr>
              <a:t>4</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208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20836"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5.3.4 k-</a:t>
            </a:r>
            <a:r>
              <a:rPr lang="zh-CN" altLang="en-US" sz="2400" b="1">
                <a:latin typeface="黑体" panose="02010609060101010101" pitchFamily="49" charset="-122"/>
                <a:ea typeface="黑体" panose="02010609060101010101" pitchFamily="49" charset="-122"/>
              </a:rPr>
              <a:t>匿名技术</a:t>
            </a:r>
          </a:p>
        </p:txBody>
      </p:sp>
      <p:sp>
        <p:nvSpPr>
          <p:cNvPr id="120837" name="文本框 1"/>
          <p:cNvSpPr txBox="1">
            <a:spLocks noChangeArrowheads="1"/>
          </p:cNvSpPr>
          <p:nvPr/>
        </p:nvSpPr>
        <p:spPr bwMode="auto">
          <a:xfrm>
            <a:off x="50800" y="1503363"/>
            <a:ext cx="8496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Clr>
                <a:schemeClr val="tx1"/>
              </a:buClr>
              <a:buFont typeface="Wingdings" panose="05000000000000000000" pitchFamily="2" charset="2"/>
              <a:buChar char="u"/>
            </a:pPr>
            <a:r>
              <a:rPr lang="en-US" altLang="zh-CN" sz="2400">
                <a:latin typeface="Arial" panose="020B0604020202020204" pitchFamily="34" charset="0"/>
                <a:ea typeface="宋体" panose="02010600030101010101" pitchFamily="2" charset="-122"/>
              </a:rPr>
              <a:t> </a:t>
            </a:r>
            <a:r>
              <a:rPr lang="en-US" altLang="zh-CN" sz="2400">
                <a:latin typeface="宋体" panose="02010600030101010101" pitchFamily="2" charset="-122"/>
                <a:ea typeface="宋体" panose="02010600030101010101" pitchFamily="2" charset="-122"/>
              </a:rPr>
              <a:t> K-</a:t>
            </a:r>
            <a:r>
              <a:rPr lang="zh-CN" altLang="en-US" sz="2400">
                <a:latin typeface="宋体" panose="02010600030101010101" pitchFamily="2" charset="-122"/>
                <a:ea typeface="宋体" panose="02010600030101010101" pitchFamily="2" charset="-122"/>
              </a:rPr>
              <a:t>匿名技术</a:t>
            </a:r>
            <a:endParaRPr lang="en-US" altLang="zh-CN" sz="2400">
              <a:latin typeface="宋体" panose="02010600030101010101" pitchFamily="2" charset="-122"/>
              <a:ea typeface="宋体" panose="02010600030101010101" pitchFamily="2" charset="-122"/>
            </a:endParaRPr>
          </a:p>
        </p:txBody>
      </p:sp>
      <p:sp>
        <p:nvSpPr>
          <p:cNvPr id="120839" name="文本框 4"/>
          <p:cNvSpPr txBox="1">
            <a:spLocks noChangeArrowheads="1"/>
          </p:cNvSpPr>
          <p:nvPr/>
        </p:nvSpPr>
        <p:spPr bwMode="auto">
          <a:xfrm>
            <a:off x="134938" y="4257675"/>
            <a:ext cx="8412162"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zh-CN" altLang="en-US" sz="2400">
                <a:latin typeface="Arial" panose="020B0604020202020204" pitchFamily="34" charset="0"/>
                <a:ea typeface="宋体" panose="02010600030101010101" pitchFamily="2" charset="-122"/>
              </a:rPr>
              <a:t>①用户将自己的真实位置信息、查询内容以及需要设置的参数</a:t>
            </a:r>
          </a:p>
          <a:p>
            <a:pPr eaLnBrk="1" hangingPunct="1">
              <a:lnSpc>
                <a:spcPct val="150000"/>
              </a:lnSpc>
              <a:spcBef>
                <a:spcPct val="0"/>
              </a:spcBef>
              <a:buFont typeface="Arial" panose="020B0604020202020204" pitchFamily="34" charset="0"/>
              <a:buNone/>
            </a:pPr>
            <a:r>
              <a:rPr lang="zh-CN" altLang="en-US" sz="2400">
                <a:latin typeface="Arial" panose="020B0604020202020204" pitchFamily="34" charset="0"/>
                <a:ea typeface="宋体" panose="02010600030101010101" pitchFamily="2" charset="-122"/>
              </a:rPr>
              <a:t>发给可信第三方——匿名器；</a:t>
            </a:r>
          </a:p>
        </p:txBody>
      </p:sp>
      <p:sp>
        <p:nvSpPr>
          <p:cNvPr id="120840"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A23C2DA1-6FE0-4C1B-96C0-F3C1BC8A3DA3}" type="slidenum">
              <a:rPr lang="zh-CN" altLang="en-US" sz="1800">
                <a:latin typeface="Calibri" panose="020F0502020204030204" pitchFamily="34" charset="0"/>
                <a:ea typeface="宋体" panose="02010600030101010101" pitchFamily="2" charset="-122"/>
              </a:rPr>
              <a:t>40</a:t>
            </a:fld>
            <a:endParaRPr lang="zh-CN" altLang="en-US" sz="1800">
              <a:latin typeface="Calibri" panose="020F0502020204030204" pitchFamily="34" charset="0"/>
              <a:ea typeface="宋体" panose="02010600030101010101" pitchFamily="2" charset="-122"/>
            </a:endParaRPr>
          </a:p>
        </p:txBody>
      </p:sp>
      <p:grpSp>
        <p:nvGrpSpPr>
          <p:cNvPr id="27" name="组合 26">
            <a:extLst>
              <a:ext uri="{FF2B5EF4-FFF2-40B4-BE49-F238E27FC236}">
                <a16:creationId xmlns:a16="http://schemas.microsoft.com/office/drawing/2014/main" id="{7D12A028-B2FD-4A48-807A-6CC8E998AAC4}"/>
              </a:ext>
            </a:extLst>
          </p:cNvPr>
          <p:cNvGrpSpPr/>
          <p:nvPr/>
        </p:nvGrpSpPr>
        <p:grpSpPr>
          <a:xfrm>
            <a:off x="887717" y="2362585"/>
            <a:ext cx="7368565" cy="1721668"/>
            <a:chOff x="704933" y="2135646"/>
            <a:chExt cx="7368565" cy="1721668"/>
          </a:xfrm>
        </p:grpSpPr>
        <p:pic>
          <p:nvPicPr>
            <p:cNvPr id="11" name="图片 10">
              <a:extLst>
                <a:ext uri="{FF2B5EF4-FFF2-40B4-BE49-F238E27FC236}">
                  <a16:creationId xmlns:a16="http://schemas.microsoft.com/office/drawing/2014/main" id="{47ABFAE4-5CB5-4B0E-B5D9-A1BBDA7DAB28}"/>
                </a:ext>
              </a:extLst>
            </p:cNvPr>
            <p:cNvPicPr>
              <a:picLocks noChangeAspect="1"/>
            </p:cNvPicPr>
            <p:nvPr/>
          </p:nvPicPr>
          <p:blipFill>
            <a:blip r:embed="rId3"/>
            <a:stretch>
              <a:fillRect/>
            </a:stretch>
          </p:blipFill>
          <p:spPr>
            <a:xfrm>
              <a:off x="6315774" y="2135646"/>
              <a:ext cx="1757724" cy="1721668"/>
            </a:xfrm>
            <a:prstGeom prst="rect">
              <a:avLst/>
            </a:prstGeom>
          </p:spPr>
        </p:pic>
        <p:grpSp>
          <p:nvGrpSpPr>
            <p:cNvPr id="18" name="组合 17">
              <a:extLst>
                <a:ext uri="{FF2B5EF4-FFF2-40B4-BE49-F238E27FC236}">
                  <a16:creationId xmlns:a16="http://schemas.microsoft.com/office/drawing/2014/main" id="{9B5E7DC3-3AAA-4E53-8FFF-268A78022B5E}"/>
                </a:ext>
              </a:extLst>
            </p:cNvPr>
            <p:cNvGrpSpPr/>
            <p:nvPr/>
          </p:nvGrpSpPr>
          <p:grpSpPr>
            <a:xfrm>
              <a:off x="704933" y="2149475"/>
              <a:ext cx="4097667" cy="1703388"/>
              <a:chOff x="704933" y="2149475"/>
              <a:chExt cx="4097667" cy="1703388"/>
            </a:xfrm>
          </p:grpSpPr>
          <p:pic>
            <p:nvPicPr>
              <p:cNvPr id="6" name="图片 5">
                <a:extLst>
                  <a:ext uri="{FF2B5EF4-FFF2-40B4-BE49-F238E27FC236}">
                    <a16:creationId xmlns:a16="http://schemas.microsoft.com/office/drawing/2014/main" id="{B228D3D1-72C6-4C68-AE13-1D87F27D4819}"/>
                  </a:ext>
                </a:extLst>
              </p:cNvPr>
              <p:cNvPicPr>
                <a:picLocks noChangeAspect="1"/>
              </p:cNvPicPr>
              <p:nvPr/>
            </p:nvPicPr>
            <p:blipFill>
              <a:blip r:embed="rId4"/>
              <a:stretch>
                <a:fillRect/>
              </a:stretch>
            </p:blipFill>
            <p:spPr>
              <a:xfrm>
                <a:off x="3088100" y="2149475"/>
                <a:ext cx="1714500" cy="1600200"/>
              </a:xfrm>
              <a:prstGeom prst="rect">
                <a:avLst/>
              </a:prstGeom>
            </p:spPr>
          </p:pic>
          <p:pic>
            <p:nvPicPr>
              <p:cNvPr id="8" name="图片 7">
                <a:extLst>
                  <a:ext uri="{FF2B5EF4-FFF2-40B4-BE49-F238E27FC236}">
                    <a16:creationId xmlns:a16="http://schemas.microsoft.com/office/drawing/2014/main" id="{6951F7CE-90DB-443D-A528-8042998CA401}"/>
                  </a:ext>
                </a:extLst>
              </p:cNvPr>
              <p:cNvPicPr>
                <a:picLocks noChangeAspect="1"/>
              </p:cNvPicPr>
              <p:nvPr/>
            </p:nvPicPr>
            <p:blipFill>
              <a:blip r:embed="rId5"/>
              <a:stretch>
                <a:fillRect/>
              </a:stretch>
            </p:blipFill>
            <p:spPr>
              <a:xfrm>
                <a:off x="704933" y="2252663"/>
                <a:ext cx="523875" cy="1600200"/>
              </a:xfrm>
              <a:prstGeom prst="rect">
                <a:avLst/>
              </a:prstGeom>
            </p:spPr>
          </p:pic>
          <p:cxnSp>
            <p:nvCxnSpPr>
              <p:cNvPr id="13" name="直接箭头连接符 12">
                <a:extLst>
                  <a:ext uri="{FF2B5EF4-FFF2-40B4-BE49-F238E27FC236}">
                    <a16:creationId xmlns:a16="http://schemas.microsoft.com/office/drawing/2014/main" id="{38E97EF3-41F5-441C-A031-260C10B2DE84}"/>
                  </a:ext>
                </a:extLst>
              </p:cNvPr>
              <p:cNvCxnSpPr>
                <a:cxnSpLocks/>
              </p:cNvCxnSpPr>
              <p:nvPr/>
            </p:nvCxnSpPr>
            <p:spPr>
              <a:xfrm>
                <a:off x="1228808" y="2474094"/>
                <a:ext cx="18592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269C973E-47DC-4FA6-A2B3-4CF7E9FDEDAD}"/>
                  </a:ext>
                </a:extLst>
              </p:cNvPr>
              <p:cNvSpPr txBox="1"/>
              <p:nvPr/>
            </p:nvSpPr>
            <p:spPr>
              <a:xfrm>
                <a:off x="1343672" y="2181706"/>
                <a:ext cx="1801860" cy="584775"/>
              </a:xfrm>
              <a:prstGeom prst="rect">
                <a:avLst/>
              </a:prstGeom>
              <a:noFill/>
            </p:spPr>
            <p:txBody>
              <a:bodyPr wrap="square" rtlCol="0">
                <a:spAutoFit/>
              </a:bodyPr>
              <a:lstStyle/>
              <a:p>
                <a:r>
                  <a:rPr lang="zh-CN" altLang="en-US" sz="1600" dirty="0"/>
                  <a:t>用户真实位置</a:t>
                </a:r>
                <a:endParaRPr lang="en-US" altLang="zh-CN" sz="1600" dirty="0"/>
              </a:p>
              <a:p>
                <a:r>
                  <a:rPr lang="zh-CN" altLang="en-US" sz="1600" dirty="0"/>
                  <a:t>和查询</a:t>
                </a:r>
              </a:p>
            </p:txBody>
          </p:sp>
          <p:cxnSp>
            <p:nvCxnSpPr>
              <p:cNvPr id="17" name="直接箭头连接符 16">
                <a:extLst>
                  <a:ext uri="{FF2B5EF4-FFF2-40B4-BE49-F238E27FC236}">
                    <a16:creationId xmlns:a16="http://schemas.microsoft.com/office/drawing/2014/main" id="{A426FE1B-27A7-4828-A498-559F1BC7F1EE}"/>
                  </a:ext>
                </a:extLst>
              </p:cNvPr>
              <p:cNvCxnSpPr/>
              <p:nvPr/>
            </p:nvCxnSpPr>
            <p:spPr>
              <a:xfrm flipH="1">
                <a:off x="1228808" y="3140968"/>
                <a:ext cx="18592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48594D94-39C0-4D85-872A-27F395FF931B}"/>
                  </a:ext>
                </a:extLst>
              </p:cNvPr>
              <p:cNvSpPr txBox="1"/>
              <p:nvPr/>
            </p:nvSpPr>
            <p:spPr>
              <a:xfrm>
                <a:off x="1551605" y="2827203"/>
                <a:ext cx="1801860" cy="338554"/>
              </a:xfrm>
              <a:prstGeom prst="rect">
                <a:avLst/>
              </a:prstGeom>
              <a:noFill/>
            </p:spPr>
            <p:txBody>
              <a:bodyPr wrap="square" rtlCol="0">
                <a:spAutoFit/>
              </a:bodyPr>
              <a:lstStyle/>
              <a:p>
                <a:r>
                  <a:rPr lang="zh-CN" altLang="en-US" sz="1600" dirty="0"/>
                  <a:t>假位置信息</a:t>
                </a:r>
              </a:p>
            </p:txBody>
          </p:sp>
          <p:cxnSp>
            <p:nvCxnSpPr>
              <p:cNvPr id="25" name="直接箭头连接符 24">
                <a:extLst>
                  <a:ext uri="{FF2B5EF4-FFF2-40B4-BE49-F238E27FC236}">
                    <a16:creationId xmlns:a16="http://schemas.microsoft.com/office/drawing/2014/main" id="{47279EAE-18E4-4D49-AB2B-D9D30632B175}"/>
                  </a:ext>
                </a:extLst>
              </p:cNvPr>
              <p:cNvCxnSpPr/>
              <p:nvPr/>
            </p:nvCxnSpPr>
            <p:spPr>
              <a:xfrm flipH="1">
                <a:off x="1264487" y="3515455"/>
                <a:ext cx="18592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文本框 25">
                <a:extLst>
                  <a:ext uri="{FF2B5EF4-FFF2-40B4-BE49-F238E27FC236}">
                    <a16:creationId xmlns:a16="http://schemas.microsoft.com/office/drawing/2014/main" id="{2FB0ED3B-652D-4ABA-9085-614A630E5E6B}"/>
                  </a:ext>
                </a:extLst>
              </p:cNvPr>
              <p:cNvSpPr txBox="1"/>
              <p:nvPr/>
            </p:nvSpPr>
            <p:spPr>
              <a:xfrm>
                <a:off x="1587284" y="3201690"/>
                <a:ext cx="1801860" cy="338554"/>
              </a:xfrm>
              <a:prstGeom prst="rect">
                <a:avLst/>
              </a:prstGeom>
              <a:noFill/>
            </p:spPr>
            <p:txBody>
              <a:bodyPr wrap="square" rtlCol="0">
                <a:spAutoFit/>
              </a:bodyPr>
              <a:lstStyle/>
              <a:p>
                <a:r>
                  <a:rPr lang="zh-CN" altLang="en-US" sz="1600" dirty="0"/>
                  <a:t>查询结果</a:t>
                </a:r>
              </a:p>
            </p:txBody>
          </p:sp>
        </p:grpSp>
        <p:sp>
          <p:nvSpPr>
            <p:cNvPr id="28" name="文本框 27">
              <a:extLst>
                <a:ext uri="{FF2B5EF4-FFF2-40B4-BE49-F238E27FC236}">
                  <a16:creationId xmlns:a16="http://schemas.microsoft.com/office/drawing/2014/main" id="{AC8190B7-877E-47C8-BCD0-04C19A316166}"/>
                </a:ext>
              </a:extLst>
            </p:cNvPr>
            <p:cNvSpPr txBox="1"/>
            <p:nvPr/>
          </p:nvSpPr>
          <p:spPr>
            <a:xfrm>
              <a:off x="4941242" y="2352799"/>
              <a:ext cx="1801860" cy="584775"/>
            </a:xfrm>
            <a:prstGeom prst="rect">
              <a:avLst/>
            </a:prstGeom>
            <a:noFill/>
          </p:spPr>
          <p:txBody>
            <a:bodyPr wrap="square" rtlCol="0">
              <a:spAutoFit/>
            </a:bodyPr>
            <a:lstStyle/>
            <a:p>
              <a:r>
                <a:rPr lang="zh-CN" altLang="en-US" sz="1600" dirty="0"/>
                <a:t>假位置信息、</a:t>
              </a:r>
              <a:endParaRPr lang="en-US" altLang="zh-CN" sz="1600" dirty="0"/>
            </a:p>
            <a:p>
              <a:r>
                <a:rPr lang="zh-CN" altLang="en-US" sz="1600" dirty="0"/>
                <a:t>查询</a:t>
              </a:r>
            </a:p>
          </p:txBody>
        </p:sp>
        <p:cxnSp>
          <p:nvCxnSpPr>
            <p:cNvPr id="20" name="直接箭头连接符 19">
              <a:extLst>
                <a:ext uri="{FF2B5EF4-FFF2-40B4-BE49-F238E27FC236}">
                  <a16:creationId xmlns:a16="http://schemas.microsoft.com/office/drawing/2014/main" id="{167D9079-4709-4836-B794-CC9B2E794024}"/>
                </a:ext>
              </a:extLst>
            </p:cNvPr>
            <p:cNvCxnSpPr/>
            <p:nvPr/>
          </p:nvCxnSpPr>
          <p:spPr>
            <a:xfrm>
              <a:off x="4802600" y="2657187"/>
              <a:ext cx="15881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5A266EBC-52DF-45BA-A7C5-0714D44517FF}"/>
                </a:ext>
              </a:extLst>
            </p:cNvPr>
            <p:cNvCxnSpPr>
              <a:cxnSpLocks/>
            </p:cNvCxnSpPr>
            <p:nvPr/>
          </p:nvCxnSpPr>
          <p:spPr>
            <a:xfrm flipH="1" flipV="1">
              <a:off x="4846693" y="3223973"/>
              <a:ext cx="153777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C3157DF2-60E2-4045-BA54-98E5DE85C85B}"/>
                </a:ext>
              </a:extLst>
            </p:cNvPr>
            <p:cNvSpPr txBox="1"/>
            <p:nvPr/>
          </p:nvSpPr>
          <p:spPr>
            <a:xfrm>
              <a:off x="4872959" y="2899034"/>
              <a:ext cx="1801860" cy="338554"/>
            </a:xfrm>
            <a:prstGeom prst="rect">
              <a:avLst/>
            </a:prstGeom>
            <a:noFill/>
          </p:spPr>
          <p:txBody>
            <a:bodyPr wrap="square" rtlCol="0">
              <a:spAutoFit/>
            </a:bodyPr>
            <a:lstStyle/>
            <a:p>
              <a:r>
                <a:rPr lang="zh-CN" altLang="en-US" sz="1600" dirty="0"/>
                <a:t>查询结果集</a:t>
              </a:r>
            </a:p>
          </p:txBody>
        </p:sp>
      </p:grpSp>
    </p:spTree>
  </p:cSld>
  <p:clrMapOvr>
    <a:masterClrMapping/>
  </p:clrMapOvr>
  <p:transition advTm="16782"/>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2288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22884"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5.3.4 k-</a:t>
            </a:r>
            <a:r>
              <a:rPr lang="zh-CN" altLang="en-US" sz="2400" b="1">
                <a:latin typeface="黑体" panose="02010609060101010101" pitchFamily="49" charset="-122"/>
                <a:ea typeface="黑体" panose="02010609060101010101" pitchFamily="49" charset="-122"/>
              </a:rPr>
              <a:t>匿名技术</a:t>
            </a:r>
          </a:p>
        </p:txBody>
      </p:sp>
      <p:sp>
        <p:nvSpPr>
          <p:cNvPr id="122885" name="文本框 1"/>
          <p:cNvSpPr txBox="1">
            <a:spLocks noChangeArrowheads="1"/>
          </p:cNvSpPr>
          <p:nvPr/>
        </p:nvSpPr>
        <p:spPr bwMode="auto">
          <a:xfrm>
            <a:off x="133350" y="1579789"/>
            <a:ext cx="8496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Clr>
                <a:schemeClr val="tx1"/>
              </a:buClr>
              <a:buFont typeface="Wingdings" panose="05000000000000000000" pitchFamily="2" charset="2"/>
              <a:buChar char="u"/>
            </a:pPr>
            <a:r>
              <a:rPr lang="en-US" altLang="zh-CN" sz="2400" dirty="0">
                <a:latin typeface="Arial" panose="020B0604020202020204" pitchFamily="34" charset="0"/>
                <a:ea typeface="宋体" panose="02010600030101010101" pitchFamily="2" charset="-122"/>
              </a:rPr>
              <a:t> </a:t>
            </a:r>
            <a:r>
              <a:rPr lang="en-US" altLang="zh-CN" sz="2400" dirty="0">
                <a:latin typeface="宋体" panose="02010600030101010101" pitchFamily="2" charset="-122"/>
                <a:ea typeface="宋体" panose="02010600030101010101" pitchFamily="2" charset="-122"/>
              </a:rPr>
              <a:t> K-</a:t>
            </a:r>
            <a:r>
              <a:rPr lang="zh-CN" altLang="en-US" sz="2400" dirty="0">
                <a:latin typeface="宋体" panose="02010600030101010101" pitchFamily="2" charset="-122"/>
                <a:ea typeface="宋体" panose="02010600030101010101" pitchFamily="2" charset="-122"/>
              </a:rPr>
              <a:t>匿名技术</a:t>
            </a:r>
            <a:endParaRPr lang="en-US" altLang="zh-CN" sz="2400" dirty="0">
              <a:latin typeface="宋体" panose="02010600030101010101" pitchFamily="2" charset="-122"/>
              <a:ea typeface="宋体" panose="02010600030101010101" pitchFamily="2" charset="-122"/>
            </a:endParaRPr>
          </a:p>
        </p:txBody>
      </p:sp>
      <p:sp>
        <p:nvSpPr>
          <p:cNvPr id="122887" name="文本框 5"/>
          <p:cNvSpPr txBox="1">
            <a:spLocks noChangeArrowheads="1"/>
          </p:cNvSpPr>
          <p:nvPr/>
        </p:nvSpPr>
        <p:spPr bwMode="auto">
          <a:xfrm>
            <a:off x="133350" y="4292600"/>
            <a:ext cx="8982075" cy="1682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zh-CN" altLang="en-US" sz="2400" dirty="0">
                <a:latin typeface="Arial" panose="020B0604020202020204" pitchFamily="34" charset="0"/>
                <a:ea typeface="宋体" panose="02010600030101010101" pitchFamily="2" charset="-122"/>
                <a:sym typeface="微软雅黑" panose="020B0503020204020204" pitchFamily="34" charset="-122"/>
              </a:rPr>
              <a:t>②匿名器根据用户发送的参数信息，产生匿名区域和代替用户真实位置的假位置。将相应的假位置返回给用户，同时使用处理后的假位置代替用户地真实位置向 LBS 服务器发起查询；</a:t>
            </a:r>
            <a:endParaRPr lang="zh-CN" altLang="en-US" sz="2400" dirty="0">
              <a:latin typeface="Arial" panose="020B0604020202020204" pitchFamily="34" charset="0"/>
              <a:ea typeface="宋体" panose="02010600030101010101" pitchFamily="2" charset="-122"/>
            </a:endParaRPr>
          </a:p>
        </p:txBody>
      </p:sp>
      <p:sp>
        <p:nvSpPr>
          <p:cNvPr id="122888"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338C4B5D-ADF6-4CD6-9CF7-9C91C27116CA}" type="slidenum">
              <a:rPr lang="zh-CN" altLang="en-US" sz="1800">
                <a:latin typeface="Calibri" panose="020F0502020204030204" pitchFamily="34" charset="0"/>
                <a:ea typeface="宋体" panose="02010600030101010101" pitchFamily="2" charset="-122"/>
              </a:rPr>
              <a:t>41</a:t>
            </a:fld>
            <a:endParaRPr lang="zh-CN" altLang="en-US" sz="1800">
              <a:latin typeface="Calibri" panose="020F0502020204030204" pitchFamily="34" charset="0"/>
              <a:ea typeface="宋体" panose="02010600030101010101" pitchFamily="2" charset="-122"/>
            </a:endParaRPr>
          </a:p>
        </p:txBody>
      </p:sp>
      <p:grpSp>
        <p:nvGrpSpPr>
          <p:cNvPr id="6" name="组合 5"/>
          <p:cNvGrpSpPr/>
          <p:nvPr/>
        </p:nvGrpSpPr>
        <p:grpSpPr>
          <a:xfrm>
            <a:off x="2699792" y="1663038"/>
            <a:ext cx="4465315" cy="2843919"/>
            <a:chOff x="2699792" y="1663038"/>
            <a:chExt cx="4465315" cy="2843919"/>
          </a:xfrm>
        </p:grpSpPr>
        <p:pic>
          <p:nvPicPr>
            <p:cNvPr id="3" name="图片 2"/>
            <p:cNvPicPr>
              <a:picLocks noChangeAspect="1"/>
            </p:cNvPicPr>
            <p:nvPr/>
          </p:nvPicPr>
          <p:blipFill>
            <a:blip r:embed="rId3"/>
            <a:stretch>
              <a:fillRect/>
            </a:stretch>
          </p:blipFill>
          <p:spPr>
            <a:xfrm>
              <a:off x="2699792" y="1663038"/>
              <a:ext cx="4465315" cy="2843919"/>
            </a:xfrm>
            <a:prstGeom prst="rect">
              <a:avLst/>
            </a:prstGeom>
          </p:spPr>
        </p:pic>
        <p:sp>
          <p:nvSpPr>
            <p:cNvPr id="4" name="矩形 3"/>
            <p:cNvSpPr/>
            <p:nvPr/>
          </p:nvSpPr>
          <p:spPr>
            <a:xfrm>
              <a:off x="3923928" y="2149475"/>
              <a:ext cx="792088" cy="6749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788024" y="3284984"/>
              <a:ext cx="792088"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advTm="16782"/>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2493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24932"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5.3.4 k-</a:t>
            </a:r>
            <a:r>
              <a:rPr lang="zh-CN" altLang="en-US" sz="2400" b="1">
                <a:latin typeface="黑体" panose="02010609060101010101" pitchFamily="49" charset="-122"/>
                <a:ea typeface="黑体" panose="02010609060101010101" pitchFamily="49" charset="-122"/>
              </a:rPr>
              <a:t>匿名技术</a:t>
            </a:r>
          </a:p>
        </p:txBody>
      </p:sp>
      <p:sp>
        <p:nvSpPr>
          <p:cNvPr id="124933" name="文本框 1"/>
          <p:cNvSpPr txBox="1">
            <a:spLocks noChangeArrowheads="1"/>
          </p:cNvSpPr>
          <p:nvPr/>
        </p:nvSpPr>
        <p:spPr bwMode="auto">
          <a:xfrm>
            <a:off x="50800" y="1503363"/>
            <a:ext cx="8496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Clr>
                <a:schemeClr val="tx1"/>
              </a:buClr>
              <a:buFont typeface="Wingdings" panose="05000000000000000000" pitchFamily="2" charset="2"/>
              <a:buChar char="u"/>
            </a:pPr>
            <a:r>
              <a:rPr lang="en-US" altLang="zh-CN" sz="2400">
                <a:latin typeface="Arial" panose="020B0604020202020204" pitchFamily="34" charset="0"/>
                <a:ea typeface="宋体" panose="02010600030101010101" pitchFamily="2" charset="-122"/>
              </a:rPr>
              <a:t> </a:t>
            </a:r>
            <a:r>
              <a:rPr lang="en-US" altLang="zh-CN" sz="2400">
                <a:latin typeface="宋体" panose="02010600030101010101" pitchFamily="2" charset="-122"/>
                <a:ea typeface="宋体" panose="02010600030101010101" pitchFamily="2" charset="-122"/>
              </a:rPr>
              <a:t> K-</a:t>
            </a:r>
            <a:r>
              <a:rPr lang="zh-CN" altLang="en-US" sz="2400">
                <a:latin typeface="宋体" panose="02010600030101010101" pitchFamily="2" charset="-122"/>
                <a:ea typeface="宋体" panose="02010600030101010101" pitchFamily="2" charset="-122"/>
              </a:rPr>
              <a:t>匿名技术</a:t>
            </a:r>
            <a:endParaRPr lang="en-US" altLang="zh-CN" sz="2400">
              <a:latin typeface="宋体" panose="02010600030101010101" pitchFamily="2" charset="-122"/>
              <a:ea typeface="宋体" panose="02010600030101010101" pitchFamily="2" charset="-122"/>
            </a:endParaRPr>
          </a:p>
        </p:txBody>
      </p:sp>
      <p:sp>
        <p:nvSpPr>
          <p:cNvPr id="124935" name="文本框 6"/>
          <p:cNvSpPr txBox="1">
            <a:spLocks noChangeArrowheads="1"/>
          </p:cNvSpPr>
          <p:nvPr/>
        </p:nvSpPr>
        <p:spPr bwMode="auto">
          <a:xfrm>
            <a:off x="220663" y="4583113"/>
            <a:ext cx="8609012"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zh-CN" altLang="en-US" sz="2400">
                <a:latin typeface="Arial" panose="020B0604020202020204" pitchFamily="34" charset="0"/>
                <a:ea typeface="宋体" panose="02010600030101010101" pitchFamily="2" charset="-122"/>
                <a:sym typeface="微软雅黑" panose="020B0503020204020204" pitchFamily="34" charset="-122"/>
              </a:rPr>
              <a:t>③LBS 服务器根据匿名器发送的查询信息，将查询的结果返回给匿名器；</a:t>
            </a:r>
            <a:endParaRPr lang="zh-CN" altLang="en-US" sz="2400">
              <a:latin typeface="Arial" panose="020B0604020202020204" pitchFamily="34" charset="0"/>
              <a:ea typeface="宋体" panose="02010600030101010101" pitchFamily="2" charset="-122"/>
            </a:endParaRPr>
          </a:p>
        </p:txBody>
      </p:sp>
      <p:sp>
        <p:nvSpPr>
          <p:cNvPr id="124936"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40B05EC3-F820-4B7C-AB11-D808B01D26EF}" type="slidenum">
              <a:rPr lang="zh-CN" altLang="en-US" sz="1800">
                <a:latin typeface="Calibri" panose="020F0502020204030204" pitchFamily="34" charset="0"/>
                <a:ea typeface="宋体" panose="02010600030101010101" pitchFamily="2" charset="-122"/>
              </a:rPr>
              <a:t>42</a:t>
            </a:fld>
            <a:endParaRPr lang="zh-CN" altLang="en-US" sz="1800">
              <a:latin typeface="Calibri" panose="020F0502020204030204" pitchFamily="34" charset="0"/>
              <a:ea typeface="宋体" panose="02010600030101010101" pitchFamily="2" charset="-122"/>
            </a:endParaRPr>
          </a:p>
        </p:txBody>
      </p:sp>
      <p:grpSp>
        <p:nvGrpSpPr>
          <p:cNvPr id="9" name="组合 8">
            <a:extLst>
              <a:ext uri="{FF2B5EF4-FFF2-40B4-BE49-F238E27FC236}">
                <a16:creationId xmlns:a16="http://schemas.microsoft.com/office/drawing/2014/main" id="{5771D653-AB68-46E3-83CA-258D5E8BF839}"/>
              </a:ext>
            </a:extLst>
          </p:cNvPr>
          <p:cNvGrpSpPr/>
          <p:nvPr/>
        </p:nvGrpSpPr>
        <p:grpSpPr>
          <a:xfrm>
            <a:off x="683568" y="2568166"/>
            <a:ext cx="7368565" cy="1721668"/>
            <a:chOff x="704933" y="2135646"/>
            <a:chExt cx="7368565" cy="1721668"/>
          </a:xfrm>
        </p:grpSpPr>
        <p:pic>
          <p:nvPicPr>
            <p:cNvPr id="11" name="图片 10">
              <a:extLst>
                <a:ext uri="{FF2B5EF4-FFF2-40B4-BE49-F238E27FC236}">
                  <a16:creationId xmlns:a16="http://schemas.microsoft.com/office/drawing/2014/main" id="{5ED25146-7BF5-454F-9C44-56778274F400}"/>
                </a:ext>
              </a:extLst>
            </p:cNvPr>
            <p:cNvPicPr>
              <a:picLocks noChangeAspect="1"/>
            </p:cNvPicPr>
            <p:nvPr/>
          </p:nvPicPr>
          <p:blipFill>
            <a:blip r:embed="rId3"/>
            <a:stretch>
              <a:fillRect/>
            </a:stretch>
          </p:blipFill>
          <p:spPr>
            <a:xfrm>
              <a:off x="6315774" y="2135646"/>
              <a:ext cx="1757724" cy="1721668"/>
            </a:xfrm>
            <a:prstGeom prst="rect">
              <a:avLst/>
            </a:prstGeom>
          </p:spPr>
        </p:pic>
        <p:grpSp>
          <p:nvGrpSpPr>
            <p:cNvPr id="12" name="组合 11">
              <a:extLst>
                <a:ext uri="{FF2B5EF4-FFF2-40B4-BE49-F238E27FC236}">
                  <a16:creationId xmlns:a16="http://schemas.microsoft.com/office/drawing/2014/main" id="{555E4C3A-FF2F-491E-89FD-D08312016052}"/>
                </a:ext>
              </a:extLst>
            </p:cNvPr>
            <p:cNvGrpSpPr/>
            <p:nvPr/>
          </p:nvGrpSpPr>
          <p:grpSpPr>
            <a:xfrm>
              <a:off x="704933" y="2149475"/>
              <a:ext cx="4097667" cy="1703388"/>
              <a:chOff x="704933" y="2149475"/>
              <a:chExt cx="4097667" cy="1703388"/>
            </a:xfrm>
          </p:grpSpPr>
          <p:pic>
            <p:nvPicPr>
              <p:cNvPr id="17" name="图片 16">
                <a:extLst>
                  <a:ext uri="{FF2B5EF4-FFF2-40B4-BE49-F238E27FC236}">
                    <a16:creationId xmlns:a16="http://schemas.microsoft.com/office/drawing/2014/main" id="{4964B1A5-3AD8-4536-B736-6A9677568EE1}"/>
                  </a:ext>
                </a:extLst>
              </p:cNvPr>
              <p:cNvPicPr>
                <a:picLocks noChangeAspect="1"/>
              </p:cNvPicPr>
              <p:nvPr/>
            </p:nvPicPr>
            <p:blipFill>
              <a:blip r:embed="rId4"/>
              <a:stretch>
                <a:fillRect/>
              </a:stretch>
            </p:blipFill>
            <p:spPr>
              <a:xfrm>
                <a:off x="3088100" y="2149475"/>
                <a:ext cx="1714500" cy="1600200"/>
              </a:xfrm>
              <a:prstGeom prst="rect">
                <a:avLst/>
              </a:prstGeom>
            </p:spPr>
          </p:pic>
          <p:pic>
            <p:nvPicPr>
              <p:cNvPr id="18" name="图片 17">
                <a:extLst>
                  <a:ext uri="{FF2B5EF4-FFF2-40B4-BE49-F238E27FC236}">
                    <a16:creationId xmlns:a16="http://schemas.microsoft.com/office/drawing/2014/main" id="{C290F02B-0AD1-4223-AC3C-88BE33A5906E}"/>
                  </a:ext>
                </a:extLst>
              </p:cNvPr>
              <p:cNvPicPr>
                <a:picLocks noChangeAspect="1"/>
              </p:cNvPicPr>
              <p:nvPr/>
            </p:nvPicPr>
            <p:blipFill>
              <a:blip r:embed="rId5"/>
              <a:stretch>
                <a:fillRect/>
              </a:stretch>
            </p:blipFill>
            <p:spPr>
              <a:xfrm>
                <a:off x="704933" y="2252663"/>
                <a:ext cx="523875" cy="1600200"/>
              </a:xfrm>
              <a:prstGeom prst="rect">
                <a:avLst/>
              </a:prstGeom>
            </p:spPr>
          </p:pic>
          <p:cxnSp>
            <p:nvCxnSpPr>
              <p:cNvPr id="19" name="直接箭头连接符 18">
                <a:extLst>
                  <a:ext uri="{FF2B5EF4-FFF2-40B4-BE49-F238E27FC236}">
                    <a16:creationId xmlns:a16="http://schemas.microsoft.com/office/drawing/2014/main" id="{06285E6A-9064-4927-88AF-BF0A010D0BCC}"/>
                  </a:ext>
                </a:extLst>
              </p:cNvPr>
              <p:cNvCxnSpPr>
                <a:cxnSpLocks/>
              </p:cNvCxnSpPr>
              <p:nvPr/>
            </p:nvCxnSpPr>
            <p:spPr>
              <a:xfrm>
                <a:off x="1228808" y="2474094"/>
                <a:ext cx="18592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8A8ABF93-9ABA-439C-A15B-870DA2D6BA41}"/>
                  </a:ext>
                </a:extLst>
              </p:cNvPr>
              <p:cNvSpPr txBox="1"/>
              <p:nvPr/>
            </p:nvSpPr>
            <p:spPr>
              <a:xfrm>
                <a:off x="1343672" y="2181706"/>
                <a:ext cx="1801860" cy="584775"/>
              </a:xfrm>
              <a:prstGeom prst="rect">
                <a:avLst/>
              </a:prstGeom>
              <a:noFill/>
            </p:spPr>
            <p:txBody>
              <a:bodyPr wrap="square" rtlCol="0">
                <a:spAutoFit/>
              </a:bodyPr>
              <a:lstStyle/>
              <a:p>
                <a:r>
                  <a:rPr lang="zh-CN" altLang="en-US" sz="1600" dirty="0"/>
                  <a:t>用户真实位置</a:t>
                </a:r>
                <a:endParaRPr lang="en-US" altLang="zh-CN" sz="1600" dirty="0"/>
              </a:p>
              <a:p>
                <a:r>
                  <a:rPr lang="zh-CN" altLang="en-US" sz="1600" dirty="0"/>
                  <a:t>和查询</a:t>
                </a:r>
              </a:p>
            </p:txBody>
          </p:sp>
          <p:cxnSp>
            <p:nvCxnSpPr>
              <p:cNvPr id="21" name="直接箭头连接符 20">
                <a:extLst>
                  <a:ext uri="{FF2B5EF4-FFF2-40B4-BE49-F238E27FC236}">
                    <a16:creationId xmlns:a16="http://schemas.microsoft.com/office/drawing/2014/main" id="{B237712D-A805-417B-AE8D-8B5336DDD386}"/>
                  </a:ext>
                </a:extLst>
              </p:cNvPr>
              <p:cNvCxnSpPr/>
              <p:nvPr/>
            </p:nvCxnSpPr>
            <p:spPr>
              <a:xfrm flipH="1">
                <a:off x="1228808" y="3140968"/>
                <a:ext cx="18592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CB735DBB-9782-45E2-B454-0972A2916544}"/>
                  </a:ext>
                </a:extLst>
              </p:cNvPr>
              <p:cNvSpPr txBox="1"/>
              <p:nvPr/>
            </p:nvSpPr>
            <p:spPr>
              <a:xfrm>
                <a:off x="1551605" y="2827203"/>
                <a:ext cx="1801860" cy="338554"/>
              </a:xfrm>
              <a:prstGeom prst="rect">
                <a:avLst/>
              </a:prstGeom>
              <a:noFill/>
            </p:spPr>
            <p:txBody>
              <a:bodyPr wrap="square" rtlCol="0">
                <a:spAutoFit/>
              </a:bodyPr>
              <a:lstStyle/>
              <a:p>
                <a:r>
                  <a:rPr lang="zh-CN" altLang="en-US" sz="1600" dirty="0"/>
                  <a:t>假位置信息</a:t>
                </a:r>
              </a:p>
            </p:txBody>
          </p:sp>
          <p:cxnSp>
            <p:nvCxnSpPr>
              <p:cNvPr id="23" name="直接箭头连接符 22">
                <a:extLst>
                  <a:ext uri="{FF2B5EF4-FFF2-40B4-BE49-F238E27FC236}">
                    <a16:creationId xmlns:a16="http://schemas.microsoft.com/office/drawing/2014/main" id="{F6CE4142-7C74-416C-AABA-567E75D043DF}"/>
                  </a:ext>
                </a:extLst>
              </p:cNvPr>
              <p:cNvCxnSpPr/>
              <p:nvPr/>
            </p:nvCxnSpPr>
            <p:spPr>
              <a:xfrm flipH="1">
                <a:off x="1264487" y="3515455"/>
                <a:ext cx="18592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D61A251E-D9CA-47DB-BE00-B899E65F20D6}"/>
                  </a:ext>
                </a:extLst>
              </p:cNvPr>
              <p:cNvSpPr txBox="1"/>
              <p:nvPr/>
            </p:nvSpPr>
            <p:spPr>
              <a:xfrm>
                <a:off x="1587284" y="3201690"/>
                <a:ext cx="1801860" cy="338554"/>
              </a:xfrm>
              <a:prstGeom prst="rect">
                <a:avLst/>
              </a:prstGeom>
              <a:noFill/>
            </p:spPr>
            <p:txBody>
              <a:bodyPr wrap="square" rtlCol="0">
                <a:spAutoFit/>
              </a:bodyPr>
              <a:lstStyle/>
              <a:p>
                <a:r>
                  <a:rPr lang="zh-CN" altLang="en-US" sz="1600" dirty="0"/>
                  <a:t>查询结果</a:t>
                </a:r>
              </a:p>
            </p:txBody>
          </p:sp>
        </p:grpSp>
        <p:sp>
          <p:nvSpPr>
            <p:cNvPr id="13" name="文本框 12">
              <a:extLst>
                <a:ext uri="{FF2B5EF4-FFF2-40B4-BE49-F238E27FC236}">
                  <a16:creationId xmlns:a16="http://schemas.microsoft.com/office/drawing/2014/main" id="{3BB104EA-D479-4122-940B-51F21639AB23}"/>
                </a:ext>
              </a:extLst>
            </p:cNvPr>
            <p:cNvSpPr txBox="1"/>
            <p:nvPr/>
          </p:nvSpPr>
          <p:spPr>
            <a:xfrm>
              <a:off x="4941242" y="2352799"/>
              <a:ext cx="1801860" cy="584775"/>
            </a:xfrm>
            <a:prstGeom prst="rect">
              <a:avLst/>
            </a:prstGeom>
            <a:noFill/>
          </p:spPr>
          <p:txBody>
            <a:bodyPr wrap="square" rtlCol="0">
              <a:spAutoFit/>
            </a:bodyPr>
            <a:lstStyle/>
            <a:p>
              <a:r>
                <a:rPr lang="zh-CN" altLang="en-US" sz="1600" dirty="0"/>
                <a:t>假位置信息、</a:t>
              </a:r>
              <a:endParaRPr lang="en-US" altLang="zh-CN" sz="1600" dirty="0"/>
            </a:p>
            <a:p>
              <a:r>
                <a:rPr lang="zh-CN" altLang="en-US" sz="1600" dirty="0"/>
                <a:t>查询</a:t>
              </a:r>
            </a:p>
          </p:txBody>
        </p:sp>
        <p:cxnSp>
          <p:nvCxnSpPr>
            <p:cNvPr id="14" name="直接箭头连接符 13">
              <a:extLst>
                <a:ext uri="{FF2B5EF4-FFF2-40B4-BE49-F238E27FC236}">
                  <a16:creationId xmlns:a16="http://schemas.microsoft.com/office/drawing/2014/main" id="{7E8F9A49-5FC5-416B-B11C-CD34C1358F0F}"/>
                </a:ext>
              </a:extLst>
            </p:cNvPr>
            <p:cNvCxnSpPr/>
            <p:nvPr/>
          </p:nvCxnSpPr>
          <p:spPr>
            <a:xfrm>
              <a:off x="4802600" y="2657187"/>
              <a:ext cx="15881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80CE269B-0BA3-4FAE-BC7A-61D597C1CFEA}"/>
                </a:ext>
              </a:extLst>
            </p:cNvPr>
            <p:cNvCxnSpPr>
              <a:cxnSpLocks/>
            </p:cNvCxnSpPr>
            <p:nvPr/>
          </p:nvCxnSpPr>
          <p:spPr>
            <a:xfrm flipH="1" flipV="1">
              <a:off x="4846693" y="3223973"/>
              <a:ext cx="153777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68B9A3C6-25B2-40BB-9BC7-C532CF5C1C5A}"/>
                </a:ext>
              </a:extLst>
            </p:cNvPr>
            <p:cNvSpPr txBox="1"/>
            <p:nvPr/>
          </p:nvSpPr>
          <p:spPr>
            <a:xfrm>
              <a:off x="4872959" y="2899034"/>
              <a:ext cx="1801860" cy="338554"/>
            </a:xfrm>
            <a:prstGeom prst="rect">
              <a:avLst/>
            </a:prstGeom>
            <a:noFill/>
          </p:spPr>
          <p:txBody>
            <a:bodyPr wrap="square" rtlCol="0">
              <a:spAutoFit/>
            </a:bodyPr>
            <a:lstStyle/>
            <a:p>
              <a:r>
                <a:rPr lang="zh-CN" altLang="en-US" sz="1600" dirty="0"/>
                <a:t>查询结果集</a:t>
              </a:r>
            </a:p>
          </p:txBody>
        </p:sp>
      </p:grpSp>
    </p:spTree>
  </p:cSld>
  <p:clrMapOvr>
    <a:masterClrMapping/>
  </p:clrMapOvr>
  <p:transition advTm="16782"/>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2697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26980"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5.3.4 k-</a:t>
            </a:r>
            <a:r>
              <a:rPr lang="zh-CN" altLang="en-US" sz="2400" b="1">
                <a:latin typeface="黑体" panose="02010609060101010101" pitchFamily="49" charset="-122"/>
                <a:ea typeface="黑体" panose="02010609060101010101" pitchFamily="49" charset="-122"/>
              </a:rPr>
              <a:t>匿名技术</a:t>
            </a:r>
          </a:p>
        </p:txBody>
      </p:sp>
      <p:sp>
        <p:nvSpPr>
          <p:cNvPr id="126981" name="文本框 1"/>
          <p:cNvSpPr txBox="1">
            <a:spLocks noChangeArrowheads="1"/>
          </p:cNvSpPr>
          <p:nvPr/>
        </p:nvSpPr>
        <p:spPr bwMode="auto">
          <a:xfrm>
            <a:off x="50800" y="1503363"/>
            <a:ext cx="8496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Clr>
                <a:schemeClr val="tx1"/>
              </a:buClr>
              <a:buFont typeface="Wingdings" panose="05000000000000000000" pitchFamily="2" charset="2"/>
              <a:buChar char="u"/>
            </a:pPr>
            <a:r>
              <a:rPr lang="en-US" altLang="zh-CN" sz="2400">
                <a:latin typeface="Arial" panose="020B0604020202020204" pitchFamily="34" charset="0"/>
                <a:ea typeface="宋体" panose="02010600030101010101" pitchFamily="2" charset="-122"/>
              </a:rPr>
              <a:t> </a:t>
            </a:r>
            <a:r>
              <a:rPr lang="en-US" altLang="zh-CN" sz="2400">
                <a:latin typeface="宋体" panose="02010600030101010101" pitchFamily="2" charset="-122"/>
                <a:ea typeface="宋体" panose="02010600030101010101" pitchFamily="2" charset="-122"/>
              </a:rPr>
              <a:t> K-</a:t>
            </a:r>
            <a:r>
              <a:rPr lang="zh-CN" altLang="en-US" sz="2400">
                <a:latin typeface="宋体" panose="02010600030101010101" pitchFamily="2" charset="-122"/>
                <a:ea typeface="宋体" panose="02010600030101010101" pitchFamily="2" charset="-122"/>
              </a:rPr>
              <a:t>匿名技术</a:t>
            </a:r>
            <a:endParaRPr lang="en-US" altLang="zh-CN" sz="2400">
              <a:latin typeface="宋体" panose="02010600030101010101" pitchFamily="2" charset="-122"/>
              <a:ea typeface="宋体" panose="02010600030101010101" pitchFamily="2" charset="-122"/>
            </a:endParaRPr>
          </a:p>
        </p:txBody>
      </p:sp>
      <p:sp>
        <p:nvSpPr>
          <p:cNvPr id="126983" name="文本框 7"/>
          <p:cNvSpPr txBox="1">
            <a:spLocks noChangeArrowheads="1"/>
          </p:cNvSpPr>
          <p:nvPr/>
        </p:nvSpPr>
        <p:spPr bwMode="auto">
          <a:xfrm>
            <a:off x="133350" y="4460875"/>
            <a:ext cx="89423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None/>
            </a:pPr>
            <a:r>
              <a:rPr lang="zh-CN" altLang="en-US" sz="2400" dirty="0">
                <a:latin typeface="Arial" panose="020B0604020202020204" pitchFamily="34" charset="0"/>
                <a:ea typeface="宋体" panose="02010600030101010101" pitchFamily="2" charset="-122"/>
                <a:sym typeface="微软雅黑" panose="020B0503020204020204" pitchFamily="34" charset="-122"/>
              </a:rPr>
              <a:t>④匿名器将查询的结果返回给对应的用户，最终用户根据先前收到的假位置信息相对的得出自己的精确查询结果。</a:t>
            </a:r>
            <a:endParaRPr lang="zh-CN" altLang="en-US" sz="2400" dirty="0">
              <a:latin typeface="Arial" panose="020B0604020202020204" pitchFamily="34" charset="0"/>
              <a:ea typeface="宋体" panose="02010600030101010101" pitchFamily="2" charset="-122"/>
            </a:endParaRPr>
          </a:p>
        </p:txBody>
      </p:sp>
      <p:sp>
        <p:nvSpPr>
          <p:cNvPr id="126984"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BE00995-3A6A-4705-AAB7-DDE4E869F68B}" type="slidenum">
              <a:rPr lang="zh-CN" altLang="en-US" sz="1800">
                <a:latin typeface="Calibri" panose="020F0502020204030204" pitchFamily="34" charset="0"/>
                <a:ea typeface="宋体" panose="02010600030101010101" pitchFamily="2" charset="-122"/>
              </a:rPr>
              <a:t>43</a:t>
            </a:fld>
            <a:endParaRPr lang="zh-CN" altLang="en-US" sz="1800">
              <a:latin typeface="Calibri" panose="020F0502020204030204" pitchFamily="34" charset="0"/>
              <a:ea typeface="宋体" panose="02010600030101010101" pitchFamily="2" charset="-122"/>
            </a:endParaRPr>
          </a:p>
        </p:txBody>
      </p:sp>
      <p:grpSp>
        <p:nvGrpSpPr>
          <p:cNvPr id="9" name="组合 8">
            <a:extLst>
              <a:ext uri="{FF2B5EF4-FFF2-40B4-BE49-F238E27FC236}">
                <a16:creationId xmlns:a16="http://schemas.microsoft.com/office/drawing/2014/main" id="{73873025-EF13-4681-B8DA-E94A7FD9A504}"/>
              </a:ext>
            </a:extLst>
          </p:cNvPr>
          <p:cNvGrpSpPr/>
          <p:nvPr/>
        </p:nvGrpSpPr>
        <p:grpSpPr>
          <a:xfrm>
            <a:off x="840886" y="2568166"/>
            <a:ext cx="7368565" cy="1721668"/>
            <a:chOff x="704933" y="2135646"/>
            <a:chExt cx="7368565" cy="1721668"/>
          </a:xfrm>
        </p:grpSpPr>
        <p:pic>
          <p:nvPicPr>
            <p:cNvPr id="11" name="图片 10">
              <a:extLst>
                <a:ext uri="{FF2B5EF4-FFF2-40B4-BE49-F238E27FC236}">
                  <a16:creationId xmlns:a16="http://schemas.microsoft.com/office/drawing/2014/main" id="{D4839D60-7460-424C-9A53-EFF8085C034E}"/>
                </a:ext>
              </a:extLst>
            </p:cNvPr>
            <p:cNvPicPr>
              <a:picLocks noChangeAspect="1"/>
            </p:cNvPicPr>
            <p:nvPr/>
          </p:nvPicPr>
          <p:blipFill>
            <a:blip r:embed="rId3"/>
            <a:stretch>
              <a:fillRect/>
            </a:stretch>
          </p:blipFill>
          <p:spPr>
            <a:xfrm>
              <a:off x="6315774" y="2135646"/>
              <a:ext cx="1757724" cy="1721668"/>
            </a:xfrm>
            <a:prstGeom prst="rect">
              <a:avLst/>
            </a:prstGeom>
          </p:spPr>
        </p:pic>
        <p:grpSp>
          <p:nvGrpSpPr>
            <p:cNvPr id="12" name="组合 11">
              <a:extLst>
                <a:ext uri="{FF2B5EF4-FFF2-40B4-BE49-F238E27FC236}">
                  <a16:creationId xmlns:a16="http://schemas.microsoft.com/office/drawing/2014/main" id="{B57C29BF-F259-42DE-9073-EC0A8673E9C2}"/>
                </a:ext>
              </a:extLst>
            </p:cNvPr>
            <p:cNvGrpSpPr/>
            <p:nvPr/>
          </p:nvGrpSpPr>
          <p:grpSpPr>
            <a:xfrm>
              <a:off x="704933" y="2149475"/>
              <a:ext cx="4097667" cy="1703388"/>
              <a:chOff x="704933" y="2149475"/>
              <a:chExt cx="4097667" cy="1703388"/>
            </a:xfrm>
          </p:grpSpPr>
          <p:pic>
            <p:nvPicPr>
              <p:cNvPr id="17" name="图片 16">
                <a:extLst>
                  <a:ext uri="{FF2B5EF4-FFF2-40B4-BE49-F238E27FC236}">
                    <a16:creationId xmlns:a16="http://schemas.microsoft.com/office/drawing/2014/main" id="{478AA31A-FBE6-483E-B610-86CA8D1BEBB7}"/>
                  </a:ext>
                </a:extLst>
              </p:cNvPr>
              <p:cNvPicPr>
                <a:picLocks noChangeAspect="1"/>
              </p:cNvPicPr>
              <p:nvPr/>
            </p:nvPicPr>
            <p:blipFill>
              <a:blip r:embed="rId4"/>
              <a:stretch>
                <a:fillRect/>
              </a:stretch>
            </p:blipFill>
            <p:spPr>
              <a:xfrm>
                <a:off x="3088100" y="2149475"/>
                <a:ext cx="1714500" cy="1600200"/>
              </a:xfrm>
              <a:prstGeom prst="rect">
                <a:avLst/>
              </a:prstGeom>
            </p:spPr>
          </p:pic>
          <p:pic>
            <p:nvPicPr>
              <p:cNvPr id="18" name="图片 17">
                <a:extLst>
                  <a:ext uri="{FF2B5EF4-FFF2-40B4-BE49-F238E27FC236}">
                    <a16:creationId xmlns:a16="http://schemas.microsoft.com/office/drawing/2014/main" id="{CAD8D9C8-235A-4E38-BD6E-DCE867C16D7E}"/>
                  </a:ext>
                </a:extLst>
              </p:cNvPr>
              <p:cNvPicPr>
                <a:picLocks noChangeAspect="1"/>
              </p:cNvPicPr>
              <p:nvPr/>
            </p:nvPicPr>
            <p:blipFill>
              <a:blip r:embed="rId5"/>
              <a:stretch>
                <a:fillRect/>
              </a:stretch>
            </p:blipFill>
            <p:spPr>
              <a:xfrm>
                <a:off x="704933" y="2252663"/>
                <a:ext cx="523875" cy="1600200"/>
              </a:xfrm>
              <a:prstGeom prst="rect">
                <a:avLst/>
              </a:prstGeom>
            </p:spPr>
          </p:pic>
          <p:cxnSp>
            <p:nvCxnSpPr>
              <p:cNvPr id="19" name="直接箭头连接符 18">
                <a:extLst>
                  <a:ext uri="{FF2B5EF4-FFF2-40B4-BE49-F238E27FC236}">
                    <a16:creationId xmlns:a16="http://schemas.microsoft.com/office/drawing/2014/main" id="{EB6FA4B5-6819-4386-8F9F-FBCFDC0BEB7A}"/>
                  </a:ext>
                </a:extLst>
              </p:cNvPr>
              <p:cNvCxnSpPr>
                <a:cxnSpLocks/>
              </p:cNvCxnSpPr>
              <p:nvPr/>
            </p:nvCxnSpPr>
            <p:spPr>
              <a:xfrm>
                <a:off x="1228808" y="2474094"/>
                <a:ext cx="18592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54023057-62BF-4FDA-8D81-18F0939A015E}"/>
                  </a:ext>
                </a:extLst>
              </p:cNvPr>
              <p:cNvSpPr txBox="1"/>
              <p:nvPr/>
            </p:nvSpPr>
            <p:spPr>
              <a:xfrm>
                <a:off x="1343672" y="2181706"/>
                <a:ext cx="1801860" cy="584775"/>
              </a:xfrm>
              <a:prstGeom prst="rect">
                <a:avLst/>
              </a:prstGeom>
              <a:noFill/>
            </p:spPr>
            <p:txBody>
              <a:bodyPr wrap="square" rtlCol="0">
                <a:spAutoFit/>
              </a:bodyPr>
              <a:lstStyle/>
              <a:p>
                <a:r>
                  <a:rPr lang="zh-CN" altLang="en-US" sz="1600" dirty="0"/>
                  <a:t>用户真实位置</a:t>
                </a:r>
                <a:endParaRPr lang="en-US" altLang="zh-CN" sz="1600" dirty="0"/>
              </a:p>
              <a:p>
                <a:r>
                  <a:rPr lang="zh-CN" altLang="en-US" sz="1600" dirty="0"/>
                  <a:t>和查询</a:t>
                </a:r>
              </a:p>
            </p:txBody>
          </p:sp>
          <p:cxnSp>
            <p:nvCxnSpPr>
              <p:cNvPr id="21" name="直接箭头连接符 20">
                <a:extLst>
                  <a:ext uri="{FF2B5EF4-FFF2-40B4-BE49-F238E27FC236}">
                    <a16:creationId xmlns:a16="http://schemas.microsoft.com/office/drawing/2014/main" id="{F7C5F827-D89A-45DA-9AC7-769F6E20DE01}"/>
                  </a:ext>
                </a:extLst>
              </p:cNvPr>
              <p:cNvCxnSpPr/>
              <p:nvPr/>
            </p:nvCxnSpPr>
            <p:spPr>
              <a:xfrm flipH="1">
                <a:off x="1228808" y="3140968"/>
                <a:ext cx="18592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DFA12DE9-3959-459B-A2CE-E3FB51E01D7A}"/>
                  </a:ext>
                </a:extLst>
              </p:cNvPr>
              <p:cNvSpPr txBox="1"/>
              <p:nvPr/>
            </p:nvSpPr>
            <p:spPr>
              <a:xfrm>
                <a:off x="1551605" y="2827203"/>
                <a:ext cx="1801860" cy="338554"/>
              </a:xfrm>
              <a:prstGeom prst="rect">
                <a:avLst/>
              </a:prstGeom>
              <a:noFill/>
            </p:spPr>
            <p:txBody>
              <a:bodyPr wrap="square" rtlCol="0">
                <a:spAutoFit/>
              </a:bodyPr>
              <a:lstStyle/>
              <a:p>
                <a:r>
                  <a:rPr lang="zh-CN" altLang="en-US" sz="1600" dirty="0"/>
                  <a:t>假位置信息</a:t>
                </a:r>
              </a:p>
            </p:txBody>
          </p:sp>
          <p:cxnSp>
            <p:nvCxnSpPr>
              <p:cNvPr id="23" name="直接箭头连接符 22">
                <a:extLst>
                  <a:ext uri="{FF2B5EF4-FFF2-40B4-BE49-F238E27FC236}">
                    <a16:creationId xmlns:a16="http://schemas.microsoft.com/office/drawing/2014/main" id="{E98CABD9-E025-4B5F-BF8B-0F8B9EE0C3F2}"/>
                  </a:ext>
                </a:extLst>
              </p:cNvPr>
              <p:cNvCxnSpPr/>
              <p:nvPr/>
            </p:nvCxnSpPr>
            <p:spPr>
              <a:xfrm flipH="1">
                <a:off x="1264487" y="3515455"/>
                <a:ext cx="18592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2AE93B8B-BC0C-4BEA-97AA-06C72973CE39}"/>
                  </a:ext>
                </a:extLst>
              </p:cNvPr>
              <p:cNvSpPr txBox="1"/>
              <p:nvPr/>
            </p:nvSpPr>
            <p:spPr>
              <a:xfrm>
                <a:off x="1587284" y="3201690"/>
                <a:ext cx="1801860" cy="338554"/>
              </a:xfrm>
              <a:prstGeom prst="rect">
                <a:avLst/>
              </a:prstGeom>
              <a:noFill/>
            </p:spPr>
            <p:txBody>
              <a:bodyPr wrap="square" rtlCol="0">
                <a:spAutoFit/>
              </a:bodyPr>
              <a:lstStyle/>
              <a:p>
                <a:r>
                  <a:rPr lang="zh-CN" altLang="en-US" sz="1600" dirty="0"/>
                  <a:t>查询结果</a:t>
                </a:r>
              </a:p>
            </p:txBody>
          </p:sp>
        </p:grpSp>
        <p:sp>
          <p:nvSpPr>
            <p:cNvPr id="13" name="文本框 12">
              <a:extLst>
                <a:ext uri="{FF2B5EF4-FFF2-40B4-BE49-F238E27FC236}">
                  <a16:creationId xmlns:a16="http://schemas.microsoft.com/office/drawing/2014/main" id="{3312FB5D-949E-4380-B768-D43FE30A8D99}"/>
                </a:ext>
              </a:extLst>
            </p:cNvPr>
            <p:cNvSpPr txBox="1"/>
            <p:nvPr/>
          </p:nvSpPr>
          <p:spPr>
            <a:xfrm>
              <a:off x="4941242" y="2352799"/>
              <a:ext cx="1801860" cy="584775"/>
            </a:xfrm>
            <a:prstGeom prst="rect">
              <a:avLst/>
            </a:prstGeom>
            <a:noFill/>
          </p:spPr>
          <p:txBody>
            <a:bodyPr wrap="square" rtlCol="0">
              <a:spAutoFit/>
            </a:bodyPr>
            <a:lstStyle/>
            <a:p>
              <a:r>
                <a:rPr lang="zh-CN" altLang="en-US" sz="1600" dirty="0"/>
                <a:t>假位置信息、</a:t>
              </a:r>
              <a:endParaRPr lang="en-US" altLang="zh-CN" sz="1600" dirty="0"/>
            </a:p>
            <a:p>
              <a:r>
                <a:rPr lang="zh-CN" altLang="en-US" sz="1600" dirty="0"/>
                <a:t>查询</a:t>
              </a:r>
            </a:p>
          </p:txBody>
        </p:sp>
        <p:cxnSp>
          <p:nvCxnSpPr>
            <p:cNvPr id="14" name="直接箭头连接符 13">
              <a:extLst>
                <a:ext uri="{FF2B5EF4-FFF2-40B4-BE49-F238E27FC236}">
                  <a16:creationId xmlns:a16="http://schemas.microsoft.com/office/drawing/2014/main" id="{E5082CC5-25B8-4DB6-BA6F-873492E7AC3B}"/>
                </a:ext>
              </a:extLst>
            </p:cNvPr>
            <p:cNvCxnSpPr/>
            <p:nvPr/>
          </p:nvCxnSpPr>
          <p:spPr>
            <a:xfrm>
              <a:off x="4802600" y="2657187"/>
              <a:ext cx="15881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8CB414A2-7545-470E-A1C2-E0F009269B51}"/>
                </a:ext>
              </a:extLst>
            </p:cNvPr>
            <p:cNvCxnSpPr>
              <a:cxnSpLocks/>
            </p:cNvCxnSpPr>
            <p:nvPr/>
          </p:nvCxnSpPr>
          <p:spPr>
            <a:xfrm flipH="1" flipV="1">
              <a:off x="4846693" y="3223973"/>
              <a:ext cx="153777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296DD43E-ABBC-4579-B067-B0717407F566}"/>
                </a:ext>
              </a:extLst>
            </p:cNvPr>
            <p:cNvSpPr txBox="1"/>
            <p:nvPr/>
          </p:nvSpPr>
          <p:spPr>
            <a:xfrm>
              <a:off x="4872959" y="2899034"/>
              <a:ext cx="1801860" cy="338554"/>
            </a:xfrm>
            <a:prstGeom prst="rect">
              <a:avLst/>
            </a:prstGeom>
            <a:noFill/>
          </p:spPr>
          <p:txBody>
            <a:bodyPr wrap="square" rtlCol="0">
              <a:spAutoFit/>
            </a:bodyPr>
            <a:lstStyle/>
            <a:p>
              <a:r>
                <a:rPr lang="zh-CN" altLang="en-US" sz="1600" dirty="0"/>
                <a:t>查询结果集</a:t>
              </a:r>
            </a:p>
          </p:txBody>
        </p:sp>
      </p:grpSp>
    </p:spTree>
  </p:cSld>
  <p:clrMapOvr>
    <a:masterClrMapping/>
  </p:clrMapOvr>
  <p:transition advTm="16782"/>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2902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29028"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5.3.4 k-</a:t>
            </a:r>
            <a:r>
              <a:rPr lang="zh-CN" altLang="en-US" sz="2400" b="1">
                <a:latin typeface="黑体" panose="02010609060101010101" pitchFamily="49" charset="-122"/>
                <a:ea typeface="黑体" panose="02010609060101010101" pitchFamily="49" charset="-122"/>
              </a:rPr>
              <a:t>匿名技术</a:t>
            </a:r>
            <a:r>
              <a:rPr lang="en-US"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实例</a:t>
            </a:r>
          </a:p>
        </p:txBody>
      </p:sp>
      <p:pic>
        <p:nvPicPr>
          <p:cNvPr id="129029" name="图片 2"/>
          <p:cNvPicPr>
            <a:picLocks noChangeAspect="1"/>
          </p:cNvPicPr>
          <p:nvPr/>
        </p:nvPicPr>
        <p:blipFill>
          <a:blip r:embed="rId3">
            <a:extLst>
              <a:ext uri="{28A0092B-C50C-407E-A947-70E740481C1C}">
                <a14:useLocalDpi xmlns:a14="http://schemas.microsoft.com/office/drawing/2010/main" val="0"/>
              </a:ext>
            </a:extLst>
          </a:blip>
          <a:srcRect l="3592" r="7822"/>
          <a:stretch>
            <a:fillRect/>
          </a:stretch>
        </p:blipFill>
        <p:spPr bwMode="auto">
          <a:xfrm>
            <a:off x="0" y="1730375"/>
            <a:ext cx="5132388" cy="389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0" name="文本框 3"/>
          <p:cNvSpPr txBox="1">
            <a:spLocks noChangeArrowheads="1"/>
          </p:cNvSpPr>
          <p:nvPr/>
        </p:nvSpPr>
        <p:spPr bwMode="auto">
          <a:xfrm>
            <a:off x="1042988" y="5876925"/>
            <a:ext cx="35290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400">
                <a:latin typeface="Arial" panose="020B0604020202020204" pitchFamily="34" charset="0"/>
                <a:ea typeface="宋体" panose="02010600030101010101" pitchFamily="2" charset="-122"/>
              </a:rPr>
              <a:t>K-</a:t>
            </a:r>
            <a:r>
              <a:rPr lang="zh-CN" altLang="en-US" sz="2400">
                <a:latin typeface="Arial" panose="020B0604020202020204" pitchFamily="34" charset="0"/>
                <a:ea typeface="宋体" panose="02010600030101010101" pitchFamily="2" charset="-122"/>
              </a:rPr>
              <a:t>匿名算法实例</a:t>
            </a:r>
          </a:p>
        </p:txBody>
      </p:sp>
      <p:sp>
        <p:nvSpPr>
          <p:cNvPr id="2" name="矩形 1"/>
          <p:cNvSpPr/>
          <p:nvPr/>
        </p:nvSpPr>
        <p:spPr>
          <a:xfrm>
            <a:off x="5033963" y="1628775"/>
            <a:ext cx="4105275" cy="5048250"/>
          </a:xfrm>
          <a:prstGeom prst="rect">
            <a:avLst/>
          </a:prstGeom>
        </p:spPr>
        <p:txBody>
          <a:bodyPr>
            <a:spAutoFit/>
          </a:bodyPr>
          <a:lstStyle/>
          <a:p>
            <a:pPr algn="just" eaLnBrk="1" hangingPunct="1">
              <a:defRPr/>
            </a:pPr>
            <a:r>
              <a:rPr lang="en-US" altLang="zh-CN" sz="1400" dirty="0"/>
              <a:t>K-</a:t>
            </a:r>
            <a:r>
              <a:rPr lang="zh-CN" altLang="en-US" sz="1400" dirty="0"/>
              <a:t>匿名技术应用于空间领域。使用空间隐藏来隐藏用户位置：不是向</a:t>
            </a:r>
            <a:r>
              <a:rPr lang="en-US" altLang="zh-CN" sz="1400" dirty="0"/>
              <a:t>LBS</a:t>
            </a:r>
            <a:r>
              <a:rPr lang="zh-CN" altLang="en-US" sz="1400" dirty="0"/>
              <a:t>报告精确坐标，而是构建</a:t>
            </a:r>
            <a:r>
              <a:rPr lang="zh-CN" altLang="en-US" sz="1400" b="1" dirty="0"/>
              <a:t>匿名空间区域（</a:t>
            </a:r>
            <a:r>
              <a:rPr lang="en-US" altLang="zh-CN" sz="1400" b="1" dirty="0"/>
              <a:t>K-ASR</a:t>
            </a:r>
            <a:r>
              <a:rPr lang="zh-CN" altLang="en-US" sz="1400" b="1" dirty="0"/>
              <a:t>）</a:t>
            </a:r>
            <a:r>
              <a:rPr lang="zh-CN" altLang="en-US" sz="1400" dirty="0"/>
              <a:t>，其中包含原精确位置。</a:t>
            </a:r>
            <a:endParaRPr lang="en-US" altLang="zh-CN" sz="1400" dirty="0"/>
          </a:p>
          <a:p>
            <a:pPr algn="just" eaLnBrk="1" hangingPunct="1">
              <a:defRPr/>
            </a:pPr>
            <a:r>
              <a:rPr lang="zh-CN" altLang="en-US" sz="1400" dirty="0"/>
              <a:t>背景（系统）：</a:t>
            </a:r>
            <a:endParaRPr lang="en-US" altLang="zh-CN" sz="1400" dirty="0"/>
          </a:p>
          <a:p>
            <a:pPr marL="107950" indent="-107950" algn="just" eaLnBrk="1" hangingPunct="1">
              <a:buFont typeface="Arial" panose="020B0604020202020204" pitchFamily="34" charset="0"/>
              <a:buChar char="•"/>
              <a:defRPr/>
            </a:pPr>
            <a:r>
              <a:rPr lang="zh-CN" altLang="en-US" sz="1400" dirty="0"/>
              <a:t>假设有大量携带移动设备（如手机）的用户，这些设备有定位功能（如</a:t>
            </a:r>
            <a:r>
              <a:rPr lang="en-US" altLang="zh-CN" sz="1400" dirty="0"/>
              <a:t>GPS</a:t>
            </a:r>
            <a:r>
              <a:rPr lang="zh-CN" altLang="en-US" sz="1400" dirty="0"/>
              <a:t>），并且具有处理能力，能够通过</a:t>
            </a:r>
            <a:r>
              <a:rPr lang="en-US" altLang="zh-CN" sz="1400" dirty="0" err="1"/>
              <a:t>WiFi</a:t>
            </a:r>
            <a:r>
              <a:rPr lang="zh-CN" altLang="en-US" sz="1400" dirty="0"/>
              <a:t>，</a:t>
            </a:r>
            <a:r>
              <a:rPr lang="en-US" altLang="zh-CN" sz="1400" dirty="0"/>
              <a:t>3G</a:t>
            </a:r>
            <a:r>
              <a:rPr lang="zh-CN" altLang="en-US" sz="1400" dirty="0"/>
              <a:t>、</a:t>
            </a:r>
            <a:r>
              <a:rPr lang="en-US" altLang="zh-CN" sz="1400" dirty="0"/>
              <a:t>4G</a:t>
            </a:r>
            <a:r>
              <a:rPr lang="zh-CN" altLang="en-US" sz="1400" dirty="0"/>
              <a:t>或</a:t>
            </a:r>
            <a:r>
              <a:rPr lang="en-US" altLang="zh-CN" sz="1400" dirty="0"/>
              <a:t>5G</a:t>
            </a:r>
            <a:r>
              <a:rPr lang="zh-CN" altLang="en-US" sz="1400" dirty="0"/>
              <a:t>等无线协议访问网络。 此外，每个设备具有唯一的网络标识（例如，</a:t>
            </a:r>
            <a:r>
              <a:rPr lang="en-US" altLang="zh-CN" sz="1400" dirty="0"/>
              <a:t>IP</a:t>
            </a:r>
            <a:r>
              <a:rPr lang="zh-CN" altLang="en-US" sz="1400" dirty="0"/>
              <a:t>地址），并且可通过基站与系统中的任何其他设备建立点对点通信（即，两个设备不需要在彼此的通信范围内）。 出于安全原因，所有通信链路都是加密的。</a:t>
            </a:r>
            <a:endParaRPr lang="en-US" altLang="zh-CN" sz="1400" dirty="0"/>
          </a:p>
          <a:p>
            <a:pPr marL="107950" indent="-107950" algn="just" eaLnBrk="1" hangingPunct="1">
              <a:buFont typeface="Arial" panose="020B0604020202020204" pitchFamily="34" charset="0"/>
              <a:buChar char="•"/>
              <a:defRPr/>
            </a:pPr>
            <a:r>
              <a:rPr lang="zh-CN" altLang="en-US" sz="1400" dirty="0"/>
              <a:t>此外，我们假设存在用户注册的可信中央证书服务器（</a:t>
            </a:r>
            <a:r>
              <a:rPr lang="en-US" altLang="zh-CN" sz="1400" dirty="0"/>
              <a:t>CS</a:t>
            </a:r>
            <a:r>
              <a:rPr lang="zh-CN" altLang="en-US" sz="1400" dirty="0"/>
              <a:t>）。在进入系统之前，用户必须对</a:t>
            </a:r>
            <a:r>
              <a:rPr lang="en-US" altLang="zh-CN" sz="1400" dirty="0"/>
              <a:t>CS</a:t>
            </a:r>
            <a:r>
              <a:rPr lang="zh-CN" altLang="en-US" sz="1400" dirty="0"/>
              <a:t>进行身份验证并获取证书。 拥有证书的用户受到所有其他用户的信任。通常，证书有效期为几个小时</a:t>
            </a:r>
            <a:r>
              <a:rPr lang="en-US" altLang="zh-CN" sz="1400" dirty="0"/>
              <a:t>; </a:t>
            </a:r>
            <a:r>
              <a:rPr lang="zh-CN" altLang="en-US" sz="1400" dirty="0"/>
              <a:t>它可以通过重新连接</a:t>
            </a:r>
            <a:r>
              <a:rPr lang="en-US" altLang="zh-CN" sz="1400" dirty="0"/>
              <a:t>CS</a:t>
            </a:r>
            <a:r>
              <a:rPr lang="zh-CN" altLang="en-US" sz="1400" dirty="0"/>
              <a:t>来更新。除证书外，</a:t>
            </a:r>
            <a:r>
              <a:rPr lang="en-US" altLang="zh-CN" sz="1400" dirty="0"/>
              <a:t>CS</a:t>
            </a:r>
            <a:r>
              <a:rPr lang="zh-CN" altLang="en-US" sz="1400" dirty="0"/>
              <a:t>还会返回当前系统中某些用户的</a:t>
            </a:r>
            <a:r>
              <a:rPr lang="en-US" altLang="zh-CN" sz="1400" dirty="0"/>
              <a:t>IP</a:t>
            </a:r>
            <a:r>
              <a:rPr lang="zh-CN" altLang="en-US" sz="1400" dirty="0"/>
              <a:t>地址。我们可以使用此列表来标识分布式网络的入口点。请注意，</a:t>
            </a:r>
            <a:r>
              <a:rPr lang="en-US" altLang="zh-CN" sz="1400" dirty="0"/>
              <a:t>CS</a:t>
            </a:r>
            <a:r>
              <a:rPr lang="zh-CN" altLang="en-US" sz="1400" dirty="0"/>
              <a:t>不知道用户的位置，也不参与匿名过程。 因此，</a:t>
            </a:r>
            <a:r>
              <a:rPr lang="en-US" altLang="zh-CN" sz="1400" dirty="0"/>
              <a:t>CS</a:t>
            </a:r>
            <a:r>
              <a:rPr lang="zh-CN" altLang="en-US" sz="1400" dirty="0"/>
              <a:t>的工作量很低（即没有位置更新）</a:t>
            </a:r>
            <a:r>
              <a:rPr lang="en-US" altLang="zh-CN" sz="1400" dirty="0"/>
              <a:t>; </a:t>
            </a:r>
            <a:r>
              <a:rPr lang="zh-CN" altLang="en-US" sz="1400" dirty="0"/>
              <a:t>而且它不存储任何敏感信息。</a:t>
            </a:r>
            <a:endParaRPr lang="en-US" altLang="zh-CN" sz="1400" dirty="0"/>
          </a:p>
          <a:p>
            <a:pPr marL="107950" indent="-107950" algn="just" eaLnBrk="1" hangingPunct="1">
              <a:buFont typeface="Arial" panose="020B0604020202020204" pitchFamily="34" charset="0"/>
              <a:buChar char="•"/>
              <a:defRPr/>
            </a:pPr>
            <a:r>
              <a:rPr lang="zh-CN" altLang="en-US" sz="1400" dirty="0"/>
              <a:t>通常，用户询问范围或最近邻居查询位置。</a:t>
            </a:r>
            <a:endParaRPr lang="en-US" altLang="zh-CN" sz="1400" dirty="0"/>
          </a:p>
        </p:txBody>
      </p:sp>
      <p:sp>
        <p:nvSpPr>
          <p:cNvPr id="129032"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87B19209-821F-40B3-AE05-3C9D21E79CC2}" type="slidenum">
              <a:rPr lang="zh-CN" altLang="en-US" sz="1800">
                <a:latin typeface="Calibri" panose="020F0502020204030204" pitchFamily="34" charset="0"/>
                <a:ea typeface="宋体" panose="02010600030101010101" pitchFamily="2" charset="-122"/>
              </a:rPr>
              <a:t>44</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3107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31076"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5.3.4 k-</a:t>
            </a:r>
            <a:r>
              <a:rPr lang="zh-CN" altLang="en-US" sz="2400" b="1">
                <a:latin typeface="黑体" panose="02010609060101010101" pitchFamily="49" charset="-122"/>
                <a:ea typeface="黑体" panose="02010609060101010101" pitchFamily="49" charset="-122"/>
              </a:rPr>
              <a:t>匿名技术</a:t>
            </a:r>
          </a:p>
        </p:txBody>
      </p:sp>
      <p:pic>
        <p:nvPicPr>
          <p:cNvPr id="131077" name="图片 1"/>
          <p:cNvPicPr>
            <a:picLocks noChangeAspect="1"/>
          </p:cNvPicPr>
          <p:nvPr/>
        </p:nvPicPr>
        <p:blipFill>
          <a:blip r:embed="rId3">
            <a:extLst>
              <a:ext uri="{28A0092B-C50C-407E-A947-70E740481C1C}">
                <a14:useLocalDpi xmlns:a14="http://schemas.microsoft.com/office/drawing/2010/main" val="0"/>
              </a:ext>
            </a:extLst>
          </a:blip>
          <a:srcRect t="2283" b="21289"/>
          <a:stretch>
            <a:fillRect/>
          </a:stretch>
        </p:blipFill>
        <p:spPr bwMode="auto">
          <a:xfrm>
            <a:off x="971550" y="1557338"/>
            <a:ext cx="777557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8" name="矩形 1"/>
          <p:cNvSpPr>
            <a:spLocks noChangeArrowheads="1"/>
          </p:cNvSpPr>
          <p:nvPr/>
        </p:nvSpPr>
        <p:spPr bwMode="auto">
          <a:xfrm>
            <a:off x="0" y="5264150"/>
            <a:ext cx="9144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eaLnBrk="1" hangingPunct="1">
              <a:spcBef>
                <a:spcPct val="0"/>
              </a:spcBef>
              <a:buFontTx/>
              <a:buNone/>
            </a:pPr>
            <a:r>
              <a:rPr lang="zh-CN" altLang="en-US" sz="1500" dirty="0">
                <a:latin typeface="Arial" panose="020B0604020202020204" pitchFamily="34" charset="0"/>
                <a:ea typeface="宋体" panose="02010600030101010101" pitchFamily="2" charset="-122"/>
              </a:rPr>
              <a:t>例如，图中的用户</a:t>
            </a:r>
            <a:r>
              <a:rPr lang="en-US" altLang="zh-CN" sz="1500" dirty="0">
                <a:latin typeface="Arial" panose="020B0604020202020204" pitchFamily="34" charset="0"/>
                <a:ea typeface="宋体" panose="02010600030101010101" pitchFamily="2" charset="-122"/>
              </a:rPr>
              <a:t>u1</a:t>
            </a:r>
            <a:r>
              <a:rPr lang="zh-CN" altLang="en-US" sz="1500" dirty="0">
                <a:latin typeface="Arial" panose="020B0604020202020204" pitchFamily="34" charset="0"/>
                <a:ea typeface="宋体" panose="02010600030101010101" pitchFamily="2" charset="-122"/>
              </a:rPr>
              <a:t>可能会问：“找到离我现在最近的医院”（答案是</a:t>
            </a:r>
            <a:r>
              <a:rPr lang="en-US" altLang="zh-CN" sz="1500" dirty="0">
                <a:latin typeface="Arial" panose="020B0604020202020204" pitchFamily="34" charset="0"/>
                <a:ea typeface="宋体" panose="02010600030101010101" pitchFamily="2" charset="-122"/>
              </a:rPr>
              <a:t>h2</a:t>
            </a:r>
            <a:r>
              <a:rPr lang="zh-CN" altLang="en-US" sz="1500" dirty="0">
                <a:latin typeface="Arial" panose="020B0604020202020204" pitchFamily="34" charset="0"/>
                <a:ea typeface="宋体" panose="02010600030101010101" pitchFamily="2" charset="-122"/>
              </a:rPr>
              <a:t>）。这些查询揭示了</a:t>
            </a:r>
            <a:r>
              <a:rPr lang="en-US" altLang="zh-CN" sz="1500" dirty="0">
                <a:latin typeface="Arial" panose="020B0604020202020204" pitchFamily="34" charset="0"/>
                <a:ea typeface="宋体" panose="02010600030101010101" pitchFamily="2" charset="-122"/>
              </a:rPr>
              <a:t>u1</a:t>
            </a:r>
            <a:r>
              <a:rPr lang="zh-CN" altLang="en-US" sz="1500" dirty="0">
                <a:latin typeface="Arial" panose="020B0604020202020204" pitchFamily="34" charset="0"/>
                <a:ea typeface="宋体" panose="02010600030101010101" pitchFamily="2" charset="-122"/>
              </a:rPr>
              <a:t>的确切位置。为了实现匿名，该系统要求用户设置一定程度的匿名性</a:t>
            </a:r>
            <a:r>
              <a:rPr lang="en-US" altLang="zh-CN" sz="1500" dirty="0">
                <a:latin typeface="Arial" panose="020B0604020202020204" pitchFamily="34" charset="0"/>
                <a:ea typeface="宋体" panose="02010600030101010101" pitchFamily="2" charset="-122"/>
              </a:rPr>
              <a:t>K</a:t>
            </a:r>
            <a:r>
              <a:rPr lang="zh-CN" altLang="en-US" sz="1500" dirty="0">
                <a:latin typeface="Arial" panose="020B0604020202020204" pitchFamily="34" charset="0"/>
                <a:ea typeface="宋体" panose="02010600030101010101" pitchFamily="2" charset="-122"/>
              </a:rPr>
              <a:t>（注意</a:t>
            </a:r>
            <a:r>
              <a:rPr lang="en-US" altLang="zh-CN" sz="1500" dirty="0">
                <a:latin typeface="Arial" panose="020B0604020202020204" pitchFamily="34" charset="0"/>
                <a:ea typeface="宋体" panose="02010600030101010101" pitchFamily="2" charset="-122"/>
              </a:rPr>
              <a:t>K</a:t>
            </a:r>
            <a:r>
              <a:rPr lang="zh-CN" altLang="en-US" sz="1500" dirty="0">
                <a:latin typeface="Arial" panose="020B0604020202020204" pitchFamily="34" charset="0"/>
                <a:ea typeface="宋体" panose="02010600030101010101" pitchFamily="2" charset="-122"/>
              </a:rPr>
              <a:t>基于个人标准，并且可能因查询而异）。在我们的例子中，</a:t>
            </a:r>
            <a:r>
              <a:rPr lang="en-US" altLang="zh-CN" sz="1500" dirty="0">
                <a:latin typeface="Arial" panose="020B0604020202020204" pitchFamily="34" charset="0"/>
                <a:ea typeface="宋体" panose="02010600030101010101" pitchFamily="2" charset="-122"/>
              </a:rPr>
              <a:t>u1</a:t>
            </a:r>
            <a:r>
              <a:rPr lang="zh-CN" altLang="en-US" sz="1500" dirty="0">
                <a:latin typeface="Arial" panose="020B0604020202020204" pitchFamily="34" charset="0"/>
                <a:ea typeface="宋体" panose="02010600030101010101" pitchFamily="2" charset="-122"/>
              </a:rPr>
              <a:t>选择</a:t>
            </a:r>
            <a:r>
              <a:rPr lang="en-US" altLang="zh-CN" sz="1500" dirty="0">
                <a:latin typeface="Arial" panose="020B0604020202020204" pitchFamily="34" charset="0"/>
                <a:ea typeface="宋体" panose="02010600030101010101" pitchFamily="2" charset="-122"/>
              </a:rPr>
              <a:t>K = 3.</a:t>
            </a:r>
            <a:r>
              <a:rPr lang="zh-CN" altLang="en-US" sz="1500" dirty="0">
                <a:latin typeface="Arial" panose="020B0604020202020204" pitchFamily="34" charset="0"/>
                <a:ea typeface="宋体" panose="02010600030101010101" pitchFamily="2" charset="-122"/>
              </a:rPr>
              <a:t>该系统以分布式方式识别一组适当的三个用户（即</a:t>
            </a:r>
            <a:r>
              <a:rPr lang="en-US" altLang="zh-CN" sz="1500" dirty="0">
                <a:latin typeface="Arial" panose="020B0604020202020204" pitchFamily="34" charset="0"/>
                <a:ea typeface="宋体" panose="02010600030101010101" pitchFamily="2" charset="-122"/>
              </a:rPr>
              <a:t>u1</a:t>
            </a:r>
            <a:r>
              <a:rPr lang="zh-CN" altLang="en-US" sz="1500" dirty="0">
                <a:latin typeface="Arial" panose="020B0604020202020204" pitchFamily="34" charset="0"/>
                <a:ea typeface="宋体" panose="02010600030101010101" pitchFamily="2" charset="-122"/>
              </a:rPr>
              <a:t>，</a:t>
            </a:r>
            <a:r>
              <a:rPr lang="en-US" altLang="zh-CN" sz="1500" dirty="0">
                <a:latin typeface="Arial" panose="020B0604020202020204" pitchFamily="34" charset="0"/>
                <a:ea typeface="宋体" panose="02010600030101010101" pitchFamily="2" charset="-122"/>
              </a:rPr>
              <a:t>u2</a:t>
            </a:r>
            <a:r>
              <a:rPr lang="zh-CN" altLang="en-US" sz="1500" dirty="0">
                <a:latin typeface="Arial" panose="020B0604020202020204" pitchFamily="34" charset="0"/>
                <a:ea typeface="宋体" panose="02010600030101010101" pitchFamily="2" charset="-122"/>
              </a:rPr>
              <a:t>和</a:t>
            </a:r>
            <a:r>
              <a:rPr lang="en-US" altLang="zh-CN" sz="1500" dirty="0">
                <a:latin typeface="Arial" panose="020B0604020202020204" pitchFamily="34" charset="0"/>
                <a:ea typeface="宋体" panose="02010600030101010101" pitchFamily="2" charset="-122"/>
              </a:rPr>
              <a:t>u3</a:t>
            </a:r>
            <a:r>
              <a:rPr lang="zh-CN" altLang="en-US" sz="1500" dirty="0">
                <a:latin typeface="Arial" panose="020B0604020202020204" pitchFamily="34" charset="0"/>
                <a:ea typeface="宋体" panose="02010600030101010101" pitchFamily="2" charset="-122"/>
              </a:rPr>
              <a:t>）并构造相应的</a:t>
            </a:r>
            <a:r>
              <a:rPr lang="en-US" altLang="zh-CN" sz="1500" dirty="0">
                <a:latin typeface="Arial" panose="020B0604020202020204" pitchFamily="34" charset="0"/>
                <a:ea typeface="宋体" panose="02010600030101010101" pitchFamily="2" charset="-122"/>
              </a:rPr>
              <a:t>K-ASR</a:t>
            </a:r>
            <a:r>
              <a:rPr lang="zh-CN" altLang="en-US" sz="1500" dirty="0">
                <a:latin typeface="Arial" panose="020B0604020202020204" pitchFamily="34" charset="0"/>
                <a:ea typeface="宋体" panose="02010600030101010101" pitchFamily="2" charset="-122"/>
              </a:rPr>
              <a:t>（即包围三个用户的矩形） 。接下来，转换的查询由</a:t>
            </a:r>
            <a:r>
              <a:rPr lang="en-US" altLang="zh-CN" sz="1500" dirty="0">
                <a:latin typeface="Arial" panose="020B0604020202020204" pitchFamily="34" charset="0"/>
                <a:ea typeface="宋体" panose="02010600030101010101" pitchFamily="2" charset="-122"/>
              </a:rPr>
              <a:t>u1</a:t>
            </a:r>
            <a:r>
              <a:rPr lang="zh-CN" altLang="en-US" sz="1500" dirty="0">
                <a:latin typeface="Arial" panose="020B0604020202020204" pitchFamily="34" charset="0"/>
                <a:ea typeface="宋体" panose="02010600030101010101" pitchFamily="2" charset="-122"/>
              </a:rPr>
              <a:t>发送到</a:t>
            </a:r>
            <a:r>
              <a:rPr lang="en-US" altLang="zh-CN" sz="1500" dirty="0">
                <a:latin typeface="Arial" panose="020B0604020202020204" pitchFamily="34" charset="0"/>
                <a:ea typeface="宋体" panose="02010600030101010101" pitchFamily="2" charset="-122"/>
              </a:rPr>
              <a:t>LBS</a:t>
            </a:r>
            <a:r>
              <a:rPr lang="zh-CN" altLang="en-US" sz="1500" dirty="0">
                <a:latin typeface="Arial" panose="020B0604020202020204" pitchFamily="34" charset="0"/>
                <a:ea typeface="宋体" panose="02010600030101010101" pitchFamily="2" charset="-122"/>
              </a:rPr>
              <a:t>。为了隐藏他的</a:t>
            </a:r>
            <a:r>
              <a:rPr lang="en-US" altLang="zh-CN" sz="1500" dirty="0">
                <a:latin typeface="Arial" panose="020B0604020202020204" pitchFamily="34" charset="0"/>
                <a:ea typeface="宋体" panose="02010600030101010101" pitchFamily="2" charset="-122"/>
              </a:rPr>
              <a:t>IP</a:t>
            </a:r>
            <a:r>
              <a:rPr lang="zh-CN" altLang="en-US" sz="1500" dirty="0">
                <a:latin typeface="Arial" panose="020B0604020202020204" pitchFamily="34" charset="0"/>
                <a:ea typeface="宋体" panose="02010600030101010101" pitchFamily="2" charset="-122"/>
              </a:rPr>
              <a:t>地址，</a:t>
            </a:r>
            <a:r>
              <a:rPr lang="en-US" altLang="zh-CN" sz="1500" dirty="0">
                <a:latin typeface="Arial" panose="020B0604020202020204" pitchFamily="34" charset="0"/>
                <a:ea typeface="宋体" panose="02010600030101010101" pitchFamily="2" charset="-122"/>
              </a:rPr>
              <a:t>u1</a:t>
            </a:r>
            <a:r>
              <a:rPr lang="zh-CN" altLang="en-US" sz="1500" dirty="0">
                <a:latin typeface="Arial" panose="020B0604020202020204" pitchFamily="34" charset="0"/>
                <a:ea typeface="宋体" panose="02010600030101010101" pitchFamily="2" charset="-122"/>
              </a:rPr>
              <a:t>使用假名。要获取假名，可以使用任何现有的匿名上网服务。请注意，假名服务不知道任何用户的位置。而且，</a:t>
            </a:r>
            <a:r>
              <a:rPr lang="en-US" altLang="zh-CN" sz="1500" dirty="0">
                <a:latin typeface="Arial" panose="020B0604020202020204" pitchFamily="34" charset="0"/>
                <a:ea typeface="宋体" panose="02010600030101010101" pitchFamily="2" charset="-122"/>
              </a:rPr>
              <a:t>K-ASR</a:t>
            </a:r>
            <a:r>
              <a:rPr lang="zh-CN" altLang="en-US" sz="1500" dirty="0">
                <a:latin typeface="Arial" panose="020B0604020202020204" pitchFamily="34" charset="0"/>
                <a:ea typeface="宋体" panose="02010600030101010101" pitchFamily="2" charset="-122"/>
              </a:rPr>
              <a:t>内部的辅助用户只协作隐藏位置，但不知道</a:t>
            </a:r>
            <a:r>
              <a:rPr lang="en-US" altLang="zh-CN" sz="1500" dirty="0">
                <a:latin typeface="Arial" panose="020B0604020202020204" pitchFamily="34" charset="0"/>
                <a:ea typeface="宋体" panose="02010600030101010101" pitchFamily="2" charset="-122"/>
              </a:rPr>
              <a:t>u1</a:t>
            </a:r>
            <a:r>
              <a:rPr lang="zh-CN" altLang="en-US" sz="1500" dirty="0">
                <a:latin typeface="Arial" panose="020B0604020202020204" pitchFamily="34" charset="0"/>
                <a:ea typeface="宋体" panose="02010600030101010101" pitchFamily="2" charset="-122"/>
              </a:rPr>
              <a:t>的确切查询</a:t>
            </a:r>
            <a:r>
              <a:rPr lang="en-US" altLang="zh-CN" sz="1500" dirty="0">
                <a:latin typeface="Arial" panose="020B0604020202020204" pitchFamily="34" charset="0"/>
                <a:ea typeface="宋体" panose="02010600030101010101" pitchFamily="2" charset="-122"/>
              </a:rPr>
              <a:t>;</a:t>
            </a:r>
            <a:r>
              <a:rPr lang="zh-CN" altLang="en-US" sz="1500" dirty="0">
                <a:latin typeface="Arial" panose="020B0604020202020204" pitchFamily="34" charset="0"/>
                <a:ea typeface="宋体" panose="02010600030101010101" pitchFamily="2" charset="-122"/>
              </a:rPr>
              <a:t>因此，避免了单点攻击。</a:t>
            </a:r>
            <a:endParaRPr lang="en-US" altLang="zh-CN" sz="1500" dirty="0">
              <a:latin typeface="Arial" panose="020B0604020202020204" pitchFamily="34" charset="0"/>
              <a:ea typeface="宋体" panose="02010600030101010101" pitchFamily="2" charset="-122"/>
            </a:endParaRPr>
          </a:p>
        </p:txBody>
      </p:sp>
      <p:sp>
        <p:nvSpPr>
          <p:cNvPr id="131079" name="矩形 2"/>
          <p:cNvSpPr>
            <a:spLocks noChangeArrowheads="1"/>
          </p:cNvSpPr>
          <p:nvPr/>
        </p:nvSpPr>
        <p:spPr bwMode="auto">
          <a:xfrm>
            <a:off x="3952875" y="4652963"/>
            <a:ext cx="1812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b="1">
                <a:latin typeface="Arial" panose="020B0604020202020204" pitchFamily="34" charset="0"/>
                <a:ea typeface="宋体" panose="02010600030101010101" pitchFamily="2" charset="-122"/>
              </a:rPr>
              <a:t>找到最近的医院</a:t>
            </a:r>
            <a:endParaRPr lang="zh-CN" altLang="en-US" sz="1800">
              <a:latin typeface="Arial" panose="020B0604020202020204" pitchFamily="34" charset="0"/>
              <a:ea typeface="宋体" panose="02010600030101010101" pitchFamily="2" charset="-122"/>
            </a:endParaRPr>
          </a:p>
        </p:txBody>
      </p:sp>
      <p:sp>
        <p:nvSpPr>
          <p:cNvPr id="131080"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588E863-98A6-45F3-A590-2B4DE2A4D6C6}" type="slidenum">
              <a:rPr lang="zh-CN" altLang="en-US" sz="1800">
                <a:latin typeface="Calibri" panose="020F0502020204030204" pitchFamily="34" charset="0"/>
                <a:ea typeface="宋体" panose="02010600030101010101" pitchFamily="2" charset="-122"/>
              </a:rPr>
              <a:t>45</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3312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33124"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5.3.4 k-</a:t>
            </a:r>
            <a:r>
              <a:rPr lang="zh-CN" altLang="en-US" sz="2400" b="1">
                <a:latin typeface="黑体" panose="02010609060101010101" pitchFamily="49" charset="-122"/>
                <a:ea typeface="黑体" panose="02010609060101010101" pitchFamily="49" charset="-122"/>
              </a:rPr>
              <a:t>匿名技术</a:t>
            </a:r>
          </a:p>
        </p:txBody>
      </p:sp>
      <p:pic>
        <p:nvPicPr>
          <p:cNvPr id="133125" name="图片 1"/>
          <p:cNvPicPr>
            <a:picLocks noChangeAspect="1"/>
          </p:cNvPicPr>
          <p:nvPr/>
        </p:nvPicPr>
        <p:blipFill>
          <a:blip r:embed="rId3">
            <a:extLst>
              <a:ext uri="{28A0092B-C50C-407E-A947-70E740481C1C}">
                <a14:useLocalDpi xmlns:a14="http://schemas.microsoft.com/office/drawing/2010/main" val="0"/>
              </a:ext>
            </a:extLst>
          </a:blip>
          <a:srcRect t="2283" b="21289"/>
          <a:stretch>
            <a:fillRect/>
          </a:stretch>
        </p:blipFill>
        <p:spPr bwMode="auto">
          <a:xfrm>
            <a:off x="971550" y="1557338"/>
            <a:ext cx="777557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6" name="矩形 1"/>
          <p:cNvSpPr>
            <a:spLocks noChangeArrowheads="1"/>
          </p:cNvSpPr>
          <p:nvPr/>
        </p:nvSpPr>
        <p:spPr bwMode="auto">
          <a:xfrm>
            <a:off x="0" y="5003800"/>
            <a:ext cx="914400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1500">
                <a:latin typeface="Arial" panose="020B0604020202020204" pitchFamily="34" charset="0"/>
                <a:ea typeface="宋体" panose="02010600030101010101" pitchFamily="2" charset="-122"/>
              </a:rPr>
              <a:t>什么是单点攻击？</a:t>
            </a:r>
            <a:br>
              <a:rPr lang="zh-CN" altLang="en-US" sz="1500">
                <a:latin typeface="Arial" panose="020B0604020202020204" pitchFamily="34" charset="0"/>
                <a:ea typeface="宋体" panose="02010600030101010101" pitchFamily="2" charset="-122"/>
              </a:rPr>
            </a:br>
            <a:r>
              <a:rPr lang="zh-CN" altLang="en-US" sz="1500">
                <a:latin typeface="Arial" panose="020B0604020202020204" pitchFamily="34" charset="0"/>
                <a:ea typeface="宋体" panose="02010600030101010101" pitchFamily="2" charset="-122"/>
              </a:rPr>
              <a:t>即攻击者收集了足够的信息后，采用恶意代码攻击组织员工的个人电脑，攻击方法包括：</a:t>
            </a:r>
            <a:br>
              <a:rPr lang="zh-CN" altLang="en-US" sz="1500">
                <a:latin typeface="Arial" panose="020B0604020202020204" pitchFamily="34" charset="0"/>
                <a:ea typeface="宋体" panose="02010600030101010101" pitchFamily="2" charset="-122"/>
              </a:rPr>
            </a:br>
            <a:r>
              <a:rPr lang="en-US" altLang="zh-CN" sz="1500">
                <a:latin typeface="Arial" panose="020B0604020202020204" pitchFamily="34" charset="0"/>
                <a:ea typeface="宋体" panose="02010600030101010101" pitchFamily="2" charset="-122"/>
              </a:rPr>
              <a:t>1)</a:t>
            </a:r>
            <a:r>
              <a:rPr lang="zh-CN" altLang="en-US" sz="1500">
                <a:latin typeface="Arial" panose="020B0604020202020204" pitchFamily="34" charset="0"/>
                <a:ea typeface="宋体" panose="02010600030101010101" pitchFamily="2" charset="-122"/>
              </a:rPr>
              <a:t>社会工程学方法，如通过</a:t>
            </a:r>
            <a:r>
              <a:rPr lang="en-US" altLang="zh-CN" sz="1500">
                <a:latin typeface="Arial" panose="020B0604020202020204" pitchFamily="34" charset="0"/>
                <a:ea typeface="宋体" panose="02010600030101010101" pitchFamily="2" charset="-122"/>
              </a:rPr>
              <a:t>email</a:t>
            </a:r>
            <a:r>
              <a:rPr lang="zh-CN" altLang="en-US" sz="1500">
                <a:latin typeface="Arial" panose="020B0604020202020204" pitchFamily="34" charset="0"/>
                <a:ea typeface="宋体" panose="02010600030101010101" pitchFamily="2" charset="-122"/>
              </a:rPr>
              <a:t>给员工发送包含恶意代码的文件附件，当员工打开附件时，员工电脑就感染了恶意代码</a:t>
            </a:r>
            <a:r>
              <a:rPr lang="en-US" altLang="zh-CN" sz="1500">
                <a:latin typeface="Arial" panose="020B0604020202020204" pitchFamily="34" charset="0"/>
                <a:ea typeface="宋体" panose="02010600030101010101" pitchFamily="2" charset="-122"/>
              </a:rPr>
              <a:t>;</a:t>
            </a:r>
            <a:r>
              <a:rPr lang="zh-CN" altLang="en-US" sz="1500">
                <a:latin typeface="Arial" panose="020B0604020202020204" pitchFamily="34" charset="0"/>
                <a:ea typeface="宋体" panose="02010600030101010101" pitchFamily="2" charset="-122"/>
              </a:rPr>
              <a:t/>
            </a:r>
            <a:br>
              <a:rPr lang="zh-CN" altLang="en-US" sz="1500">
                <a:latin typeface="Arial" panose="020B0604020202020204" pitchFamily="34" charset="0"/>
                <a:ea typeface="宋体" panose="02010600030101010101" pitchFamily="2" charset="-122"/>
              </a:rPr>
            </a:br>
            <a:r>
              <a:rPr lang="en-US" altLang="zh-CN" sz="1500">
                <a:latin typeface="Arial" panose="020B0604020202020204" pitchFamily="34" charset="0"/>
                <a:ea typeface="宋体" panose="02010600030101010101" pitchFamily="2" charset="-122"/>
              </a:rPr>
              <a:t>2)</a:t>
            </a:r>
            <a:r>
              <a:rPr lang="zh-CN" altLang="en-US" sz="1500">
                <a:latin typeface="Arial" panose="020B0604020202020204" pitchFamily="34" charset="0"/>
                <a:ea typeface="宋体" panose="02010600030101010101" pitchFamily="2" charset="-122"/>
              </a:rPr>
              <a:t>远程漏洞攻击方法，比如在员工经常访问的网站上放置网页木马，当员工访问该网站时，就遭受到网页代码的攻击。这些恶意代码往往攻击的是系统未知漏洞，现有杀毒和个人防火墙安全工具无法察觉，最终结果是，员工个人电脑感染恶意代码，从而被攻击者完全控制。</a:t>
            </a:r>
            <a:endParaRPr lang="en-US" altLang="zh-CN" sz="1500" b="1">
              <a:latin typeface="Arial" panose="020B0604020202020204" pitchFamily="34" charset="0"/>
              <a:ea typeface="宋体" panose="02010600030101010101" pitchFamily="2" charset="-122"/>
            </a:endParaRPr>
          </a:p>
        </p:txBody>
      </p:sp>
      <p:sp>
        <p:nvSpPr>
          <p:cNvPr id="133127" name="矩形 3"/>
          <p:cNvSpPr>
            <a:spLocks noChangeArrowheads="1"/>
          </p:cNvSpPr>
          <p:nvPr/>
        </p:nvSpPr>
        <p:spPr bwMode="auto">
          <a:xfrm>
            <a:off x="3952875" y="4652963"/>
            <a:ext cx="1812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b="1">
                <a:latin typeface="Arial" panose="020B0604020202020204" pitchFamily="34" charset="0"/>
                <a:ea typeface="宋体" panose="02010600030101010101" pitchFamily="2" charset="-122"/>
              </a:rPr>
              <a:t>找到最近的医院</a:t>
            </a:r>
            <a:endParaRPr lang="zh-CN" altLang="en-US" sz="1800">
              <a:latin typeface="Arial" panose="020B0604020202020204" pitchFamily="34" charset="0"/>
              <a:ea typeface="宋体" panose="02010600030101010101" pitchFamily="2" charset="-122"/>
            </a:endParaRPr>
          </a:p>
        </p:txBody>
      </p:sp>
      <p:sp>
        <p:nvSpPr>
          <p:cNvPr id="133128"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2A75A3E7-3672-4C17-B560-3DBE271D5A77}" type="slidenum">
              <a:rPr lang="zh-CN" altLang="en-US" sz="1800">
                <a:latin typeface="Calibri" panose="020F0502020204030204" pitchFamily="34" charset="0"/>
                <a:ea typeface="宋体" panose="02010600030101010101" pitchFamily="2" charset="-122"/>
              </a:rPr>
              <a:t>46</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3517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35172"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5.3.4 k-</a:t>
            </a:r>
            <a:r>
              <a:rPr lang="zh-CN" altLang="en-US" sz="2400" b="1">
                <a:latin typeface="黑体" panose="02010609060101010101" pitchFamily="49" charset="-122"/>
                <a:ea typeface="黑体" panose="02010609060101010101" pitchFamily="49" charset="-122"/>
              </a:rPr>
              <a:t>匿名技术</a:t>
            </a:r>
          </a:p>
        </p:txBody>
      </p:sp>
      <p:pic>
        <p:nvPicPr>
          <p:cNvPr id="13517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3691210"/>
            <a:ext cx="8916988"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4" name="文本框 2"/>
          <p:cNvSpPr txBox="1">
            <a:spLocks noChangeArrowheads="1"/>
          </p:cNvSpPr>
          <p:nvPr/>
        </p:nvSpPr>
        <p:spPr bwMode="auto">
          <a:xfrm>
            <a:off x="3204567" y="5949280"/>
            <a:ext cx="3095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400" dirty="0" err="1">
                <a:latin typeface="Arial" panose="020B0604020202020204" pitchFamily="34" charset="0"/>
                <a:ea typeface="宋体" panose="02010600030101010101" pitchFamily="2" charset="-122"/>
              </a:rPr>
              <a:t>Hibert</a:t>
            </a:r>
            <a:r>
              <a:rPr lang="zh-CN" altLang="en-US" sz="2400" dirty="0">
                <a:latin typeface="Arial" panose="020B0604020202020204" pitchFamily="34" charset="0"/>
                <a:ea typeface="宋体" panose="02010600030101010101" pitchFamily="2" charset="-122"/>
              </a:rPr>
              <a:t>曲线生成过程</a:t>
            </a:r>
          </a:p>
        </p:txBody>
      </p:sp>
      <p:sp>
        <p:nvSpPr>
          <p:cNvPr id="135175"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84E9A643-921C-416F-9C71-EE4CD38A36A7}" type="slidenum">
              <a:rPr lang="zh-CN" altLang="en-US" sz="1800">
                <a:latin typeface="Calibri" panose="020F0502020204030204" pitchFamily="34" charset="0"/>
                <a:ea typeface="宋体" panose="02010600030101010101" pitchFamily="2" charset="-122"/>
              </a:rPr>
              <a:t>47</a:t>
            </a:fld>
            <a:endParaRPr lang="zh-CN" altLang="en-US" sz="1800">
              <a:latin typeface="Calibri" panose="020F0502020204030204" pitchFamily="34" charset="0"/>
              <a:ea typeface="宋体" panose="02010600030101010101" pitchFamily="2" charset="-122"/>
            </a:endParaRPr>
          </a:p>
        </p:txBody>
      </p:sp>
      <p:sp>
        <p:nvSpPr>
          <p:cNvPr id="2" name="矩形 1"/>
          <p:cNvSpPr/>
          <p:nvPr/>
        </p:nvSpPr>
        <p:spPr>
          <a:xfrm>
            <a:off x="395536" y="1772816"/>
            <a:ext cx="8424936" cy="923330"/>
          </a:xfrm>
          <a:prstGeom prst="rect">
            <a:avLst/>
          </a:prstGeom>
        </p:spPr>
        <p:txBody>
          <a:bodyPr wrap="square">
            <a:spAutoFit/>
          </a:bodyPr>
          <a:lstStyle/>
          <a:p>
            <a:pPr eaLnBrk="1" hangingPunct="1"/>
            <a:r>
              <a:rPr lang="zh-CN" altLang="en-US" dirty="0"/>
              <a:t>首先介绍什么是</a:t>
            </a:r>
            <a:r>
              <a:rPr lang="en-US" altLang="zh-CN" dirty="0"/>
              <a:t>Hilbert</a:t>
            </a:r>
            <a:r>
              <a:rPr lang="zh-CN" altLang="en-US" dirty="0"/>
              <a:t>曲线（希尔伯特曲线），它是一种空间填充曲线，可以用</a:t>
            </a:r>
            <a:r>
              <a:rPr lang="zh-CN" altLang="en-US" b="0" i="0" dirty="0">
                <a:solidFill>
                  <a:srgbClr val="000000"/>
                </a:solidFill>
                <a:effectLst/>
                <a:latin typeface="PingFang SC"/>
              </a:rPr>
              <a:t>一条填满整个平面的神奇曲线</a:t>
            </a:r>
            <a:r>
              <a:rPr lang="en-US" altLang="zh-CN" b="0" i="0" dirty="0">
                <a:solidFill>
                  <a:srgbClr val="000000"/>
                </a:solidFill>
                <a:effectLst/>
                <a:latin typeface="PingFang SC"/>
              </a:rPr>
              <a:t>, </a:t>
            </a:r>
            <a:r>
              <a:rPr lang="zh-CN" altLang="en-US" b="0" i="0" dirty="0">
                <a:solidFill>
                  <a:srgbClr val="000000"/>
                </a:solidFill>
                <a:effectLst/>
                <a:latin typeface="PingFang SC"/>
              </a:rPr>
              <a:t>其构造方式是把前一阶的曲线复制四份</a:t>
            </a:r>
            <a:r>
              <a:rPr lang="en-US" altLang="zh-CN" b="0" i="0" dirty="0">
                <a:solidFill>
                  <a:srgbClr val="000000"/>
                </a:solidFill>
                <a:effectLst/>
                <a:latin typeface="PingFang SC"/>
              </a:rPr>
              <a:t>, </a:t>
            </a:r>
            <a:r>
              <a:rPr lang="zh-CN" altLang="en-US" b="0" i="0" dirty="0">
                <a:solidFill>
                  <a:srgbClr val="000000"/>
                </a:solidFill>
                <a:effectLst/>
                <a:latin typeface="PingFang SC"/>
              </a:rPr>
              <a:t>将左下角和右下角的曲线做一个沿对角线的翻转</a:t>
            </a:r>
            <a:r>
              <a:rPr lang="en-US" altLang="zh-CN" b="0" i="0" dirty="0">
                <a:solidFill>
                  <a:srgbClr val="000000"/>
                </a:solidFill>
                <a:effectLst/>
                <a:latin typeface="PingFang SC"/>
              </a:rPr>
              <a:t>, </a:t>
            </a:r>
            <a:r>
              <a:rPr lang="zh-CN" altLang="en-US" b="0" i="0" dirty="0">
                <a:solidFill>
                  <a:srgbClr val="000000"/>
                </a:solidFill>
                <a:effectLst/>
                <a:latin typeface="PingFang SC"/>
              </a:rPr>
              <a:t>然后增加三条线段把这四份连起来</a:t>
            </a:r>
            <a:endParaRPr lang="en-US" altLang="zh-CN" dirty="0"/>
          </a:p>
        </p:txBody>
      </p:sp>
    </p:spTree>
  </p:cSld>
  <p:clrMapOvr>
    <a:masterClrMapping/>
  </p:clrMapOvr>
  <p:transition advTm="16782"/>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3721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37220"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5.3.4 k-</a:t>
            </a:r>
            <a:r>
              <a:rPr lang="zh-CN" altLang="en-US" sz="2400" b="1">
                <a:latin typeface="黑体" panose="02010609060101010101" pitchFamily="49" charset="-122"/>
                <a:ea typeface="黑体" panose="02010609060101010101" pitchFamily="49" charset="-122"/>
              </a:rPr>
              <a:t>匿名技术</a:t>
            </a:r>
          </a:p>
        </p:txBody>
      </p:sp>
      <p:sp>
        <p:nvSpPr>
          <p:cNvPr id="137225"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A97171-9086-411D-B45C-A344495D3C76}" type="slidenum">
              <a:rPr lang="zh-CN" altLang="en-US" sz="1800">
                <a:latin typeface="Calibri" panose="020F0502020204030204" pitchFamily="34" charset="0"/>
                <a:ea typeface="宋体" panose="02010600030101010101" pitchFamily="2" charset="-122"/>
              </a:rPr>
              <a:t>48</a:t>
            </a:fld>
            <a:endParaRPr lang="zh-CN" altLang="en-US" sz="1800">
              <a:latin typeface="Calibri" panose="020F0502020204030204" pitchFamily="34" charset="0"/>
              <a:ea typeface="宋体" panose="02010600030101010101" pitchFamily="2" charset="-122"/>
            </a:endParaRPr>
          </a:p>
        </p:txBody>
      </p:sp>
      <p:pic>
        <p:nvPicPr>
          <p:cNvPr id="4" name="图片 3">
            <a:extLst>
              <a:ext uri="{FF2B5EF4-FFF2-40B4-BE49-F238E27FC236}">
                <a16:creationId xmlns:a16="http://schemas.microsoft.com/office/drawing/2014/main" id="{AF5FA5C6-3EA4-44AE-A201-CA5B5E7CCD44}"/>
              </a:ext>
            </a:extLst>
          </p:cNvPr>
          <p:cNvPicPr>
            <a:picLocks noChangeAspect="1"/>
          </p:cNvPicPr>
          <p:nvPr/>
        </p:nvPicPr>
        <p:blipFill>
          <a:blip r:embed="rId3"/>
          <a:stretch>
            <a:fillRect/>
          </a:stretch>
        </p:blipFill>
        <p:spPr>
          <a:xfrm>
            <a:off x="186892" y="1730375"/>
            <a:ext cx="8676554" cy="4601299"/>
          </a:xfrm>
          <a:prstGeom prst="rect">
            <a:avLst/>
          </a:prstGeom>
        </p:spPr>
      </p:pic>
    </p:spTree>
  </p:cSld>
  <p:clrMapOvr>
    <a:masterClrMapping/>
  </p:clrMapOvr>
  <p:transition advTm="16782"/>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3721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37220"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5.3.4 k-</a:t>
            </a:r>
            <a:r>
              <a:rPr lang="zh-CN" altLang="en-US" sz="2400" b="1">
                <a:latin typeface="黑体" panose="02010609060101010101" pitchFamily="49" charset="-122"/>
                <a:ea typeface="黑体" panose="02010609060101010101" pitchFamily="49" charset="-122"/>
              </a:rPr>
              <a:t>匿名技术</a:t>
            </a:r>
          </a:p>
        </p:txBody>
      </p:sp>
      <p:sp>
        <p:nvSpPr>
          <p:cNvPr id="137225"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A97171-9086-411D-B45C-A344495D3C76}" type="slidenum">
              <a:rPr lang="zh-CN" altLang="en-US" sz="1800">
                <a:latin typeface="Calibri" panose="020F0502020204030204" pitchFamily="34" charset="0"/>
                <a:ea typeface="宋体" panose="02010600030101010101" pitchFamily="2" charset="-122"/>
              </a:rPr>
              <a:t>49</a:t>
            </a:fld>
            <a:endParaRPr lang="zh-CN" altLang="en-US" sz="1800">
              <a:latin typeface="Calibri" panose="020F0502020204030204" pitchFamily="34" charset="0"/>
              <a:ea typeface="宋体" panose="02010600030101010101" pitchFamily="2" charset="-122"/>
            </a:endParaRPr>
          </a:p>
        </p:txBody>
      </p:sp>
      <p:pic>
        <p:nvPicPr>
          <p:cNvPr id="3" name="图片 2">
            <a:extLst>
              <a:ext uri="{FF2B5EF4-FFF2-40B4-BE49-F238E27FC236}">
                <a16:creationId xmlns:a16="http://schemas.microsoft.com/office/drawing/2014/main" id="{1CE8FA9C-1233-41F7-BAA0-EBC4D0DE3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664" y="1787890"/>
            <a:ext cx="5282671" cy="4465352"/>
          </a:xfrm>
          <a:prstGeom prst="rect">
            <a:avLst/>
          </a:prstGeom>
        </p:spPr>
      </p:pic>
      <p:sp>
        <p:nvSpPr>
          <p:cNvPr id="5" name="文本框 4">
            <a:extLst>
              <a:ext uri="{FF2B5EF4-FFF2-40B4-BE49-F238E27FC236}">
                <a16:creationId xmlns:a16="http://schemas.microsoft.com/office/drawing/2014/main" id="{A153E5D9-BC2E-431F-9614-417B959AAB43}"/>
              </a:ext>
            </a:extLst>
          </p:cNvPr>
          <p:cNvSpPr txBox="1"/>
          <p:nvPr/>
        </p:nvSpPr>
        <p:spPr>
          <a:xfrm>
            <a:off x="1475656" y="6381328"/>
            <a:ext cx="6408712" cy="369332"/>
          </a:xfrm>
          <a:prstGeom prst="rect">
            <a:avLst/>
          </a:prstGeom>
          <a:noFill/>
        </p:spPr>
        <p:txBody>
          <a:bodyPr wrap="square" rtlCol="0">
            <a:spAutoFit/>
          </a:bodyPr>
          <a:lstStyle/>
          <a:p>
            <a:pPr algn="ctr"/>
            <a:r>
              <a:rPr lang="zh-CN" altLang="en-US" dirty="0"/>
              <a:t>希尔伯特曲线构造</a:t>
            </a:r>
            <a:r>
              <a:rPr lang="en-US" altLang="zh-CN" dirty="0"/>
              <a:t>GIF</a:t>
            </a:r>
            <a:r>
              <a:rPr lang="zh-CN" altLang="en-US" dirty="0"/>
              <a:t>图</a:t>
            </a:r>
          </a:p>
        </p:txBody>
      </p:sp>
    </p:spTree>
    <p:extLst>
      <p:ext uri="{BB962C8B-B14F-4D97-AF65-F5344CB8AC3E}">
        <p14:creationId xmlns:p14="http://schemas.microsoft.com/office/powerpoint/2010/main" val="802443444"/>
      </p:ext>
    </p:extLst>
  </p:cSld>
  <p:clrMapOvr>
    <a:masterClrMapping/>
  </p:clrMapOvr>
  <p:transition advTm="16782"/>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5.1 </a:t>
            </a:r>
            <a:r>
              <a:rPr lang="zh-CN" altLang="zh-CN" sz="3600" noProof="1">
                <a:latin typeface="黑体" panose="02010609060101010101" pitchFamily="49" charset="-122"/>
                <a:ea typeface="黑体" panose="02010609060101010101" pitchFamily="49" charset="-122"/>
                <a:sym typeface="+mn-ea"/>
              </a:rPr>
              <a:t>传统隐私保护技术</a:t>
            </a:r>
            <a:r>
              <a:rPr lang="zh-CN" altLang="en-US" sz="3600" noProof="1">
                <a:latin typeface="黑体" panose="02010609060101010101" pitchFamily="49" charset="-122"/>
                <a:ea typeface="黑体" panose="02010609060101010101" pitchFamily="49" charset="-122"/>
                <a:sym typeface="+mn-ea"/>
              </a:rPr>
              <a:t>概论</a:t>
            </a:r>
            <a:endParaRPr lang="zh-CN" altLang="en-US" sz="3600" dirty="0">
              <a:latin typeface="黑体" panose="02010609060101010101" pitchFamily="49" charset="-122"/>
              <a:ea typeface="黑体" panose="02010609060101010101" pitchFamily="49" charset="-122"/>
            </a:endParaRPr>
          </a:p>
        </p:txBody>
      </p:sp>
      <p:sp>
        <p:nvSpPr>
          <p:cNvPr id="1638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6388"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5.1.1 </a:t>
            </a:r>
            <a:r>
              <a:rPr lang="zh-CN" altLang="en-US" sz="2400" b="1">
                <a:latin typeface="黑体" panose="02010609060101010101" pitchFamily="49" charset="-122"/>
                <a:ea typeface="黑体" panose="02010609060101010101" pitchFamily="49" charset="-122"/>
              </a:rPr>
              <a:t>隐私的含义</a:t>
            </a:r>
          </a:p>
        </p:txBody>
      </p:sp>
      <p:sp>
        <p:nvSpPr>
          <p:cNvPr id="5" name="矩形 4"/>
          <p:cNvSpPr/>
          <p:nvPr/>
        </p:nvSpPr>
        <p:spPr>
          <a:xfrm>
            <a:off x="490538" y="2276475"/>
            <a:ext cx="8424862" cy="1487715"/>
          </a:xfrm>
          <a:prstGeom prst="rect">
            <a:avLst/>
          </a:prstGeom>
        </p:spPr>
        <p:txBody>
          <a:bodyPr>
            <a:spAutoFit/>
          </a:bodyPr>
          <a:lstStyle/>
          <a:p>
            <a:pPr marL="342900" indent="-342900">
              <a:lnSpc>
                <a:spcPct val="125000"/>
              </a:lnSpc>
              <a:spcBef>
                <a:spcPct val="20000"/>
              </a:spcBef>
              <a:buClr>
                <a:schemeClr val="tx1"/>
              </a:buClr>
              <a:buSzPct val="100000"/>
              <a:buFont typeface="Wingdings" panose="05000000000000000000" pitchFamily="2" charset="2"/>
              <a:buChar char="u"/>
              <a:defRPr/>
            </a:pPr>
            <a:r>
              <a:rPr lang="zh-CN" altLang="en-US" sz="2400" kern="0" smtClean="0">
                <a:solidFill>
                  <a:srgbClr val="000000"/>
                </a:solidFill>
                <a:latin typeface="宋体" panose="02010600030101010101" pitchFamily="2" charset="-122"/>
                <a:sym typeface="+mn-ea"/>
              </a:rPr>
              <a:t>隐私</a:t>
            </a:r>
            <a:r>
              <a:rPr lang="zh-CN" altLang="en-US" sz="2400" kern="0" dirty="0">
                <a:solidFill>
                  <a:srgbClr val="000000"/>
                </a:solidFill>
                <a:latin typeface="宋体" panose="02010600030101010101" pitchFamily="2" charset="-122"/>
                <a:sym typeface="+mn-ea"/>
              </a:rPr>
              <a:t>与安全的差别</a:t>
            </a:r>
            <a:endParaRPr lang="en-US" altLang="zh-CN" sz="2400" kern="0" dirty="0">
              <a:solidFill>
                <a:srgbClr val="000000"/>
              </a:solidFill>
              <a:latin typeface="宋体" panose="02010600030101010101" pitchFamily="2" charset="-122"/>
              <a:sym typeface="+mn-ea"/>
            </a:endParaRPr>
          </a:p>
          <a:p>
            <a:pPr marL="800100" lvl="1" indent="-342900">
              <a:lnSpc>
                <a:spcPct val="125000"/>
              </a:lnSpc>
              <a:spcBef>
                <a:spcPct val="20000"/>
              </a:spcBef>
              <a:buSzPct val="100000"/>
              <a:buFont typeface="Wingdings" panose="05000000000000000000" pitchFamily="2" charset="2"/>
              <a:buChar char="n"/>
              <a:defRPr/>
            </a:pPr>
            <a:r>
              <a:rPr lang="zh-CN" altLang="en-US" sz="2400" kern="0" dirty="0">
                <a:solidFill>
                  <a:srgbClr val="000000"/>
                </a:solidFill>
                <a:latin typeface="宋体" panose="02010600030101010101" pitchFamily="2" charset="-122"/>
                <a:sym typeface="+mn-ea"/>
              </a:rPr>
              <a:t>一般来说，隐私总是相对于用户个人而言的，而安全则更多地与系统、组织、机构等相关</a:t>
            </a:r>
            <a:endParaRPr lang="en-US" altLang="zh-CN" sz="2400" kern="0" dirty="0">
              <a:solidFill>
                <a:srgbClr val="000000"/>
              </a:solidFill>
              <a:latin typeface="宋体" panose="02010600030101010101" pitchFamily="2" charset="-122"/>
              <a:sym typeface="+mn-ea"/>
            </a:endParaRPr>
          </a:p>
        </p:txBody>
      </p:sp>
      <p:sp>
        <p:nvSpPr>
          <p:cNvPr id="16390"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68FA6A81-A0A1-40E8-BEFD-6FD7985F2239}" type="slidenum">
              <a:rPr lang="zh-CN" altLang="en-US" sz="1800">
                <a:latin typeface="Calibri" panose="020F0502020204030204" pitchFamily="34" charset="0"/>
                <a:ea typeface="宋体" panose="02010600030101010101" pitchFamily="2" charset="-122"/>
              </a:rPr>
              <a:t>5</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4131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41316"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5.3.4 k-</a:t>
            </a:r>
            <a:r>
              <a:rPr lang="zh-CN" altLang="en-US" sz="2400" b="1">
                <a:latin typeface="黑体" panose="02010609060101010101" pitchFamily="49" charset="-122"/>
                <a:ea typeface="黑体" panose="02010609060101010101" pitchFamily="49" charset="-122"/>
              </a:rPr>
              <a:t>匿名技术</a:t>
            </a:r>
          </a:p>
        </p:txBody>
      </p:sp>
      <p:pic>
        <p:nvPicPr>
          <p:cNvPr id="141317"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8613" y="1730375"/>
            <a:ext cx="8788400"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8" name="矩形 5"/>
          <p:cNvSpPr>
            <a:spLocks noChangeArrowheads="1"/>
          </p:cNvSpPr>
          <p:nvPr/>
        </p:nvSpPr>
        <p:spPr bwMode="auto">
          <a:xfrm>
            <a:off x="3460750" y="5311775"/>
            <a:ext cx="1622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400">
                <a:latin typeface="Arial" panose="020B0604020202020204" pitchFamily="34" charset="0"/>
                <a:ea typeface="宋体" panose="02010600030101010101" pitchFamily="2" charset="-122"/>
              </a:rPr>
              <a:t>Hibert</a:t>
            </a:r>
            <a:r>
              <a:rPr lang="zh-CN" altLang="en-US" sz="2400">
                <a:latin typeface="Arial" panose="020B0604020202020204" pitchFamily="34" charset="0"/>
                <a:ea typeface="宋体" panose="02010600030101010101" pitchFamily="2" charset="-122"/>
              </a:rPr>
              <a:t>曲线</a:t>
            </a:r>
          </a:p>
        </p:txBody>
      </p:sp>
      <p:sp>
        <p:nvSpPr>
          <p:cNvPr id="141319"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60EA2BC6-024F-43D8-8988-52CFE9B68988}" type="slidenum">
              <a:rPr lang="zh-CN" altLang="en-US" sz="1800">
                <a:latin typeface="Calibri" panose="020F0502020204030204" pitchFamily="34" charset="0"/>
                <a:ea typeface="宋体" panose="02010600030101010101" pitchFamily="2" charset="-122"/>
              </a:rPr>
              <a:t>50</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4336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43364"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5.3.4 k-</a:t>
            </a:r>
            <a:r>
              <a:rPr lang="zh-CN" altLang="en-US" sz="2400" b="1">
                <a:latin typeface="黑体" panose="02010609060101010101" pitchFamily="49" charset="-122"/>
                <a:ea typeface="黑体" panose="02010609060101010101" pitchFamily="49" charset="-122"/>
              </a:rPr>
              <a:t>匿名技术</a:t>
            </a:r>
          </a:p>
        </p:txBody>
      </p:sp>
      <p:pic>
        <p:nvPicPr>
          <p:cNvPr id="143365" name="图片 3"/>
          <p:cNvPicPr>
            <a:picLocks noChangeAspect="1"/>
          </p:cNvPicPr>
          <p:nvPr/>
        </p:nvPicPr>
        <p:blipFill>
          <a:blip r:embed="rId3">
            <a:extLst>
              <a:ext uri="{28A0092B-C50C-407E-A947-70E740481C1C}">
                <a14:useLocalDpi xmlns:a14="http://schemas.microsoft.com/office/drawing/2010/main" val="0"/>
              </a:ext>
            </a:extLst>
          </a:blip>
          <a:srcRect b="16150"/>
          <a:stretch>
            <a:fillRect/>
          </a:stretch>
        </p:blipFill>
        <p:spPr bwMode="auto">
          <a:xfrm>
            <a:off x="96838" y="1844675"/>
            <a:ext cx="9017000"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6"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41697C97-64EF-4407-97CE-FB02F65ED9D9}" type="slidenum">
              <a:rPr lang="zh-CN" altLang="en-US" sz="1800">
                <a:latin typeface="Calibri" panose="020F0502020204030204" pitchFamily="34" charset="0"/>
                <a:ea typeface="宋体" panose="02010600030101010101" pitchFamily="2" charset="-122"/>
              </a:rPr>
              <a:t>51</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4541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45412"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5.3.5 </a:t>
            </a:r>
            <a:r>
              <a:rPr lang="zh-CN" altLang="en-US" sz="2400" b="1">
                <a:latin typeface="黑体" panose="02010609060101010101" pitchFamily="49" charset="-122"/>
                <a:ea typeface="黑体" panose="02010609060101010101" pitchFamily="49" charset="-122"/>
              </a:rPr>
              <a:t>基于</a:t>
            </a:r>
            <a:r>
              <a:rPr lang="en-US" altLang="zh-CN" sz="2400" b="1">
                <a:latin typeface="黑体" panose="02010609060101010101" pitchFamily="49" charset="-122"/>
                <a:ea typeface="黑体" panose="02010609060101010101" pitchFamily="49" charset="-122"/>
              </a:rPr>
              <a:t>mix-zone</a:t>
            </a:r>
            <a:r>
              <a:rPr lang="zh-CN" altLang="en-US" sz="2400" b="1">
                <a:latin typeface="黑体" panose="02010609060101010101" pitchFamily="49" charset="-122"/>
                <a:ea typeface="黑体" panose="02010609060101010101" pitchFamily="49" charset="-122"/>
              </a:rPr>
              <a:t>的假名技术</a:t>
            </a:r>
          </a:p>
        </p:txBody>
      </p:sp>
      <p:sp>
        <p:nvSpPr>
          <p:cNvPr id="145413" name="矩形 1"/>
          <p:cNvSpPr>
            <a:spLocks noChangeArrowheads="1"/>
          </p:cNvSpPr>
          <p:nvPr/>
        </p:nvSpPr>
        <p:spPr bwMode="auto">
          <a:xfrm>
            <a:off x="142875" y="2205038"/>
            <a:ext cx="88582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pPr>
            <a:r>
              <a:rPr lang="zh-CN" altLang="en-US" sz="2400">
                <a:latin typeface="Arial" panose="020B0604020202020204" pitchFamily="34" charset="0"/>
                <a:ea typeface="宋体" panose="02010600030101010101" pitchFamily="2" charset="-122"/>
              </a:rPr>
              <a:t>         匿名的一种特殊类型，用户可以通过假名来隐藏其真实身份。</a:t>
            </a:r>
          </a:p>
        </p:txBody>
      </p:sp>
      <p:sp>
        <p:nvSpPr>
          <p:cNvPr id="145414" name="矩形 2"/>
          <p:cNvSpPr>
            <a:spLocks noChangeArrowheads="1"/>
          </p:cNvSpPr>
          <p:nvPr/>
        </p:nvSpPr>
        <p:spPr bwMode="auto">
          <a:xfrm>
            <a:off x="107950" y="1627188"/>
            <a:ext cx="3743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a:latin typeface="Arial" panose="020B0604020202020204" pitchFamily="34" charset="0"/>
                <a:ea typeface="宋体" panose="02010600030101010101" pitchFamily="2" charset="-122"/>
              </a:rPr>
              <a:t>假名（Pseudonym）</a:t>
            </a:r>
          </a:p>
        </p:txBody>
      </p:sp>
      <p:sp>
        <p:nvSpPr>
          <p:cNvPr id="145415" name="矩形 3"/>
          <p:cNvSpPr>
            <a:spLocks noChangeArrowheads="1"/>
          </p:cNvSpPr>
          <p:nvPr/>
        </p:nvSpPr>
        <p:spPr bwMode="auto">
          <a:xfrm>
            <a:off x="142875" y="3233738"/>
            <a:ext cx="56530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a:latin typeface="Arial" panose="020B0604020202020204" pitchFamily="34" charset="0"/>
                <a:ea typeface="宋体" panose="02010600030101010101" pitchFamily="2" charset="-122"/>
              </a:rPr>
              <a:t>基于 mix-zone（混合区） 的假名技术</a:t>
            </a:r>
          </a:p>
        </p:txBody>
      </p:sp>
      <p:sp>
        <p:nvSpPr>
          <p:cNvPr id="145416" name="矩形 4"/>
          <p:cNvSpPr>
            <a:spLocks noChangeArrowheads="1"/>
          </p:cNvSpPr>
          <p:nvPr/>
        </p:nvSpPr>
        <p:spPr bwMode="auto">
          <a:xfrm>
            <a:off x="142875" y="3929063"/>
            <a:ext cx="8799513"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50000"/>
              </a:lnSpc>
              <a:spcBef>
                <a:spcPct val="0"/>
              </a:spcBef>
              <a:buFont typeface="Arial" panose="020B0604020202020204" pitchFamily="34" charset="0"/>
              <a:buNone/>
            </a:pPr>
            <a:r>
              <a:rPr lang="zh-CN" altLang="en-US" sz="2400">
                <a:latin typeface="宋体" panose="02010600030101010101" pitchFamily="2" charset="-122"/>
                <a:ea typeface="宋体" panose="02010600030101010101" pitchFamily="2" charset="-122"/>
              </a:rPr>
              <a:t>    为移动对象配备不暴露其真实身份的假名，同时要求过一段时间后在 </a:t>
            </a:r>
            <a:r>
              <a:rPr lang="en-US" altLang="zh-CN" sz="2400">
                <a:latin typeface="宋体" panose="02010600030101010101" pitchFamily="2" charset="-122"/>
                <a:ea typeface="宋体" panose="02010600030101010101" pitchFamily="2" charset="-122"/>
              </a:rPr>
              <a:t>mix-zone </a:t>
            </a:r>
            <a:r>
              <a:rPr lang="zh-CN" altLang="en-US" sz="2400">
                <a:latin typeface="宋体" panose="02010600030101010101" pitchFamily="2" charset="-122"/>
                <a:ea typeface="宋体" panose="02010600030101010101" pitchFamily="2" charset="-122"/>
              </a:rPr>
              <a:t>中更换假名。使用假名能够起到保护移动对象真实身份的作用，但是如果一直使用同一假名相当于未使用，因此需要更换假名。</a:t>
            </a:r>
          </a:p>
        </p:txBody>
      </p:sp>
      <p:sp>
        <p:nvSpPr>
          <p:cNvPr id="145417"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D2768A9-A01A-49E6-82E1-F5AFD45F7780}" type="slidenum">
              <a:rPr lang="zh-CN" altLang="en-US" sz="1800">
                <a:latin typeface="Calibri" panose="020F0502020204030204" pitchFamily="34" charset="0"/>
                <a:ea typeface="宋体" panose="02010600030101010101" pitchFamily="2" charset="-122"/>
              </a:rPr>
              <a:t>52</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4745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47460"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5.3.5 </a:t>
            </a:r>
            <a:r>
              <a:rPr lang="zh-CN" altLang="en-US" sz="2400" b="1">
                <a:latin typeface="黑体" panose="02010609060101010101" pitchFamily="49" charset="-122"/>
                <a:ea typeface="黑体" panose="02010609060101010101" pitchFamily="49" charset="-122"/>
              </a:rPr>
              <a:t>基于</a:t>
            </a:r>
            <a:r>
              <a:rPr lang="en-US" altLang="zh-CN" sz="2400" b="1">
                <a:latin typeface="黑体" panose="02010609060101010101" pitchFamily="49" charset="-122"/>
                <a:ea typeface="黑体" panose="02010609060101010101" pitchFamily="49" charset="-122"/>
              </a:rPr>
              <a:t>mix-zone</a:t>
            </a:r>
            <a:r>
              <a:rPr lang="zh-CN" altLang="en-US" sz="2400" b="1">
                <a:latin typeface="黑体" panose="02010609060101010101" pitchFamily="49" charset="-122"/>
                <a:ea typeface="黑体" panose="02010609060101010101" pitchFamily="49" charset="-122"/>
              </a:rPr>
              <a:t>的假名技术</a:t>
            </a:r>
          </a:p>
        </p:txBody>
      </p:sp>
      <p:sp>
        <p:nvSpPr>
          <p:cNvPr id="147461" name="矩形 3"/>
          <p:cNvSpPr>
            <a:spLocks noChangeArrowheads="1"/>
          </p:cNvSpPr>
          <p:nvPr/>
        </p:nvSpPr>
        <p:spPr bwMode="auto">
          <a:xfrm>
            <a:off x="0" y="1563688"/>
            <a:ext cx="5653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a:latin typeface="Arial" panose="020B0604020202020204" pitchFamily="34" charset="0"/>
                <a:ea typeface="宋体" panose="02010600030101010101" pitchFamily="2" charset="-122"/>
              </a:rPr>
              <a:t>基于 mix-zone（混合区） 的假名技术</a:t>
            </a:r>
          </a:p>
        </p:txBody>
      </p:sp>
      <p:pic>
        <p:nvPicPr>
          <p:cNvPr id="147462"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2025650"/>
            <a:ext cx="514667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3" name="文本框 6"/>
          <p:cNvSpPr txBox="1">
            <a:spLocks noChangeArrowheads="1"/>
          </p:cNvSpPr>
          <p:nvPr/>
        </p:nvSpPr>
        <p:spPr bwMode="auto">
          <a:xfrm>
            <a:off x="6659563" y="3606800"/>
            <a:ext cx="2089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pPr>
            <a:r>
              <a:rPr lang="zh-CN" altLang="en-US" sz="1800" b="1">
                <a:latin typeface="Arial" panose="020B0604020202020204" pitchFamily="34" charset="0"/>
                <a:ea typeface="宋体" panose="02010600030101010101" pitchFamily="2" charset="-122"/>
              </a:rPr>
              <a:t> </a:t>
            </a:r>
            <a:r>
              <a:rPr lang="en-US" altLang="zh-CN" sz="1800" b="1">
                <a:latin typeface="Arial" panose="020B0604020202020204" pitchFamily="34" charset="0"/>
                <a:ea typeface="宋体" panose="02010600030101010101" pitchFamily="2" charset="-122"/>
              </a:rPr>
              <a:t>Mix-zone </a:t>
            </a:r>
            <a:r>
              <a:rPr lang="zh-CN" altLang="en-US" sz="1800" b="1">
                <a:latin typeface="Arial" panose="020B0604020202020204" pitchFamily="34" charset="0"/>
                <a:ea typeface="宋体" panose="02010600030101010101" pitchFamily="2" charset="-122"/>
              </a:rPr>
              <a:t>模型</a:t>
            </a:r>
            <a:endParaRPr lang="zh-CN" altLang="en-US" sz="1800">
              <a:latin typeface="Arial" panose="020B0604020202020204" pitchFamily="34" charset="0"/>
              <a:ea typeface="宋体" panose="02010600030101010101" pitchFamily="2" charset="-122"/>
            </a:endParaRPr>
          </a:p>
        </p:txBody>
      </p:sp>
      <p:sp>
        <p:nvSpPr>
          <p:cNvPr id="147464" name="矩形 1"/>
          <p:cNvSpPr>
            <a:spLocks noChangeArrowheads="1"/>
          </p:cNvSpPr>
          <p:nvPr/>
        </p:nvSpPr>
        <p:spPr bwMode="auto">
          <a:xfrm>
            <a:off x="0" y="5013325"/>
            <a:ext cx="91440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eaLnBrk="1" hangingPunct="1">
              <a:spcBef>
                <a:spcPct val="0"/>
              </a:spcBef>
            </a:pPr>
            <a:r>
              <a:rPr lang="zh-CN" altLang="en-US" sz="1800" b="1">
                <a:latin typeface="Arial" panose="020B0604020202020204" pitchFamily="34" charset="0"/>
                <a:ea typeface="宋体" panose="02010600030101010101" pitchFamily="2" charset="-122"/>
              </a:rPr>
              <a:t>在</a:t>
            </a:r>
            <a:r>
              <a:rPr lang="en-US" altLang="zh-CN" sz="1800" b="1">
                <a:latin typeface="Arial" panose="020B0604020202020204" pitchFamily="34" charset="0"/>
                <a:ea typeface="宋体" panose="02010600030101010101" pitchFamily="2" charset="-122"/>
              </a:rPr>
              <a:t>Mix-zone</a:t>
            </a:r>
            <a:r>
              <a:rPr lang="zh-CN" altLang="en-US" sz="1800" b="1">
                <a:latin typeface="Arial" panose="020B0604020202020204" pitchFamily="34" charset="0"/>
                <a:ea typeface="宋体" panose="02010600030101010101" pitchFamily="2" charset="-122"/>
              </a:rPr>
              <a:t>模型中通过破坏用户新旧假名之间的关联性来达到了防止用户被跟踪的目的。</a:t>
            </a:r>
            <a:endParaRPr lang="en-US" altLang="zh-CN" sz="1800" b="1">
              <a:latin typeface="Arial" panose="020B0604020202020204" pitchFamily="34" charset="0"/>
              <a:ea typeface="宋体" panose="02010600030101010101" pitchFamily="2" charset="-122"/>
            </a:endParaRPr>
          </a:p>
          <a:p>
            <a:pPr algn="just" eaLnBrk="1" hangingPunct="1">
              <a:spcBef>
                <a:spcPct val="0"/>
              </a:spcBef>
            </a:pPr>
            <a:r>
              <a:rPr lang="en-US" altLang="zh-CN" sz="1800" b="1">
                <a:latin typeface="Arial" panose="020B0604020202020204" pitchFamily="34" charset="0"/>
                <a:ea typeface="宋体" panose="02010600030101010101" pitchFamily="2" charset="-122"/>
              </a:rPr>
              <a:t>mix-zone </a:t>
            </a:r>
            <a:r>
              <a:rPr lang="zh-CN" altLang="en-US" sz="1800" b="1">
                <a:latin typeface="Arial" panose="020B0604020202020204" pitchFamily="34" charset="0"/>
                <a:ea typeface="宋体" panose="02010600030101010101" pitchFamily="2" charset="-122"/>
              </a:rPr>
              <a:t>模型的应用区域中有两个用户 </a:t>
            </a:r>
            <a:r>
              <a:rPr lang="en-US" altLang="zh-CN" sz="1800" b="1">
                <a:latin typeface="Arial" panose="020B0604020202020204" pitchFamily="34" charset="0"/>
                <a:ea typeface="宋体" panose="02010600030101010101" pitchFamily="2" charset="-122"/>
              </a:rPr>
              <a:t>A </a:t>
            </a:r>
            <a:r>
              <a:rPr lang="zh-CN" altLang="en-US" sz="1800" b="1">
                <a:latin typeface="Arial" panose="020B0604020202020204" pitchFamily="34" charset="0"/>
                <a:ea typeface="宋体" panose="02010600030101010101" pitchFamily="2" charset="-122"/>
              </a:rPr>
              <a:t>和 </a:t>
            </a:r>
            <a:r>
              <a:rPr lang="en-US" altLang="zh-CN" sz="1800" b="1">
                <a:latin typeface="Arial" panose="020B0604020202020204" pitchFamily="34" charset="0"/>
                <a:ea typeface="宋体" panose="02010600030101010101" pitchFamily="2" charset="-122"/>
              </a:rPr>
              <a:t>B</a:t>
            </a:r>
            <a:r>
              <a:rPr lang="zh-CN" altLang="en-US" sz="1800" b="1">
                <a:latin typeface="Arial" panose="020B0604020202020204" pitchFamily="34" charset="0"/>
                <a:ea typeface="宋体" panose="02010600030101010101" pitchFamily="2" charset="-122"/>
              </a:rPr>
              <a:t>，在 </a:t>
            </a:r>
            <a:r>
              <a:rPr lang="en-US" altLang="zh-CN" sz="1800" b="1">
                <a:latin typeface="Arial" panose="020B0604020202020204" pitchFamily="34" charset="0"/>
                <a:ea typeface="宋体" panose="02010600030101010101" pitchFamily="2" charset="-122"/>
              </a:rPr>
              <a:t>A</a:t>
            </a:r>
            <a:r>
              <a:rPr lang="zh-CN" altLang="en-US" sz="1800" b="1">
                <a:latin typeface="Arial" panose="020B0604020202020204" pitchFamily="34" charset="0"/>
                <a:ea typeface="宋体" panose="02010600030101010101" pitchFamily="2" charset="-122"/>
              </a:rPr>
              <a:t>、</a:t>
            </a:r>
            <a:r>
              <a:rPr lang="en-US" altLang="zh-CN" sz="1800" b="1">
                <a:latin typeface="Arial" panose="020B0604020202020204" pitchFamily="34" charset="0"/>
                <a:ea typeface="宋体" panose="02010600030101010101" pitchFamily="2" charset="-122"/>
              </a:rPr>
              <a:t>B </a:t>
            </a:r>
            <a:r>
              <a:rPr lang="zh-CN" altLang="en-US" sz="1800" b="1">
                <a:latin typeface="Arial" panose="020B0604020202020204" pitchFamily="34" charset="0"/>
                <a:ea typeface="宋体" panose="02010600030101010101" pitchFamily="2" charset="-122"/>
              </a:rPr>
              <a:t>进入混合区域后变化 </a:t>
            </a:r>
            <a:r>
              <a:rPr lang="en-US" altLang="zh-CN" sz="1800" b="1">
                <a:latin typeface="Arial" panose="020B0604020202020204" pitchFamily="34" charset="0"/>
                <a:ea typeface="宋体" panose="02010600030101010101" pitchFamily="2" charset="-122"/>
              </a:rPr>
              <a:t>ID</a:t>
            </a:r>
            <a:r>
              <a:rPr lang="zh-CN" altLang="en-US" sz="1800" b="1">
                <a:latin typeface="Arial" panose="020B0604020202020204" pitchFamily="34" charset="0"/>
                <a:ea typeface="宋体" panose="02010600030101010101" pitchFamily="2" charset="-122"/>
              </a:rPr>
              <a:t>，但是不可以提出任何服务请求或接受任何服务信息，在 </a:t>
            </a:r>
            <a:r>
              <a:rPr lang="en-US" altLang="zh-CN" sz="1800" b="1">
                <a:latin typeface="Arial" panose="020B0604020202020204" pitchFamily="34" charset="0"/>
                <a:ea typeface="宋体" panose="02010600030101010101" pitchFamily="2" charset="-122"/>
              </a:rPr>
              <a:t>A </a:t>
            </a:r>
            <a:r>
              <a:rPr lang="zh-CN" altLang="en-US" sz="1800" b="1">
                <a:latin typeface="Arial" panose="020B0604020202020204" pitchFamily="34" charset="0"/>
                <a:ea typeface="宋体" panose="02010600030101010101" pitchFamily="2" charset="-122"/>
              </a:rPr>
              <a:t>和 </a:t>
            </a:r>
            <a:r>
              <a:rPr lang="en-US" altLang="zh-CN" sz="1800" b="1">
                <a:latin typeface="Arial" panose="020B0604020202020204" pitchFamily="34" charset="0"/>
                <a:ea typeface="宋体" panose="02010600030101010101" pitchFamily="2" charset="-122"/>
              </a:rPr>
              <a:t>B </a:t>
            </a:r>
            <a:r>
              <a:rPr lang="zh-CN" altLang="en-US" sz="1800" b="1">
                <a:latin typeface="Arial" panose="020B0604020202020204" pitchFamily="34" charset="0"/>
                <a:ea typeface="宋体" panose="02010600030101010101" pitchFamily="2" charset="-122"/>
              </a:rPr>
              <a:t>从混合区域出来的时候，攻击方不能分辨出 </a:t>
            </a:r>
            <a:r>
              <a:rPr lang="en-US" altLang="zh-CN" sz="1800" b="1">
                <a:latin typeface="Arial" panose="020B0604020202020204" pitchFamily="34" charset="0"/>
                <a:ea typeface="宋体" panose="02010600030101010101" pitchFamily="2" charset="-122"/>
              </a:rPr>
              <a:t>X</a:t>
            </a:r>
            <a:r>
              <a:rPr lang="zh-CN" altLang="en-US" sz="1800" b="1">
                <a:latin typeface="Arial" panose="020B0604020202020204" pitchFamily="34" charset="0"/>
                <a:ea typeface="宋体" panose="02010600030101010101" pitchFamily="2" charset="-122"/>
              </a:rPr>
              <a:t>（或 </a:t>
            </a:r>
            <a:r>
              <a:rPr lang="en-US" altLang="zh-CN" sz="1800" b="1">
                <a:latin typeface="Arial" panose="020B0604020202020204" pitchFamily="34" charset="0"/>
                <a:ea typeface="宋体" panose="02010600030101010101" pitchFamily="2" charset="-122"/>
              </a:rPr>
              <a:t>Y</a:t>
            </a:r>
            <a:r>
              <a:rPr lang="zh-CN" altLang="en-US" sz="1800" b="1">
                <a:latin typeface="Arial" panose="020B0604020202020204" pitchFamily="34" charset="0"/>
                <a:ea typeface="宋体" panose="02010600030101010101" pitchFamily="2" charset="-122"/>
              </a:rPr>
              <a:t>）是 </a:t>
            </a:r>
            <a:r>
              <a:rPr lang="en-US" altLang="zh-CN" sz="1800" b="1">
                <a:latin typeface="Arial" panose="020B0604020202020204" pitchFamily="34" charset="0"/>
                <a:ea typeface="宋体" panose="02010600030101010101" pitchFamily="2" charset="-122"/>
              </a:rPr>
              <a:t>A </a:t>
            </a:r>
            <a:r>
              <a:rPr lang="zh-CN" altLang="en-US" sz="1800" b="1">
                <a:latin typeface="Arial" panose="020B0604020202020204" pitchFamily="34" charset="0"/>
                <a:ea typeface="宋体" panose="02010600030101010101" pitchFamily="2" charset="-122"/>
              </a:rPr>
              <a:t>还是 </a:t>
            </a:r>
            <a:r>
              <a:rPr lang="en-US" altLang="zh-CN" sz="1800" b="1">
                <a:latin typeface="Arial" panose="020B0604020202020204" pitchFamily="34" charset="0"/>
                <a:ea typeface="宋体" panose="02010600030101010101" pitchFamily="2" charset="-122"/>
              </a:rPr>
              <a:t>B</a:t>
            </a:r>
            <a:r>
              <a:rPr lang="zh-CN" altLang="en-US" sz="1800" b="1">
                <a:latin typeface="Arial" panose="020B0604020202020204" pitchFamily="34" charset="0"/>
                <a:ea typeface="宋体" panose="02010600030101010101" pitchFamily="2" charset="-122"/>
              </a:rPr>
              <a:t>，破坏了用户前后 </a:t>
            </a:r>
            <a:r>
              <a:rPr lang="en-US" altLang="zh-CN" sz="1800" b="1">
                <a:latin typeface="Arial" panose="020B0604020202020204" pitchFamily="34" charset="0"/>
                <a:ea typeface="宋体" panose="02010600030101010101" pitchFamily="2" charset="-122"/>
              </a:rPr>
              <a:t>ID </a:t>
            </a:r>
            <a:r>
              <a:rPr lang="zh-CN" altLang="en-US" sz="1800" b="1">
                <a:latin typeface="Arial" panose="020B0604020202020204" pitchFamily="34" charset="0"/>
                <a:ea typeface="宋体" panose="02010600030101010101" pitchFamily="2" charset="-122"/>
              </a:rPr>
              <a:t>之间的关系。</a:t>
            </a:r>
            <a:endParaRPr lang="en-US" altLang="zh-CN" sz="1800" b="1">
              <a:latin typeface="Arial" panose="020B0604020202020204" pitchFamily="34" charset="0"/>
              <a:ea typeface="宋体" panose="02010600030101010101" pitchFamily="2" charset="-122"/>
            </a:endParaRPr>
          </a:p>
          <a:p>
            <a:pPr algn="just" eaLnBrk="1" hangingPunct="1">
              <a:spcBef>
                <a:spcPct val="0"/>
              </a:spcBef>
            </a:pPr>
            <a:r>
              <a:rPr lang="zh-CN" altLang="en-US" sz="1800" b="1">
                <a:latin typeface="Arial" panose="020B0604020202020204" pitchFamily="34" charset="0"/>
                <a:ea typeface="宋体" panose="02010600030101010101" pitchFamily="2" charset="-122"/>
              </a:rPr>
              <a:t>注意：根据 </a:t>
            </a:r>
            <a:r>
              <a:rPr lang="en-US" altLang="zh-CN" sz="1800" b="1">
                <a:latin typeface="Arial" panose="020B0604020202020204" pitchFamily="34" charset="0"/>
                <a:ea typeface="宋体" panose="02010600030101010101" pitchFamily="2" charset="-122"/>
              </a:rPr>
              <a:t>mix-zone </a:t>
            </a:r>
            <a:r>
              <a:rPr lang="zh-CN" altLang="en-US" sz="1800" b="1">
                <a:latin typeface="Arial" panose="020B0604020202020204" pitchFamily="34" charset="0"/>
                <a:ea typeface="宋体" panose="02010600030101010101" pitchFamily="2" charset="-122"/>
              </a:rPr>
              <a:t>模型的性质，在混合区域内是不可以发送和接受任何信息的</a:t>
            </a:r>
          </a:p>
        </p:txBody>
      </p:sp>
      <p:sp>
        <p:nvSpPr>
          <p:cNvPr id="147465"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FB17031E-5B7B-4326-972F-C06071D6FF5F}" type="slidenum">
              <a:rPr lang="zh-CN" altLang="en-US" sz="1800">
                <a:latin typeface="Calibri" panose="020F0502020204030204" pitchFamily="34" charset="0"/>
                <a:ea typeface="宋体" panose="02010600030101010101" pitchFamily="2" charset="-122"/>
              </a:rPr>
              <a:t>53</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4950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49508"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5.3.5 </a:t>
            </a:r>
            <a:r>
              <a:rPr lang="zh-CN" altLang="en-US" sz="2400" b="1">
                <a:latin typeface="黑体" panose="02010609060101010101" pitchFamily="49" charset="-122"/>
                <a:ea typeface="黑体" panose="02010609060101010101" pitchFamily="49" charset="-122"/>
              </a:rPr>
              <a:t>基于</a:t>
            </a:r>
            <a:r>
              <a:rPr lang="en-US" altLang="zh-CN" sz="2400" b="1">
                <a:latin typeface="黑体" panose="02010609060101010101" pitchFamily="49" charset="-122"/>
                <a:ea typeface="黑体" panose="02010609060101010101" pitchFamily="49" charset="-122"/>
              </a:rPr>
              <a:t>mix-zone</a:t>
            </a:r>
            <a:r>
              <a:rPr lang="zh-CN" altLang="en-US" sz="2400" b="1">
                <a:latin typeface="黑体" panose="02010609060101010101" pitchFamily="49" charset="-122"/>
                <a:ea typeface="黑体" panose="02010609060101010101" pitchFamily="49" charset="-122"/>
              </a:rPr>
              <a:t>的假名技术</a:t>
            </a:r>
          </a:p>
        </p:txBody>
      </p:sp>
      <p:sp>
        <p:nvSpPr>
          <p:cNvPr id="149509" name="矩形 3"/>
          <p:cNvSpPr>
            <a:spLocks noChangeArrowheads="1"/>
          </p:cNvSpPr>
          <p:nvPr/>
        </p:nvSpPr>
        <p:spPr bwMode="auto">
          <a:xfrm>
            <a:off x="26988" y="1744663"/>
            <a:ext cx="5653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a:latin typeface="Arial" panose="020B0604020202020204" pitchFamily="34" charset="0"/>
                <a:ea typeface="宋体" panose="02010600030101010101" pitchFamily="2" charset="-122"/>
              </a:rPr>
              <a:t>基于 mix-zone（混合区） 的假名技术</a:t>
            </a:r>
          </a:p>
        </p:txBody>
      </p:sp>
      <p:pic>
        <p:nvPicPr>
          <p:cNvPr id="149510" name="图片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975" y="4089400"/>
            <a:ext cx="14271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11" name="图片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025" y="5026025"/>
            <a:ext cx="6191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12" name="图片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875" y="4089400"/>
            <a:ext cx="9921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13" name="图片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5025" y="3865563"/>
            <a:ext cx="630238"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14" name="图片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3" y="2495550"/>
            <a:ext cx="7775575"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5" name="矩形 1"/>
          <p:cNvSpPr>
            <a:spLocks noChangeArrowheads="1"/>
          </p:cNvSpPr>
          <p:nvPr/>
        </p:nvSpPr>
        <p:spPr bwMode="auto">
          <a:xfrm>
            <a:off x="250825" y="6016625"/>
            <a:ext cx="86915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800" b="1">
                <a:latin typeface="Arial" panose="020B0604020202020204" pitchFamily="34" charset="0"/>
                <a:ea typeface="宋体" panose="02010600030101010101" pitchFamily="2" charset="-122"/>
              </a:rPr>
              <a:t>A</a:t>
            </a:r>
            <a:r>
              <a:rPr lang="zh-CN" altLang="en-US" sz="1800" b="1">
                <a:latin typeface="Arial" panose="020B0604020202020204" pitchFamily="34" charset="0"/>
                <a:ea typeface="宋体" panose="02010600030101010101" pitchFamily="2" charset="-122"/>
              </a:rPr>
              <a:t>、</a:t>
            </a:r>
            <a:r>
              <a:rPr lang="en-US" altLang="zh-CN" sz="1800" b="1">
                <a:latin typeface="Arial" panose="020B0604020202020204" pitchFamily="34" charset="0"/>
                <a:ea typeface="宋体" panose="02010600030101010101" pitchFamily="2" charset="-122"/>
              </a:rPr>
              <a:t>B </a:t>
            </a:r>
            <a:r>
              <a:rPr lang="zh-CN" altLang="en-US" sz="1800" b="1">
                <a:latin typeface="Arial" panose="020B0604020202020204" pitchFamily="34" charset="0"/>
                <a:ea typeface="宋体" panose="02010600030101010101" pitchFamily="2" charset="-122"/>
              </a:rPr>
              <a:t>和 </a:t>
            </a:r>
            <a:r>
              <a:rPr lang="en-US" altLang="zh-CN" sz="1800" b="1">
                <a:latin typeface="Arial" panose="020B0604020202020204" pitchFamily="34" charset="0"/>
                <a:ea typeface="宋体" panose="02010600030101010101" pitchFamily="2" charset="-122"/>
              </a:rPr>
              <a:t>C </a:t>
            </a:r>
            <a:r>
              <a:rPr lang="zh-CN" altLang="en-US" sz="1800" b="1">
                <a:latin typeface="Arial" panose="020B0604020202020204" pitchFamily="34" charset="0"/>
                <a:ea typeface="宋体" panose="02010600030101010101" pitchFamily="2" charset="-122"/>
              </a:rPr>
              <a:t>是进入混合区域的移动对象，而 </a:t>
            </a:r>
            <a:r>
              <a:rPr lang="en-US" altLang="zh-CN" sz="1800" b="1">
                <a:latin typeface="Arial" panose="020B0604020202020204" pitchFamily="34" charset="0"/>
                <a:ea typeface="宋体" panose="02010600030101010101" pitchFamily="2" charset="-122"/>
              </a:rPr>
              <a:t>D</a:t>
            </a:r>
            <a:r>
              <a:rPr lang="zh-CN" altLang="en-US" sz="1800" b="1">
                <a:latin typeface="Arial" panose="020B0604020202020204" pitchFamily="34" charset="0"/>
                <a:ea typeface="宋体" panose="02010600030101010101" pitchFamily="2" charset="-122"/>
              </a:rPr>
              <a:t>、</a:t>
            </a:r>
            <a:r>
              <a:rPr lang="en-US" altLang="zh-CN" sz="1800" b="1">
                <a:latin typeface="Arial" panose="020B0604020202020204" pitchFamily="34" charset="0"/>
                <a:ea typeface="宋体" panose="02010600030101010101" pitchFamily="2" charset="-122"/>
              </a:rPr>
              <a:t>E </a:t>
            </a:r>
            <a:r>
              <a:rPr lang="zh-CN" altLang="en-US" sz="1800" b="1">
                <a:latin typeface="Arial" panose="020B0604020202020204" pitchFamily="34" charset="0"/>
                <a:ea typeface="宋体" panose="02010600030101010101" pitchFamily="2" charset="-122"/>
              </a:rPr>
              <a:t>和 </a:t>
            </a:r>
            <a:r>
              <a:rPr lang="en-US" altLang="zh-CN" sz="1800" b="1">
                <a:latin typeface="Arial" panose="020B0604020202020204" pitchFamily="34" charset="0"/>
                <a:ea typeface="宋体" panose="02010600030101010101" pitchFamily="2" charset="-122"/>
              </a:rPr>
              <a:t>F </a:t>
            </a:r>
            <a:r>
              <a:rPr lang="zh-CN" altLang="en-US" sz="1800" b="1">
                <a:latin typeface="Arial" panose="020B0604020202020204" pitchFamily="34" charset="0"/>
                <a:ea typeface="宋体" panose="02010600030101010101" pitchFamily="2" charset="-122"/>
              </a:rPr>
              <a:t>是经过混合区域时变换假名之后的移动对象。</a:t>
            </a:r>
            <a:r>
              <a:rPr lang="en-US" altLang="zh-CN" sz="1800" b="1">
                <a:latin typeface="Arial" panose="020B0604020202020204" pitchFamily="34" charset="0"/>
                <a:ea typeface="宋体" panose="02010600030101010101" pitchFamily="2" charset="-122"/>
              </a:rPr>
              <a:t>A,B,C</a:t>
            </a:r>
            <a:r>
              <a:rPr lang="zh-CN" altLang="en-US" sz="1800" b="1">
                <a:latin typeface="Arial" panose="020B0604020202020204" pitchFamily="34" charset="0"/>
                <a:ea typeface="宋体" panose="02010600030101010101" pitchFamily="2" charset="-122"/>
              </a:rPr>
              <a:t>进入混合区前，假名服务器给他们分配假名。</a:t>
            </a:r>
          </a:p>
        </p:txBody>
      </p:sp>
      <p:sp>
        <p:nvSpPr>
          <p:cNvPr id="149516"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8FBE7F02-9A24-4A88-A242-BCAAFA1BC74C}" type="slidenum">
              <a:rPr lang="zh-CN" altLang="en-US" sz="1800">
                <a:latin typeface="Calibri" panose="020F0502020204030204" pitchFamily="34" charset="0"/>
                <a:ea typeface="宋体" panose="02010600030101010101" pitchFamily="2" charset="-122"/>
              </a:rPr>
              <a:t>54</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515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51556"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5.3.5 </a:t>
            </a:r>
            <a:r>
              <a:rPr lang="zh-CN" altLang="en-US" sz="2400" b="1">
                <a:latin typeface="黑体" panose="02010609060101010101" pitchFamily="49" charset="-122"/>
                <a:ea typeface="黑体" panose="02010609060101010101" pitchFamily="49" charset="-122"/>
              </a:rPr>
              <a:t>基于</a:t>
            </a:r>
            <a:r>
              <a:rPr lang="en-US" altLang="zh-CN" sz="2400" b="1">
                <a:latin typeface="黑体" panose="02010609060101010101" pitchFamily="49" charset="-122"/>
                <a:ea typeface="黑体" panose="02010609060101010101" pitchFamily="49" charset="-122"/>
              </a:rPr>
              <a:t>mix-zone</a:t>
            </a:r>
            <a:r>
              <a:rPr lang="zh-CN" altLang="en-US" sz="2400" b="1">
                <a:latin typeface="黑体" panose="02010609060101010101" pitchFamily="49" charset="-122"/>
                <a:ea typeface="黑体" panose="02010609060101010101" pitchFamily="49" charset="-122"/>
              </a:rPr>
              <a:t>的假名技术</a:t>
            </a:r>
          </a:p>
        </p:txBody>
      </p:sp>
      <p:sp>
        <p:nvSpPr>
          <p:cNvPr id="151557" name="矩形 3"/>
          <p:cNvSpPr>
            <a:spLocks noChangeArrowheads="1"/>
          </p:cNvSpPr>
          <p:nvPr/>
        </p:nvSpPr>
        <p:spPr bwMode="auto">
          <a:xfrm>
            <a:off x="26988" y="1744663"/>
            <a:ext cx="5653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a:latin typeface="Arial" panose="020B0604020202020204" pitchFamily="34" charset="0"/>
                <a:ea typeface="宋体" panose="02010600030101010101" pitchFamily="2" charset="-122"/>
              </a:rPr>
              <a:t>基于 mix-zone（混合区） 的假名技术</a:t>
            </a:r>
          </a:p>
        </p:txBody>
      </p:sp>
      <p:pic>
        <p:nvPicPr>
          <p:cNvPr id="151558"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563" y="3873500"/>
            <a:ext cx="65405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9"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5" y="4073525"/>
            <a:ext cx="1476375"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60" name="图片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454275"/>
            <a:ext cx="7443788"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61" name="矩形 1"/>
          <p:cNvSpPr>
            <a:spLocks noChangeArrowheads="1"/>
          </p:cNvSpPr>
          <p:nvPr/>
        </p:nvSpPr>
        <p:spPr bwMode="auto">
          <a:xfrm>
            <a:off x="971550" y="5949950"/>
            <a:ext cx="7704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1800" b="1">
                <a:latin typeface="Arial" panose="020B0604020202020204" pitchFamily="34" charset="0"/>
                <a:ea typeface="宋体" panose="02010600030101010101" pitchFamily="2" charset="-122"/>
              </a:rPr>
              <a:t>同时他们利用手中移动设备向位置服务器发送位置信息。</a:t>
            </a:r>
            <a:endParaRPr lang="en-US" altLang="zh-CN" sz="1800" b="1">
              <a:latin typeface="Arial" panose="020B0604020202020204" pitchFamily="34" charset="0"/>
              <a:ea typeface="宋体" panose="02010600030101010101" pitchFamily="2" charset="-122"/>
            </a:endParaRPr>
          </a:p>
        </p:txBody>
      </p:sp>
      <p:sp>
        <p:nvSpPr>
          <p:cNvPr id="151562"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6BBD564-68CB-4714-B7FA-7C6149253B2A}" type="slidenum">
              <a:rPr lang="zh-CN" altLang="en-US" sz="1800">
                <a:latin typeface="Calibri" panose="020F0502020204030204" pitchFamily="34" charset="0"/>
                <a:ea typeface="宋体" panose="02010600030101010101" pitchFamily="2" charset="-122"/>
              </a:rPr>
              <a:t>55</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5360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5360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5.3.5 </a:t>
            </a:r>
            <a:r>
              <a:rPr lang="zh-CN" altLang="en-US" sz="2400" b="1">
                <a:latin typeface="黑体" panose="02010609060101010101" pitchFamily="49" charset="-122"/>
                <a:ea typeface="黑体" panose="02010609060101010101" pitchFamily="49" charset="-122"/>
              </a:rPr>
              <a:t>基于</a:t>
            </a:r>
            <a:r>
              <a:rPr lang="en-US" altLang="zh-CN" sz="2400" b="1">
                <a:latin typeface="黑体" panose="02010609060101010101" pitchFamily="49" charset="-122"/>
                <a:ea typeface="黑体" panose="02010609060101010101" pitchFamily="49" charset="-122"/>
              </a:rPr>
              <a:t>mix-zone</a:t>
            </a:r>
            <a:r>
              <a:rPr lang="zh-CN" altLang="en-US" sz="2400" b="1">
                <a:latin typeface="黑体" panose="02010609060101010101" pitchFamily="49" charset="-122"/>
                <a:ea typeface="黑体" panose="02010609060101010101" pitchFamily="49" charset="-122"/>
              </a:rPr>
              <a:t>的假名技术</a:t>
            </a:r>
          </a:p>
        </p:txBody>
      </p:sp>
      <p:sp>
        <p:nvSpPr>
          <p:cNvPr id="153605" name="矩形 3"/>
          <p:cNvSpPr>
            <a:spLocks noChangeArrowheads="1"/>
          </p:cNvSpPr>
          <p:nvPr/>
        </p:nvSpPr>
        <p:spPr bwMode="auto">
          <a:xfrm>
            <a:off x="26988" y="1744663"/>
            <a:ext cx="5653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a:latin typeface="Arial" panose="020B0604020202020204" pitchFamily="34" charset="0"/>
                <a:ea typeface="宋体" panose="02010600030101010101" pitchFamily="2" charset="-122"/>
              </a:rPr>
              <a:t>基于 mix-zone（混合区） 的假名技术</a:t>
            </a:r>
          </a:p>
        </p:txBody>
      </p:sp>
      <p:pic>
        <p:nvPicPr>
          <p:cNvPr id="15360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13" y="2797175"/>
            <a:ext cx="3765550"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7" name="图片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70254">
            <a:off x="2324100" y="4446588"/>
            <a:ext cx="38893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8" name="图片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8150" y="4187825"/>
            <a:ext cx="487363"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9" name="图片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2350" y="3903663"/>
            <a:ext cx="392113"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10" name="图片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8813" y="2613025"/>
            <a:ext cx="4381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11" name="图片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6050" y="3789363"/>
            <a:ext cx="4381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12" name="图片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6838" y="4046538"/>
            <a:ext cx="4381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13" name="文本框 20"/>
          <p:cNvSpPr txBox="1">
            <a:spLocks noChangeArrowheads="1"/>
          </p:cNvSpPr>
          <p:nvPr/>
        </p:nvSpPr>
        <p:spPr bwMode="auto">
          <a:xfrm>
            <a:off x="6011863" y="2557463"/>
            <a:ext cx="17287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2400">
                <a:latin typeface="Arial" panose="020B0604020202020204" pitchFamily="34" charset="0"/>
                <a:ea typeface="宋体" panose="02010600030101010101" pitchFamily="2" charset="-122"/>
              </a:rPr>
              <a:t>假名服务器</a:t>
            </a:r>
          </a:p>
        </p:txBody>
      </p:sp>
      <p:sp>
        <p:nvSpPr>
          <p:cNvPr id="22" name="流程图: 终止 21"/>
          <p:cNvSpPr/>
          <p:nvPr/>
        </p:nvSpPr>
        <p:spPr>
          <a:xfrm>
            <a:off x="5553075" y="2420938"/>
            <a:ext cx="2736850" cy="674687"/>
          </a:xfrm>
          <a:prstGeom prst="flowChartTerminator">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chor="ctr"/>
          <a:lstStyle/>
          <a:p>
            <a:pPr algn="ctr" eaLnBrk="1" hangingPunct="1">
              <a:buFont typeface="Arial" panose="020B0604020202020204" pitchFamily="34" charset="0"/>
              <a:buNone/>
              <a:defRPr/>
            </a:pPr>
            <a:endParaRPr lang="zh-CN" altLang="en-US"/>
          </a:p>
        </p:txBody>
      </p:sp>
      <p:cxnSp>
        <p:nvCxnSpPr>
          <p:cNvPr id="12" name="直接箭头连接符 11"/>
          <p:cNvCxnSpPr>
            <a:stCxn id="22" idx="1"/>
          </p:cNvCxnSpPr>
          <p:nvPr/>
        </p:nvCxnSpPr>
        <p:spPr>
          <a:xfrm flipH="1">
            <a:off x="2662238" y="2757488"/>
            <a:ext cx="2890837" cy="11001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p:cNvCxnSpPr>
            <a:stCxn id="22" idx="1"/>
          </p:cNvCxnSpPr>
          <p:nvPr/>
        </p:nvCxnSpPr>
        <p:spPr>
          <a:xfrm flipH="1">
            <a:off x="2206625" y="3028950"/>
            <a:ext cx="3473450" cy="14874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p:cNvCxnSpPr>
            <a:stCxn id="22" idx="1"/>
            <a:endCxn id="0" idx="3"/>
          </p:cNvCxnSpPr>
          <p:nvPr/>
        </p:nvCxnSpPr>
        <p:spPr>
          <a:xfrm flipH="1">
            <a:off x="2713038" y="3127375"/>
            <a:ext cx="3803650" cy="1597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3618" name="矩形 1"/>
          <p:cNvSpPr>
            <a:spLocks noChangeArrowheads="1"/>
          </p:cNvSpPr>
          <p:nvPr/>
        </p:nvSpPr>
        <p:spPr bwMode="auto">
          <a:xfrm>
            <a:off x="1006475" y="6024563"/>
            <a:ext cx="71310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1800" b="1">
                <a:latin typeface="Arial" panose="020B0604020202020204" pitchFamily="34" charset="0"/>
                <a:ea typeface="宋体" panose="02010600030101010101" pitchFamily="2" charset="-122"/>
              </a:rPr>
              <a:t>根据</a:t>
            </a:r>
            <a:r>
              <a:rPr lang="en-US" altLang="zh-CN" sz="1800" b="1">
                <a:latin typeface="Arial" panose="020B0604020202020204" pitchFamily="34" charset="0"/>
                <a:ea typeface="宋体" panose="02010600030101010101" pitchFamily="2" charset="-122"/>
              </a:rPr>
              <a:t>mix-zone</a:t>
            </a:r>
            <a:r>
              <a:rPr lang="zh-CN" altLang="en-US" sz="1800" b="1">
                <a:latin typeface="Arial" panose="020B0604020202020204" pitchFamily="34" charset="0"/>
                <a:ea typeface="宋体" panose="02010600030101010101" pitchFamily="2" charset="-122"/>
              </a:rPr>
              <a:t>性质，三个用户进入混合区后不可以发送和接受任何信息。同时他们会被分配新的假名。</a:t>
            </a:r>
            <a:endParaRPr lang="en-US" altLang="zh-CN" sz="1800" b="1">
              <a:latin typeface="Arial" panose="020B0604020202020204" pitchFamily="34" charset="0"/>
              <a:ea typeface="宋体" panose="02010600030101010101" pitchFamily="2" charset="-122"/>
            </a:endParaRPr>
          </a:p>
        </p:txBody>
      </p:sp>
      <p:sp>
        <p:nvSpPr>
          <p:cNvPr id="153619"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F7DF5C78-6813-4DF6-94FB-6A25783A4F51}" type="slidenum">
              <a:rPr lang="zh-CN" altLang="en-US" sz="1800">
                <a:latin typeface="Calibri" panose="020F0502020204030204" pitchFamily="34" charset="0"/>
                <a:ea typeface="宋体" panose="02010600030101010101" pitchFamily="2" charset="-122"/>
              </a:rPr>
              <a:t>56</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938" y="2060575"/>
            <a:ext cx="3765550"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 228"/>
          <p:cNvSpPr/>
          <p:nvPr/>
        </p:nvSpPr>
        <p:spPr>
          <a:xfrm rot="12060000">
            <a:off x="831850" y="3744913"/>
            <a:ext cx="2170113" cy="1579562"/>
          </a:xfrm>
          <a:prstGeom prst="wedgeRectCallout">
            <a:avLst>
              <a:gd name="adj1" fmla="val -33182"/>
              <a:gd name="adj2" fmla="val 86460"/>
            </a:avLst>
          </a:prstGeom>
        </p:spPr>
        <p:style>
          <a:lnRef idx="2">
            <a:schemeClr val="accent1"/>
          </a:lnRef>
          <a:fillRef idx="1">
            <a:schemeClr val="lt1"/>
          </a:fillRef>
          <a:effectRef idx="0">
            <a:schemeClr val="accent1"/>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 typeface="Arial" panose="020B0604020202020204" pitchFamily="34" charset="0"/>
              <a:buNone/>
              <a:defRPr/>
            </a:pPr>
            <a:endParaRPr lang="zh-CN" altLang="en-US" noProof="1">
              <a:solidFill>
                <a:srgbClr val="FFFFFF"/>
              </a:solidFill>
            </a:endParaRPr>
          </a:p>
        </p:txBody>
      </p:sp>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400" dirty="0"/>
              <a:t> </a:t>
            </a:r>
            <a:r>
              <a:rPr lang="en-US" altLang="zh-CN" sz="4000" dirty="0">
                <a:latin typeface="黑体" panose="02010609060101010101" pitchFamily="49" charset="-122"/>
                <a:ea typeface="黑体" panose="02010609060101010101" pitchFamily="49" charset="-122"/>
              </a:rPr>
              <a:t>5.3 </a:t>
            </a:r>
            <a:r>
              <a:rPr lang="zh-CN" altLang="en-US" sz="4000" noProof="1">
                <a:latin typeface="黑体" panose="02010609060101010101" pitchFamily="49" charset="-122"/>
                <a:ea typeface="黑体" panose="02010609060101010101" pitchFamily="49" charset="-122"/>
                <a:sym typeface="+mn-ea"/>
              </a:rPr>
              <a:t>位置</a:t>
            </a:r>
            <a:r>
              <a:rPr lang="zh-CN" altLang="zh-CN" sz="4000" noProof="1">
                <a:latin typeface="黑体" panose="02010609060101010101" pitchFamily="49" charset="-122"/>
                <a:ea typeface="黑体" panose="02010609060101010101" pitchFamily="49" charset="-122"/>
                <a:sym typeface="+mn-ea"/>
              </a:rPr>
              <a:t>隐私保护技术</a:t>
            </a:r>
            <a:endParaRPr lang="zh-CN" altLang="en-US" sz="3600" dirty="0">
              <a:latin typeface="黑体" panose="02010609060101010101" pitchFamily="49" charset="-122"/>
              <a:ea typeface="黑体" panose="02010609060101010101" pitchFamily="49" charset="-122"/>
            </a:endParaRPr>
          </a:p>
        </p:txBody>
      </p:sp>
      <p:sp>
        <p:nvSpPr>
          <p:cNvPr id="15565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55654" name="TextBox 49"/>
          <p:cNvSpPr txBox="1">
            <a:spLocks noChangeArrowheads="1"/>
          </p:cNvSpPr>
          <p:nvPr/>
        </p:nvSpPr>
        <p:spPr bwMode="auto">
          <a:xfrm>
            <a:off x="107950" y="981075"/>
            <a:ext cx="8834438" cy="46196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5.3.5 </a:t>
            </a:r>
            <a:r>
              <a:rPr lang="zh-CN" altLang="en-US" sz="2400" b="1">
                <a:latin typeface="黑体" panose="02010609060101010101" pitchFamily="49" charset="-122"/>
                <a:ea typeface="黑体" panose="02010609060101010101" pitchFamily="49" charset="-122"/>
              </a:rPr>
              <a:t>基于</a:t>
            </a:r>
            <a:r>
              <a:rPr lang="en-US" altLang="zh-CN" sz="2400" b="1">
                <a:latin typeface="黑体" panose="02010609060101010101" pitchFamily="49" charset="-122"/>
                <a:ea typeface="黑体" panose="02010609060101010101" pitchFamily="49" charset="-122"/>
              </a:rPr>
              <a:t>mix-zone</a:t>
            </a:r>
            <a:r>
              <a:rPr lang="zh-CN" altLang="en-US" sz="2400" b="1">
                <a:latin typeface="黑体" panose="02010609060101010101" pitchFamily="49" charset="-122"/>
                <a:ea typeface="黑体" panose="02010609060101010101" pitchFamily="49" charset="-122"/>
              </a:rPr>
              <a:t>的假名技术</a:t>
            </a:r>
          </a:p>
        </p:txBody>
      </p:sp>
      <p:sp>
        <p:nvSpPr>
          <p:cNvPr id="155655" name="矩形 3"/>
          <p:cNvSpPr>
            <a:spLocks noChangeArrowheads="1"/>
          </p:cNvSpPr>
          <p:nvPr/>
        </p:nvSpPr>
        <p:spPr bwMode="auto">
          <a:xfrm>
            <a:off x="26988" y="1628775"/>
            <a:ext cx="56530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a:latin typeface="Arial" panose="020B0604020202020204" pitchFamily="34" charset="0"/>
                <a:ea typeface="宋体" panose="02010600030101010101" pitchFamily="2" charset="-122"/>
              </a:rPr>
              <a:t>基于 mix-zone（混合区） 的假名技术</a:t>
            </a:r>
          </a:p>
        </p:txBody>
      </p:sp>
      <p:pic>
        <p:nvPicPr>
          <p:cNvPr id="155656"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4038600"/>
            <a:ext cx="54927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7" name="图片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025" y="3692525"/>
            <a:ext cx="5492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8" name="图片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4481513"/>
            <a:ext cx="51435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881598" y="3873772"/>
            <a:ext cx="764540" cy="583565"/>
          </a:xfrm>
          <a:prstGeom prst="rect">
            <a:avLst/>
          </a:prstGeom>
          <a:noFill/>
        </p:spPr>
        <p:txBody>
          <a:bodyPr>
            <a:spAutoFit/>
          </a:bodyPr>
          <a:lstStyle/>
          <a:p>
            <a:pPr eaLnBrk="1" hangingPunct="1">
              <a:buFont typeface="Arial" panose="020B0604020202020204" pitchFamily="34" charset="0"/>
              <a:buNone/>
              <a:defRPr/>
            </a:pPr>
            <a:r>
              <a:rPr lang="zh-CN" altLang="en-US" sz="3200" b="1" noProof="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mn-ea"/>
              </a:rPr>
              <a:t>？</a:t>
            </a:r>
          </a:p>
        </p:txBody>
      </p:sp>
      <p:sp>
        <p:nvSpPr>
          <p:cNvPr id="155660" name="矩形 2"/>
          <p:cNvSpPr>
            <a:spLocks noChangeArrowheads="1"/>
          </p:cNvSpPr>
          <p:nvPr/>
        </p:nvSpPr>
        <p:spPr bwMode="auto">
          <a:xfrm>
            <a:off x="26988" y="5772150"/>
            <a:ext cx="9117012"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1600" b="1">
                <a:latin typeface="Arial" panose="020B0604020202020204" pitchFamily="34" charset="0"/>
                <a:ea typeface="宋体" panose="02010600030101010101" pitchFamily="2" charset="-122"/>
              </a:rPr>
              <a:t>图中的虚线表示每个用户的真实移动情况，但是在攻击方看来，用户 </a:t>
            </a:r>
            <a:r>
              <a:rPr lang="en-US" altLang="zh-CN" sz="1600" b="1">
                <a:latin typeface="Arial" panose="020B0604020202020204" pitchFamily="34" charset="0"/>
                <a:ea typeface="宋体" panose="02010600030101010101" pitchFamily="2" charset="-122"/>
              </a:rPr>
              <a:t>A </a:t>
            </a:r>
            <a:r>
              <a:rPr lang="zh-CN" altLang="en-US" sz="1600" b="1">
                <a:latin typeface="Arial" panose="020B0604020202020204" pitchFamily="34" charset="0"/>
                <a:ea typeface="宋体" panose="02010600030101010101" pitchFamily="2" charset="-122"/>
              </a:rPr>
              <a:t>经过假名变换后可以是 </a:t>
            </a:r>
            <a:r>
              <a:rPr lang="en-US" altLang="zh-CN" sz="1600" b="1">
                <a:latin typeface="Arial" panose="020B0604020202020204" pitchFamily="34" charset="0"/>
                <a:ea typeface="宋体" panose="02010600030101010101" pitchFamily="2" charset="-122"/>
              </a:rPr>
              <a:t>D</a:t>
            </a:r>
            <a:r>
              <a:rPr lang="zh-CN" altLang="en-US" sz="1600" b="1">
                <a:latin typeface="Arial" panose="020B0604020202020204" pitchFamily="34" charset="0"/>
                <a:ea typeface="宋体" panose="02010600030101010101" pitchFamily="2" charset="-122"/>
              </a:rPr>
              <a:t>、</a:t>
            </a:r>
            <a:r>
              <a:rPr lang="en-US" altLang="zh-CN" sz="1600" b="1">
                <a:latin typeface="Arial" panose="020B0604020202020204" pitchFamily="34" charset="0"/>
                <a:ea typeface="宋体" panose="02010600030101010101" pitchFamily="2" charset="-122"/>
              </a:rPr>
              <a:t>E </a:t>
            </a:r>
            <a:r>
              <a:rPr lang="zh-CN" altLang="en-US" sz="1600" b="1">
                <a:latin typeface="Arial" panose="020B0604020202020204" pitchFamily="34" charset="0"/>
                <a:ea typeface="宋体" panose="02010600030101010101" pitchFamily="2" charset="-122"/>
              </a:rPr>
              <a:t>和 </a:t>
            </a:r>
            <a:r>
              <a:rPr lang="en-US" altLang="zh-CN" sz="1600" b="1">
                <a:latin typeface="Arial" panose="020B0604020202020204" pitchFamily="34" charset="0"/>
                <a:ea typeface="宋体" panose="02010600030101010101" pitchFamily="2" charset="-122"/>
              </a:rPr>
              <a:t>F </a:t>
            </a:r>
            <a:r>
              <a:rPr lang="zh-CN" altLang="en-US" sz="1600" b="1">
                <a:latin typeface="Arial" panose="020B0604020202020204" pitchFamily="34" charset="0"/>
                <a:ea typeface="宋体" panose="02010600030101010101" pitchFamily="2" charset="-122"/>
              </a:rPr>
              <a:t>中的任何一个。</a:t>
            </a:r>
            <a:endParaRPr lang="en-US" altLang="zh-CN" sz="1600" b="1">
              <a:latin typeface="Arial" panose="020B0604020202020204" pitchFamily="34" charset="0"/>
              <a:ea typeface="宋体" panose="02010600030101010101" pitchFamily="2" charset="-122"/>
            </a:endParaRPr>
          </a:p>
          <a:p>
            <a:pPr eaLnBrk="1" hangingPunct="1">
              <a:spcBef>
                <a:spcPct val="0"/>
              </a:spcBef>
              <a:buFontTx/>
              <a:buNone/>
            </a:pPr>
            <a:r>
              <a:rPr lang="zh-CN" altLang="en-US" sz="1600" b="1">
                <a:latin typeface="Arial" panose="020B0604020202020204" pitchFamily="34" charset="0"/>
                <a:ea typeface="宋体" panose="02010600030101010101" pitchFamily="2" charset="-122"/>
              </a:rPr>
              <a:t>同理，</a:t>
            </a:r>
            <a:r>
              <a:rPr lang="en-US" altLang="zh-CN" sz="1600" b="1">
                <a:latin typeface="Arial" panose="020B0604020202020204" pitchFamily="34" charset="0"/>
                <a:ea typeface="宋体" panose="02010600030101010101" pitchFamily="2" charset="-122"/>
              </a:rPr>
              <a:t>B </a:t>
            </a:r>
            <a:r>
              <a:rPr lang="zh-CN" altLang="en-US" sz="1600" b="1">
                <a:latin typeface="Arial" panose="020B0604020202020204" pitchFamily="34" charset="0"/>
                <a:ea typeface="宋体" panose="02010600030101010101" pitchFamily="2" charset="-122"/>
              </a:rPr>
              <a:t>和 </a:t>
            </a:r>
            <a:r>
              <a:rPr lang="en-US" altLang="zh-CN" sz="1600" b="1">
                <a:latin typeface="Arial" panose="020B0604020202020204" pitchFamily="34" charset="0"/>
                <a:ea typeface="宋体" panose="02010600030101010101" pitchFamily="2" charset="-122"/>
              </a:rPr>
              <a:t>C </a:t>
            </a:r>
            <a:r>
              <a:rPr lang="zh-CN" altLang="en-US" sz="1600" b="1">
                <a:latin typeface="Arial" panose="020B0604020202020204" pitchFamily="34" charset="0"/>
                <a:ea typeface="宋体" panose="02010600030101010101" pitchFamily="2" charset="-122"/>
              </a:rPr>
              <a:t>也是相同，降低了用户被发现的概率。所以攻击方将不能将进入 </a:t>
            </a:r>
            <a:r>
              <a:rPr lang="en-US" altLang="zh-CN" sz="1600" b="1">
                <a:latin typeface="Arial" panose="020B0604020202020204" pitchFamily="34" charset="0"/>
                <a:ea typeface="宋体" panose="02010600030101010101" pitchFamily="2" charset="-122"/>
              </a:rPr>
              <a:t>mix-zone</a:t>
            </a:r>
            <a:r>
              <a:rPr lang="zh-CN" altLang="en-US" sz="1600" b="1">
                <a:latin typeface="Arial" panose="020B0604020202020204" pitchFamily="34" charset="0"/>
                <a:ea typeface="宋体" panose="02010600030101010101" pitchFamily="2" charset="-122"/>
              </a:rPr>
              <a:t>的前后用户联系起来，从而避免了用户被跟踪的危险，同时也达到了隐私保护的目的。</a:t>
            </a:r>
          </a:p>
        </p:txBody>
      </p:sp>
      <p:sp>
        <p:nvSpPr>
          <p:cNvPr id="155661"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A42B8AD7-A101-439A-93E1-FFD35955C217}" type="slidenum">
              <a:rPr lang="zh-CN" altLang="en-US" sz="1800">
                <a:latin typeface="Calibri" panose="020F0502020204030204" pitchFamily="34" charset="0"/>
                <a:ea typeface="宋体" panose="02010600030101010101" pitchFamily="2" charset="-122"/>
              </a:rPr>
              <a:t>57</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第五章  </a:t>
            </a:r>
            <a:r>
              <a:rPr lang="zh-CN" altLang="en-US" sz="4000" b="1" dirty="0">
                <a:latin typeface="黑体" panose="02010609060101010101" pitchFamily="49" charset="-122"/>
                <a:ea typeface="黑体" panose="02010609060101010101" pitchFamily="49" charset="-122"/>
                <a:sym typeface="+mn-ea"/>
              </a:rPr>
              <a:t>隐私保护与无线网安全</a:t>
            </a:r>
            <a:endParaRPr lang="zh-CN" altLang="en-US" sz="4000" dirty="0">
              <a:latin typeface="黑体" panose="02010609060101010101" pitchFamily="49" charset="-122"/>
              <a:ea typeface="黑体" panose="02010609060101010101" pitchFamily="49" charset="-122"/>
            </a:endParaRPr>
          </a:p>
        </p:txBody>
      </p:sp>
      <p:grpSp>
        <p:nvGrpSpPr>
          <p:cNvPr id="157699" name="组合 1"/>
          <p:cNvGrpSpPr/>
          <p:nvPr/>
        </p:nvGrpSpPr>
        <p:grpSpPr bwMode="auto">
          <a:xfrm>
            <a:off x="2286000" y="2511425"/>
            <a:ext cx="4724400" cy="1044575"/>
            <a:chOff x="2286000" y="2889056"/>
            <a:chExt cx="4725035" cy="1044000"/>
          </a:xfrm>
        </p:grpSpPr>
        <p:sp>
          <p:nvSpPr>
            <p:cNvPr id="7" name="AutoShape 66"/>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8" name="AutoShape 67"/>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9" name="Text Box 68"/>
            <p:cNvSpPr txBox="1">
              <a:spLocks noChangeArrowheads="1"/>
            </p:cNvSpPr>
            <p:nvPr/>
          </p:nvSpPr>
          <p:spPr bwMode="gray">
            <a:xfrm>
              <a:off x="3101975" y="3122607"/>
              <a:ext cx="3909060" cy="52168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sz="2800" b="1" noProof="1">
                  <a:solidFill>
                    <a:schemeClr val="bg1"/>
                  </a:solidFill>
                  <a:effectLst>
                    <a:outerShdw blurRad="38100" dist="38100" dir="2700000" algn="tl">
                      <a:srgbClr val="000000">
                        <a:alpha val="43137"/>
                      </a:srgbClr>
                    </a:outerShdw>
                  </a:effectLst>
                  <a:sym typeface="+mn-ea"/>
                </a:rPr>
                <a:t>数据</a:t>
              </a:r>
              <a:r>
                <a:rPr lang="zh-CN" altLang="zh-CN" sz="2800" b="1" noProof="1">
                  <a:solidFill>
                    <a:schemeClr val="bg1"/>
                  </a:solidFill>
                  <a:effectLst>
                    <a:outerShdw blurRad="38100" dist="38100" dir="2700000" algn="tl">
                      <a:srgbClr val="000000">
                        <a:alpha val="43137"/>
                      </a:srgbClr>
                    </a:outerShdw>
                  </a:effectLst>
                  <a:sym typeface="+mn-ea"/>
                </a:rPr>
                <a:t>隐私保护技术</a:t>
              </a:r>
            </a:p>
          </p:txBody>
        </p:sp>
        <p:sp>
          <p:nvSpPr>
            <p:cNvPr id="10" name="Text Box 69"/>
            <p:cNvSpPr txBox="1">
              <a:spLocks noChangeArrowheads="1"/>
            </p:cNvSpPr>
            <p:nvPr/>
          </p:nvSpPr>
          <p:spPr bwMode="gray">
            <a:xfrm>
              <a:off x="2504442" y="3178974"/>
              <a:ext cx="612750"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5.2</a:t>
              </a:r>
            </a:p>
          </p:txBody>
        </p:sp>
      </p:grpSp>
      <p:grpSp>
        <p:nvGrpSpPr>
          <p:cNvPr id="157700" name="组合 1"/>
          <p:cNvGrpSpPr/>
          <p:nvPr/>
        </p:nvGrpSpPr>
        <p:grpSpPr bwMode="auto">
          <a:xfrm>
            <a:off x="2260600" y="3752850"/>
            <a:ext cx="4818063" cy="1044575"/>
            <a:chOff x="2284079" y="3105913"/>
            <a:chExt cx="4818991" cy="1044000"/>
          </a:xfrm>
        </p:grpSpPr>
        <p:sp>
          <p:nvSpPr>
            <p:cNvPr id="17" name="AutoShape 66"/>
            <p:cNvSpPr>
              <a:spLocks noChangeArrowheads="1"/>
            </p:cNvSpPr>
            <p:nvPr/>
          </p:nvSpPr>
          <p:spPr bwMode="gray">
            <a:xfrm>
              <a:off x="2759670" y="3258143"/>
              <a:ext cx="4343400" cy="792000"/>
            </a:xfrm>
            <a:prstGeom prst="roundRect">
              <a:avLst>
                <a:gd name="adj" fmla="val 16667"/>
              </a:avLst>
            </a:prstGeom>
            <a:solidFill>
              <a:srgbClr val="4F81BD"/>
            </a:solidFill>
            <a:ln w="12700" algn="ctr">
              <a:noFill/>
              <a:rou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8" name="AutoShape 67"/>
            <p:cNvSpPr>
              <a:spLocks noChangeAspect="1" noChangeArrowheads="1"/>
            </p:cNvSpPr>
            <p:nvPr/>
          </p:nvSpPr>
          <p:spPr bwMode="gray">
            <a:xfrm>
              <a:off x="2284079" y="3105913"/>
              <a:ext cx="1044000" cy="1044000"/>
            </a:xfrm>
            <a:prstGeom prst="diamond">
              <a:avLst/>
            </a:prstGeom>
            <a:solidFill>
              <a:srgbClr val="578BC9"/>
            </a:solidFill>
            <a:ln w="25400" algn="ctr">
              <a:solidFill>
                <a:schemeClr val="bg1"/>
              </a:solidFill>
              <a:miter lim="800000"/>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9" name="Text Box 68"/>
            <p:cNvSpPr txBox="1">
              <a:spLocks noChangeArrowheads="1"/>
            </p:cNvSpPr>
            <p:nvPr/>
          </p:nvSpPr>
          <p:spPr bwMode="gray">
            <a:xfrm>
              <a:off x="3101975" y="3367072"/>
              <a:ext cx="3909060" cy="52168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sz="2800" b="1" noProof="1">
                  <a:solidFill>
                    <a:schemeClr val="bg1"/>
                  </a:solidFill>
                  <a:effectLst>
                    <a:outerShdw blurRad="38100" dist="38100" dir="2700000" algn="tl">
                      <a:srgbClr val="000000">
                        <a:alpha val="43137"/>
                      </a:srgbClr>
                    </a:outerShdw>
                  </a:effectLst>
                  <a:sym typeface="+mn-ea"/>
                </a:rPr>
                <a:t>位置</a:t>
              </a:r>
              <a:r>
                <a:rPr lang="zh-CN" altLang="zh-CN" sz="2800" b="1" noProof="1">
                  <a:solidFill>
                    <a:schemeClr val="bg1"/>
                  </a:solidFill>
                  <a:effectLst>
                    <a:outerShdw blurRad="38100" dist="38100" dir="2700000" algn="tl">
                      <a:srgbClr val="000000">
                        <a:alpha val="43137"/>
                      </a:srgbClr>
                    </a:outerShdw>
                  </a:effectLst>
                  <a:sym typeface="+mn-ea"/>
                </a:rPr>
                <a:t>隐私保护技术</a:t>
              </a:r>
            </a:p>
          </p:txBody>
        </p:sp>
        <p:sp>
          <p:nvSpPr>
            <p:cNvPr id="20" name="Text Box 69"/>
            <p:cNvSpPr txBox="1">
              <a:spLocks noChangeArrowheads="1"/>
            </p:cNvSpPr>
            <p:nvPr/>
          </p:nvSpPr>
          <p:spPr bwMode="gray">
            <a:xfrm>
              <a:off x="2504442" y="3423439"/>
              <a:ext cx="612750"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5.3</a:t>
              </a:r>
            </a:p>
          </p:txBody>
        </p:sp>
      </p:grpSp>
      <p:grpSp>
        <p:nvGrpSpPr>
          <p:cNvPr id="157701" name="组合 1"/>
          <p:cNvGrpSpPr/>
          <p:nvPr/>
        </p:nvGrpSpPr>
        <p:grpSpPr bwMode="auto">
          <a:xfrm>
            <a:off x="2282825" y="1284288"/>
            <a:ext cx="4802188" cy="1044575"/>
            <a:chOff x="2307007" y="2847032"/>
            <a:chExt cx="4802689" cy="1044000"/>
          </a:xfrm>
        </p:grpSpPr>
        <p:sp>
          <p:nvSpPr>
            <p:cNvPr id="22" name="AutoShape 66"/>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3" name="AutoShape 67"/>
            <p:cNvSpPr>
              <a:spLocks noChangeAspect="1" noChangeArrowheads="1"/>
            </p:cNvSpPr>
            <p:nvPr/>
          </p:nvSpPr>
          <p:spPr bwMode="gray">
            <a:xfrm>
              <a:off x="2307007" y="2847032"/>
              <a:ext cx="1044000" cy="1044000"/>
            </a:xfrm>
            <a:prstGeom prst="diamond">
              <a:avLst/>
            </a:prstGeom>
            <a:solidFill>
              <a:srgbClr val="578BC9"/>
            </a:solidFill>
            <a:ln w="25400" algn="ctr">
              <a:solidFill>
                <a:schemeClr val="bg1"/>
              </a:solidFill>
              <a:miter lim="800000"/>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4" name="Text Box 68"/>
            <p:cNvSpPr txBox="1">
              <a:spLocks noChangeArrowheads="1"/>
            </p:cNvSpPr>
            <p:nvPr/>
          </p:nvSpPr>
          <p:spPr bwMode="gray">
            <a:xfrm>
              <a:off x="3200636" y="3100989"/>
              <a:ext cx="3909060" cy="522932"/>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zh-CN" sz="2800" b="1" noProof="1">
                  <a:solidFill>
                    <a:schemeClr val="bg1"/>
                  </a:solidFill>
                  <a:effectLst>
                    <a:outerShdw blurRad="38100" dist="38100" dir="2700000" algn="tl">
                      <a:srgbClr val="000000">
                        <a:alpha val="43137"/>
                      </a:srgbClr>
                    </a:outerShdw>
                  </a:effectLst>
                  <a:sym typeface="+mn-ea"/>
                </a:rPr>
                <a:t>传统隐私保护技术</a:t>
              </a:r>
              <a:r>
                <a:rPr lang="zh-CN" altLang="en-US" sz="2800" b="1" noProof="1">
                  <a:solidFill>
                    <a:schemeClr val="bg1"/>
                  </a:solidFill>
                  <a:effectLst>
                    <a:outerShdw blurRad="38100" dist="38100" dir="2700000" algn="tl">
                      <a:srgbClr val="000000">
                        <a:alpha val="43137"/>
                      </a:srgbClr>
                    </a:outerShdw>
                  </a:effectLst>
                  <a:sym typeface="+mn-ea"/>
                </a:rPr>
                <a:t>概论</a:t>
              </a:r>
              <a:endParaRPr lang="zh-CN" altLang="zh-CN" sz="2800" b="1" noProof="1">
                <a:solidFill>
                  <a:schemeClr val="bg1"/>
                </a:solidFill>
                <a:effectLst>
                  <a:outerShdw blurRad="38100" dist="38100" dir="2700000" algn="tl">
                    <a:srgbClr val="000000">
                      <a:alpha val="43137"/>
                    </a:srgbClr>
                  </a:outerShdw>
                </a:effectLst>
                <a:sym typeface="+mn-ea"/>
              </a:endParaRPr>
            </a:p>
          </p:txBody>
        </p:sp>
        <p:sp>
          <p:nvSpPr>
            <p:cNvPr id="25" name="Text Box 69"/>
            <p:cNvSpPr txBox="1">
              <a:spLocks noChangeArrowheads="1"/>
            </p:cNvSpPr>
            <p:nvPr/>
          </p:nvSpPr>
          <p:spPr bwMode="gray">
            <a:xfrm>
              <a:off x="2504442" y="3178974"/>
              <a:ext cx="612750"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5.1</a:t>
              </a:r>
            </a:p>
          </p:txBody>
        </p:sp>
      </p:grpSp>
      <p:grpSp>
        <p:nvGrpSpPr>
          <p:cNvPr id="157702" name="组合 1"/>
          <p:cNvGrpSpPr/>
          <p:nvPr/>
        </p:nvGrpSpPr>
        <p:grpSpPr bwMode="auto">
          <a:xfrm>
            <a:off x="2314575" y="5048250"/>
            <a:ext cx="4724400" cy="1044575"/>
            <a:chOff x="2339795" y="2889056"/>
            <a:chExt cx="4725040" cy="1044000"/>
          </a:xfrm>
        </p:grpSpPr>
        <p:sp>
          <p:nvSpPr>
            <p:cNvPr id="27" name="AutoShape 66"/>
            <p:cNvSpPr>
              <a:spLocks noChangeArrowheads="1"/>
            </p:cNvSpPr>
            <p:nvPr/>
          </p:nvSpPr>
          <p:spPr bwMode="gray">
            <a:xfrm>
              <a:off x="2720795" y="2993129"/>
              <a:ext cx="4343400" cy="792000"/>
            </a:xfrm>
            <a:prstGeom prst="roundRect">
              <a:avLst>
                <a:gd name="adj" fmla="val 16667"/>
              </a:avLst>
            </a:prstGeom>
            <a:solidFill>
              <a:srgbClr val="4F81BD"/>
            </a:solidFill>
            <a:ln w="12700" algn="ctr">
              <a:noFill/>
              <a:rou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8" name="AutoShape 67"/>
            <p:cNvSpPr>
              <a:spLocks noChangeAspect="1" noChangeArrowheads="1"/>
            </p:cNvSpPr>
            <p:nvPr/>
          </p:nvSpPr>
          <p:spPr bwMode="gray">
            <a:xfrm>
              <a:off x="2339795" y="2889056"/>
              <a:ext cx="1044000" cy="1044000"/>
            </a:xfrm>
            <a:prstGeom prst="diamond">
              <a:avLst/>
            </a:prstGeom>
            <a:solidFill>
              <a:srgbClr val="578BC9"/>
            </a:solidFill>
            <a:ln w="25400" algn="ctr">
              <a:solidFill>
                <a:schemeClr val="bg1"/>
              </a:solidFill>
              <a:miter lim="800000"/>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9" name="Text Box 68"/>
            <p:cNvSpPr txBox="1">
              <a:spLocks noChangeArrowheads="1"/>
            </p:cNvSpPr>
            <p:nvPr/>
          </p:nvSpPr>
          <p:spPr bwMode="gray">
            <a:xfrm>
              <a:off x="3155775" y="3122607"/>
              <a:ext cx="3909060" cy="522932"/>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sz="2800" b="1" noProof="1">
                  <a:solidFill>
                    <a:srgbClr val="FFFF00"/>
                  </a:solidFill>
                  <a:effectLst>
                    <a:outerShdw blurRad="38100" dist="38100" dir="2700000" algn="tl">
                      <a:srgbClr val="000000">
                        <a:alpha val="43137"/>
                      </a:srgbClr>
                    </a:outerShdw>
                  </a:effectLst>
                  <a:sym typeface="+mn-ea"/>
                </a:rPr>
                <a:t>差分隐私与</a:t>
              </a:r>
              <a:r>
                <a:rPr lang="zh-CN" altLang="zh-CN" sz="2800" b="1" noProof="1">
                  <a:solidFill>
                    <a:srgbClr val="FFFF00"/>
                  </a:solidFill>
                  <a:effectLst>
                    <a:outerShdw blurRad="38100" dist="38100" dir="2700000" algn="tl">
                      <a:srgbClr val="000000">
                        <a:alpha val="43137"/>
                      </a:srgbClr>
                    </a:outerShdw>
                  </a:effectLst>
                  <a:sym typeface="+mn-ea"/>
                </a:rPr>
                <a:t>无线网安全</a:t>
              </a:r>
              <a:endParaRPr lang="zh-CN" altLang="zh-CN" sz="2800" b="1" dirty="0">
                <a:solidFill>
                  <a:srgbClr val="FFFF00"/>
                </a:solidFill>
                <a:effectLst>
                  <a:outerShdw blurRad="38100" dist="38100" dir="2700000" algn="tl">
                    <a:srgbClr val="000000">
                      <a:alpha val="43137"/>
                    </a:srgbClr>
                  </a:outerShdw>
                </a:effectLst>
                <a:latin typeface="Arial" panose="020B0604020202020204" pitchFamily="34" charset="0"/>
                <a:sym typeface="+mn-ea"/>
              </a:endParaRPr>
            </a:p>
          </p:txBody>
        </p:sp>
        <p:sp>
          <p:nvSpPr>
            <p:cNvPr id="30" name="Text Box 69"/>
            <p:cNvSpPr txBox="1">
              <a:spLocks noChangeArrowheads="1"/>
            </p:cNvSpPr>
            <p:nvPr/>
          </p:nvSpPr>
          <p:spPr bwMode="gray">
            <a:xfrm>
              <a:off x="2558237" y="3178974"/>
              <a:ext cx="612750"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5.4</a:t>
              </a:r>
            </a:p>
          </p:txBody>
        </p:sp>
      </p:grpSp>
      <p:sp>
        <p:nvSpPr>
          <p:cNvPr id="157703"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559381AA-4DB0-4CBD-B36E-9615C74E9D62}" type="slidenum">
              <a:rPr lang="zh-CN" altLang="en-US" sz="1800">
                <a:latin typeface="Calibri" panose="020F0502020204030204" pitchFamily="34" charset="0"/>
                <a:ea typeface="宋体" panose="02010600030101010101" pitchFamily="2" charset="-122"/>
              </a:rPr>
              <a:t>58</a:t>
            </a:fld>
            <a:endParaRPr lang="zh-CN" altLang="en-US" sz="1800">
              <a:latin typeface="Calibri" panose="020F0502020204030204" pitchFamily="34" charset="0"/>
              <a:ea typeface="宋体" panose="0201060003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  5.4 </a:t>
            </a:r>
            <a:r>
              <a:rPr lang="zh-CN" altLang="en-US" sz="3600" dirty="0"/>
              <a:t>差分隐私与无线网安全</a:t>
            </a:r>
          </a:p>
        </p:txBody>
      </p:sp>
      <p:sp>
        <p:nvSpPr>
          <p:cNvPr id="15872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58724"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5.4.1 </a:t>
            </a:r>
            <a:r>
              <a:rPr lang="zh-CN" altLang="en-US" sz="2400" b="1">
                <a:latin typeface="黑体" panose="02010609060101010101" pitchFamily="49" charset="-122"/>
                <a:ea typeface="黑体" panose="02010609060101010101" pitchFamily="49" charset="-122"/>
              </a:rPr>
              <a:t>简单例子</a:t>
            </a:r>
          </a:p>
        </p:txBody>
      </p:sp>
      <p:sp>
        <p:nvSpPr>
          <p:cNvPr id="158725" name="矩形 1"/>
          <p:cNvSpPr>
            <a:spLocks noChangeArrowheads="1"/>
          </p:cNvSpPr>
          <p:nvPr/>
        </p:nvSpPr>
        <p:spPr bwMode="auto">
          <a:xfrm>
            <a:off x="311150" y="1885950"/>
            <a:ext cx="8520113"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50000"/>
              </a:lnSpc>
              <a:spcBef>
                <a:spcPct val="0"/>
              </a:spcBef>
              <a:buFontTx/>
              <a:buNone/>
            </a:pPr>
            <a:r>
              <a:rPr lang="en-US" altLang="zh-CN" sz="2400" dirty="0">
                <a:solidFill>
                  <a:srgbClr val="000000"/>
                </a:solidFill>
                <a:latin typeface="Verdana" panose="020B0604030504040204" pitchFamily="34" charset="0"/>
                <a:ea typeface="宋体" panose="02010600030101010101" pitchFamily="2" charset="-122"/>
              </a:rPr>
              <a:t>     </a:t>
            </a:r>
            <a:r>
              <a:rPr lang="zh-CN" altLang="en-US" sz="2400" dirty="0">
                <a:solidFill>
                  <a:srgbClr val="000000"/>
                </a:solidFill>
                <a:latin typeface="Verdana" panose="020B0604030504040204" pitchFamily="34" charset="0"/>
                <a:ea typeface="宋体" panose="02010600030101010101" pitchFamily="2" charset="-122"/>
              </a:rPr>
              <a:t>想要在一个统计数据集里面保护用户的隐私，那么理想的隐私定义是这样的：</a:t>
            </a:r>
            <a:r>
              <a:rPr lang="zh-CN" altLang="en-US" sz="2400" dirty="0">
                <a:solidFill>
                  <a:srgbClr val="FF0000"/>
                </a:solidFill>
                <a:latin typeface="Verdana" panose="020B0604030504040204" pitchFamily="34" charset="0"/>
                <a:ea typeface="宋体" panose="02010600030101010101" pitchFamily="2" charset="-122"/>
              </a:rPr>
              <a:t>访问一个统计数据集而不能够泄露在这个数据集中关于个人的信息</a:t>
            </a:r>
            <a:r>
              <a:rPr lang="zh-CN" altLang="en-US" sz="2400" dirty="0">
                <a:solidFill>
                  <a:srgbClr val="000000"/>
                </a:solidFill>
                <a:latin typeface="Verdana" panose="020B0604030504040204" pitchFamily="34" charset="0"/>
                <a:ea typeface="宋体" panose="02010600030101010101" pitchFamily="2" charset="-122"/>
              </a:rPr>
              <a:t>。也就是说统计数据集应该提供一个统计值，但是对于个人的信息不应该被查询到。</a:t>
            </a:r>
            <a:endParaRPr lang="en-US" altLang="zh-CN" sz="2400" dirty="0">
              <a:solidFill>
                <a:srgbClr val="000000"/>
              </a:solidFill>
              <a:latin typeface="Verdana" panose="020B0604030504040204" pitchFamily="34" charset="0"/>
              <a:ea typeface="宋体" panose="02010600030101010101" pitchFamily="2" charset="-122"/>
            </a:endParaRPr>
          </a:p>
          <a:p>
            <a:pPr>
              <a:lnSpc>
                <a:spcPct val="150000"/>
              </a:lnSpc>
              <a:spcBef>
                <a:spcPct val="0"/>
              </a:spcBef>
              <a:buFontTx/>
              <a:buNone/>
            </a:pPr>
            <a:endParaRPr lang="zh-CN" altLang="en-US" sz="2400" dirty="0">
              <a:solidFill>
                <a:srgbClr val="000000"/>
              </a:solidFill>
              <a:latin typeface="Verdana" panose="020B0604030504040204" pitchFamily="34" charset="0"/>
              <a:ea typeface="宋体" panose="02010600030101010101" pitchFamily="2" charset="-122"/>
            </a:endParaRPr>
          </a:p>
          <a:p>
            <a:pPr>
              <a:lnSpc>
                <a:spcPct val="150000"/>
              </a:lnSpc>
              <a:spcBef>
                <a:spcPct val="0"/>
              </a:spcBef>
              <a:buFontTx/>
              <a:buNone/>
            </a:pPr>
            <a:r>
              <a:rPr lang="zh-CN" altLang="en-US" sz="2400" dirty="0">
                <a:solidFill>
                  <a:srgbClr val="000000"/>
                </a:solidFill>
                <a:latin typeface="Verdana" panose="020B0604030504040204" pitchFamily="34" charset="0"/>
                <a:ea typeface="宋体" panose="02010600030101010101" pitchFamily="2" charset="-122"/>
              </a:rPr>
              <a:t>     但是，这个理想的定义是不可行的，它并没有考虑到辅助信息。</a:t>
            </a:r>
          </a:p>
        </p:txBody>
      </p:sp>
      <p:sp>
        <p:nvSpPr>
          <p:cNvPr id="158726"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DB2BE8E7-2BEE-464C-B305-F67BB4CBA87F}" type="slidenum">
              <a:rPr lang="zh-CN" altLang="en-US" sz="1800">
                <a:latin typeface="Calibri" panose="020F0502020204030204" pitchFamily="34" charset="0"/>
                <a:ea typeface="宋体" panose="02010600030101010101" pitchFamily="2" charset="-122"/>
              </a:rPr>
              <a:t>59</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5.1 </a:t>
            </a:r>
            <a:r>
              <a:rPr lang="zh-CN" altLang="zh-CN" sz="3600" noProof="1">
                <a:latin typeface="黑体" panose="02010609060101010101" pitchFamily="49" charset="-122"/>
                <a:ea typeface="黑体" panose="02010609060101010101" pitchFamily="49" charset="-122"/>
                <a:sym typeface="+mn-ea"/>
              </a:rPr>
              <a:t>传统隐私保护技术</a:t>
            </a:r>
            <a:r>
              <a:rPr lang="zh-CN" altLang="en-US" sz="3600" noProof="1">
                <a:latin typeface="黑体" panose="02010609060101010101" pitchFamily="49" charset="-122"/>
                <a:ea typeface="黑体" panose="02010609060101010101" pitchFamily="49" charset="-122"/>
                <a:sym typeface="+mn-ea"/>
              </a:rPr>
              <a:t>概论</a:t>
            </a:r>
            <a:endParaRPr lang="zh-CN" altLang="en-US" sz="3600" dirty="0">
              <a:latin typeface="黑体" panose="02010609060101010101" pitchFamily="49" charset="-122"/>
              <a:ea typeface="黑体" panose="02010609060101010101" pitchFamily="49" charset="-122"/>
            </a:endParaRPr>
          </a:p>
        </p:txBody>
      </p:sp>
      <p:sp>
        <p:nvSpPr>
          <p:cNvPr id="184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8436"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5.1.2 </a:t>
            </a:r>
            <a:r>
              <a:rPr lang="zh-CN" altLang="en-US" sz="2400" b="1">
                <a:latin typeface="黑体" panose="02010609060101010101" pitchFamily="49" charset="-122"/>
                <a:ea typeface="黑体" panose="02010609060101010101" pitchFamily="49" charset="-122"/>
              </a:rPr>
              <a:t>隐私威胁</a:t>
            </a:r>
          </a:p>
        </p:txBody>
      </p:sp>
      <p:sp>
        <p:nvSpPr>
          <p:cNvPr id="18437" name="文本框 2"/>
          <p:cNvSpPr txBox="1">
            <a:spLocks noChangeArrowheads="1"/>
          </p:cNvSpPr>
          <p:nvPr/>
        </p:nvSpPr>
        <p:spPr bwMode="auto">
          <a:xfrm>
            <a:off x="184150" y="1597025"/>
            <a:ext cx="87757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25000"/>
              </a:lnSpc>
              <a:spcBef>
                <a:spcPct val="0"/>
              </a:spcBef>
              <a:buClr>
                <a:schemeClr val="accent2"/>
              </a:buClr>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用户在网络中使用数据库、位置服务、数据等资源时，会在网络中留下大量的个人信息，而网络实体、服务提供商以及网络侦听者等都可能是不可信的。它们会通过这些个人遗留在网络中的信息，推理用户的个人敏感信息，对用户的隐私构成严重的威胁。</a:t>
            </a:r>
          </a:p>
        </p:txBody>
      </p:sp>
      <p:pic>
        <p:nvPicPr>
          <p:cNvPr id="5"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4110038"/>
            <a:ext cx="3922713"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4110038"/>
            <a:ext cx="3549650"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37C85D2B-A46B-4BB3-8B5E-B6347937C0E7}" type="slidenum">
              <a:rPr lang="zh-CN" altLang="en-US" sz="1800">
                <a:latin typeface="Calibri" panose="020F0502020204030204" pitchFamily="34" charset="0"/>
                <a:ea typeface="宋体" panose="02010600030101010101" pitchFamily="2" charset="-122"/>
              </a:rPr>
              <a:t>6</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  5.4 </a:t>
            </a:r>
            <a:r>
              <a:rPr lang="zh-CN" altLang="en-US" sz="3600" dirty="0"/>
              <a:t>差分隐私与无线网安全</a:t>
            </a:r>
          </a:p>
        </p:txBody>
      </p:sp>
      <p:sp>
        <p:nvSpPr>
          <p:cNvPr id="16077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60772"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5.4.1 </a:t>
            </a:r>
            <a:r>
              <a:rPr lang="zh-CN" altLang="en-US" sz="2400" b="1">
                <a:latin typeface="黑体" panose="02010609060101010101" pitchFamily="49" charset="-122"/>
                <a:ea typeface="黑体" panose="02010609060101010101" pitchFamily="49" charset="-122"/>
              </a:rPr>
              <a:t>简单例子</a:t>
            </a:r>
          </a:p>
        </p:txBody>
      </p:sp>
      <p:sp>
        <p:nvSpPr>
          <p:cNvPr id="160773" name="矩形 1"/>
          <p:cNvSpPr>
            <a:spLocks noChangeArrowheads="1"/>
          </p:cNvSpPr>
          <p:nvPr/>
        </p:nvSpPr>
        <p:spPr bwMode="auto">
          <a:xfrm>
            <a:off x="382588" y="1700213"/>
            <a:ext cx="8377237"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50000"/>
              </a:lnSpc>
              <a:spcBef>
                <a:spcPct val="0"/>
              </a:spcBef>
              <a:buFontTx/>
              <a:buNone/>
            </a:pPr>
            <a:r>
              <a:rPr lang="zh-CN" altLang="en-US" sz="2400" dirty="0">
                <a:solidFill>
                  <a:srgbClr val="000000"/>
                </a:solidFill>
                <a:latin typeface="Verdana" panose="020B0604030504040204" pitchFamily="34" charset="0"/>
                <a:ea typeface="宋体" panose="02010600030101010101" pitchFamily="2" charset="-122"/>
              </a:rPr>
              <a:t>     比如这么一个例子：一个关于某个地区女性的身高的数据集。可以从数据集当中查询到平均值，另外你根据辅助信息知道</a:t>
            </a:r>
            <a:r>
              <a:rPr lang="en-US" altLang="zh-CN" sz="2400" dirty="0">
                <a:solidFill>
                  <a:srgbClr val="000000"/>
                </a:solidFill>
                <a:latin typeface="Verdana" panose="020B0604030504040204" pitchFamily="34" charset="0"/>
                <a:ea typeface="宋体" panose="02010600030101010101" pitchFamily="2" charset="-122"/>
              </a:rPr>
              <a:t>Alice</a:t>
            </a:r>
            <a:r>
              <a:rPr lang="zh-CN" altLang="en-US" sz="2400" dirty="0">
                <a:solidFill>
                  <a:srgbClr val="000000"/>
                </a:solidFill>
                <a:latin typeface="Verdana" panose="020B0604030504040204" pitchFamily="34" charset="0"/>
                <a:ea typeface="宋体" panose="02010600030101010101" pitchFamily="2" charset="-122"/>
              </a:rPr>
              <a:t>的身高比平均身高高</a:t>
            </a:r>
            <a:r>
              <a:rPr lang="en-US" altLang="zh-CN" sz="2400" dirty="0">
                <a:solidFill>
                  <a:srgbClr val="000000"/>
                </a:solidFill>
                <a:latin typeface="Verdana" panose="020B0604030504040204" pitchFamily="34" charset="0"/>
                <a:ea typeface="宋体" panose="02010600030101010101" pitchFamily="2" charset="-122"/>
              </a:rPr>
              <a:t>2cm</a:t>
            </a:r>
            <a:r>
              <a:rPr lang="zh-CN" altLang="en-US" sz="2400" dirty="0">
                <a:solidFill>
                  <a:srgbClr val="000000"/>
                </a:solidFill>
                <a:latin typeface="Verdana" panose="020B0604030504040204" pitchFamily="34" charset="0"/>
                <a:ea typeface="宋体" panose="02010600030101010101" pitchFamily="2" charset="-122"/>
              </a:rPr>
              <a:t>，那么你就可以得到</a:t>
            </a:r>
            <a:r>
              <a:rPr lang="en-US" altLang="zh-CN" sz="2400" dirty="0">
                <a:solidFill>
                  <a:srgbClr val="000000"/>
                </a:solidFill>
                <a:latin typeface="Verdana" panose="020B0604030504040204" pitchFamily="34" charset="0"/>
                <a:ea typeface="宋体" panose="02010600030101010101" pitchFamily="2" charset="-122"/>
              </a:rPr>
              <a:t>Alice</a:t>
            </a:r>
            <a:r>
              <a:rPr lang="zh-CN" altLang="en-US" sz="2400" dirty="0">
                <a:solidFill>
                  <a:srgbClr val="000000"/>
                </a:solidFill>
                <a:latin typeface="Verdana" panose="020B0604030504040204" pitchFamily="34" charset="0"/>
                <a:ea typeface="宋体" panose="02010600030101010101" pitchFamily="2" charset="-122"/>
              </a:rPr>
              <a:t>的身高，</a:t>
            </a:r>
            <a:r>
              <a:rPr lang="en-US" altLang="zh-CN" sz="2400" dirty="0">
                <a:solidFill>
                  <a:srgbClr val="000000"/>
                </a:solidFill>
                <a:latin typeface="Verdana" panose="020B0604030504040204" pitchFamily="34" charset="0"/>
                <a:ea typeface="宋体" panose="02010600030101010101" pitchFamily="2" charset="-122"/>
              </a:rPr>
              <a:t>Alice</a:t>
            </a:r>
            <a:r>
              <a:rPr lang="zh-CN" altLang="en-US" sz="2400" dirty="0">
                <a:solidFill>
                  <a:srgbClr val="000000"/>
                </a:solidFill>
                <a:latin typeface="Verdana" panose="020B0604030504040204" pitchFamily="34" charset="0"/>
                <a:ea typeface="宋体" panose="02010600030101010101" pitchFamily="2" charset="-122"/>
              </a:rPr>
              <a:t>身高信息被泄露了。</a:t>
            </a:r>
          </a:p>
          <a:p>
            <a:pPr>
              <a:lnSpc>
                <a:spcPct val="150000"/>
              </a:lnSpc>
              <a:spcBef>
                <a:spcPct val="0"/>
              </a:spcBef>
              <a:buFontTx/>
              <a:buNone/>
            </a:pPr>
            <a:r>
              <a:rPr lang="zh-CN" altLang="en-US" sz="2400" dirty="0">
                <a:solidFill>
                  <a:srgbClr val="000000"/>
                </a:solidFill>
                <a:latin typeface="Verdana" panose="020B0604030504040204" pitchFamily="34" charset="0"/>
                <a:ea typeface="宋体" panose="02010600030101010101" pitchFamily="2" charset="-122"/>
              </a:rPr>
              <a:t>      我们退而求其次，用一种隐私保护比较弱，但是很实用的方法来定义隐私：</a:t>
            </a:r>
            <a:r>
              <a:rPr lang="zh-CN" altLang="en-US" sz="2400" b="1" dirty="0">
                <a:solidFill>
                  <a:srgbClr val="FF0000"/>
                </a:solidFill>
                <a:latin typeface="Verdana" panose="020B0604030504040204" pitchFamily="34" charset="0"/>
                <a:ea typeface="宋体" panose="02010600030101010101" pitchFamily="2" charset="-122"/>
              </a:rPr>
              <a:t>一个人隐私泄露的风险不应该因为这个人的信息加入统计数据集而增加。这个定义就是差分隐私</a:t>
            </a:r>
            <a:r>
              <a:rPr lang="zh-CN" altLang="en-US" sz="2400" dirty="0">
                <a:solidFill>
                  <a:srgbClr val="000000"/>
                </a:solidFill>
                <a:latin typeface="Verdana" panose="020B0604030504040204" pitchFamily="34" charset="0"/>
                <a:ea typeface="宋体" panose="02010600030101010101" pitchFamily="2" charset="-122"/>
              </a:rPr>
              <a:t>。</a:t>
            </a:r>
          </a:p>
        </p:txBody>
      </p:sp>
      <p:sp>
        <p:nvSpPr>
          <p:cNvPr id="160774"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6FA7892-8BDE-410A-ACFA-77E47F84B35E}" type="slidenum">
              <a:rPr lang="zh-CN" altLang="en-US" sz="1800">
                <a:latin typeface="Calibri" panose="020F0502020204030204" pitchFamily="34" charset="0"/>
                <a:ea typeface="宋体" panose="02010600030101010101" pitchFamily="2" charset="-122"/>
              </a:rPr>
              <a:t>60</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  5.4 </a:t>
            </a:r>
            <a:r>
              <a:rPr lang="zh-CN" altLang="en-US" sz="3600" dirty="0"/>
              <a:t>差分隐私与无线网安全</a:t>
            </a:r>
          </a:p>
        </p:txBody>
      </p:sp>
      <p:sp>
        <p:nvSpPr>
          <p:cNvPr id="16281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62820"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5.4.1 </a:t>
            </a:r>
            <a:r>
              <a:rPr lang="zh-CN" altLang="en-US" sz="2400" b="1">
                <a:latin typeface="黑体" panose="02010609060101010101" pitchFamily="49" charset="-122"/>
                <a:ea typeface="黑体" panose="02010609060101010101" pitchFamily="49" charset="-122"/>
              </a:rPr>
              <a:t>简单例子</a:t>
            </a:r>
          </a:p>
        </p:txBody>
      </p:sp>
      <p:sp>
        <p:nvSpPr>
          <p:cNvPr id="162821" name="矩形 11"/>
          <p:cNvSpPr>
            <a:spLocks noChangeArrowheads="1"/>
          </p:cNvSpPr>
          <p:nvPr/>
        </p:nvSpPr>
        <p:spPr bwMode="auto">
          <a:xfrm>
            <a:off x="174625" y="1431925"/>
            <a:ext cx="8964613"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25000"/>
              </a:lnSpc>
              <a:spcBef>
                <a:spcPct val="0"/>
              </a:spcBef>
              <a:buFont typeface="Arial" panose="020B0604020202020204" pitchFamily="34" charset="0"/>
              <a:buNone/>
            </a:pPr>
            <a:r>
              <a:rPr lang="zh-CN" altLang="en-US" sz="2400" dirty="0">
                <a:latin typeface="宋体" panose="02010600030101010101" pitchFamily="2" charset="-122"/>
                <a:ea typeface="宋体" panose="02010600030101010101" pitchFamily="2" charset="-122"/>
                <a:sym typeface="+mn-ea"/>
              </a:rPr>
              <a:t>图表给出了某医院关于癌症病人的医疗数据集</a:t>
            </a:r>
            <a:r>
              <a:rPr lang="en-US" altLang="zh-CN" sz="2400" dirty="0">
                <a:latin typeface="宋体" panose="02010600030101010101" pitchFamily="2" charset="-122"/>
                <a:ea typeface="宋体" panose="02010600030101010101" pitchFamily="2" charset="-122"/>
                <a:sym typeface="+mn-ea"/>
              </a:rPr>
              <a:t>D</a:t>
            </a:r>
            <a:r>
              <a:rPr lang="zh-CN" altLang="en-US" sz="2400" dirty="0">
                <a:latin typeface="宋体" panose="02010600030101010101" pitchFamily="2" charset="-122"/>
                <a:ea typeface="宋体" panose="02010600030101010101" pitchFamily="2" charset="-122"/>
                <a:sym typeface="+mn-ea"/>
              </a:rPr>
              <a:t>（</a:t>
            </a:r>
            <a:r>
              <a:rPr lang="en-US" altLang="zh-CN" sz="2400" dirty="0">
                <a:latin typeface="宋体" panose="02010600030101010101" pitchFamily="2" charset="-122"/>
                <a:ea typeface="宋体" panose="02010600030101010101" pitchFamily="2" charset="-122"/>
                <a:sym typeface="+mn-ea"/>
              </a:rPr>
              <a:t>0</a:t>
            </a:r>
            <a:r>
              <a:rPr lang="zh-CN" altLang="en-US" sz="2400" dirty="0">
                <a:latin typeface="宋体" panose="02010600030101010101" pitchFamily="2" charset="-122"/>
                <a:ea typeface="宋体" panose="02010600030101010101" pitchFamily="2" charset="-122"/>
                <a:sym typeface="+mn-ea"/>
              </a:rPr>
              <a:t>表示不患癌，</a:t>
            </a:r>
            <a:r>
              <a:rPr lang="en-US" altLang="zh-CN" sz="2400" dirty="0">
                <a:latin typeface="宋体" panose="02010600030101010101" pitchFamily="2" charset="-122"/>
                <a:ea typeface="宋体" panose="02010600030101010101" pitchFamily="2" charset="-122"/>
                <a:sym typeface="+mn-ea"/>
              </a:rPr>
              <a:t>1</a:t>
            </a:r>
            <a:r>
              <a:rPr lang="zh-CN" altLang="en-US" sz="2400" dirty="0">
                <a:latin typeface="宋体" panose="02010600030101010101" pitchFamily="2" charset="-122"/>
                <a:ea typeface="宋体" panose="02010600030101010101" pitchFamily="2" charset="-122"/>
                <a:sym typeface="+mn-ea"/>
              </a:rPr>
              <a:t>表示患癌）。数据集为用户提供统计查询服务，但不泄露具体值。</a:t>
            </a:r>
            <a:endParaRPr lang="en-US" altLang="zh-CN" sz="2400" dirty="0">
              <a:latin typeface="宋体" panose="02010600030101010101" pitchFamily="2" charset="-122"/>
              <a:ea typeface="宋体" panose="02010600030101010101" pitchFamily="2" charset="-122"/>
              <a:sym typeface="+mn-ea"/>
            </a:endParaRPr>
          </a:p>
          <a:p>
            <a:pPr eaLnBrk="1" hangingPunct="1">
              <a:lnSpc>
                <a:spcPct val="125000"/>
              </a:lnSpc>
              <a:spcBef>
                <a:spcPct val="0"/>
              </a:spcBef>
              <a:buFont typeface="Arial" panose="020B0604020202020204" pitchFamily="34" charset="0"/>
              <a:buNone/>
            </a:pPr>
            <a:endParaRPr lang="en-US" altLang="zh-CN" sz="2400" dirty="0">
              <a:latin typeface="宋体" panose="02010600030101010101" pitchFamily="2" charset="-122"/>
              <a:ea typeface="宋体" panose="02010600030101010101" pitchFamily="2" charset="-122"/>
              <a:sym typeface="+mn-ea"/>
            </a:endParaRPr>
          </a:p>
          <a:p>
            <a:pPr eaLnBrk="1" hangingPunct="1">
              <a:lnSpc>
                <a:spcPct val="125000"/>
              </a:lnSpc>
              <a:spcBef>
                <a:spcPct val="0"/>
              </a:spcBef>
              <a:buFont typeface="Arial" panose="020B0604020202020204" pitchFamily="34" charset="0"/>
              <a:buNone/>
            </a:pPr>
            <a:endParaRPr lang="en-US" altLang="zh-CN" sz="2400" dirty="0">
              <a:latin typeface="宋体" panose="02010600030101010101" pitchFamily="2" charset="-122"/>
              <a:ea typeface="宋体" panose="02010600030101010101" pitchFamily="2" charset="-122"/>
              <a:sym typeface="+mn-ea"/>
            </a:endParaRPr>
          </a:p>
          <a:p>
            <a:pPr eaLnBrk="1" hangingPunct="1">
              <a:spcBef>
                <a:spcPct val="0"/>
              </a:spcBef>
              <a:buFont typeface="Arial" panose="020B0604020202020204" pitchFamily="34" charset="0"/>
              <a:buNone/>
            </a:pPr>
            <a:endParaRPr lang="en-US" altLang="zh-CN" sz="2400" dirty="0">
              <a:latin typeface="宋体" panose="02010600030101010101" pitchFamily="2" charset="-122"/>
              <a:ea typeface="宋体" panose="02010600030101010101" pitchFamily="2" charset="-122"/>
              <a:sym typeface="+mn-ea"/>
            </a:endParaRPr>
          </a:p>
          <a:p>
            <a:pPr eaLnBrk="1" hangingPunct="1">
              <a:spcBef>
                <a:spcPct val="0"/>
              </a:spcBef>
              <a:buFont typeface="Arial" panose="020B0604020202020204" pitchFamily="34" charset="0"/>
              <a:buNone/>
            </a:pPr>
            <a:endParaRPr lang="en-US" altLang="zh-CN" sz="2400" dirty="0">
              <a:latin typeface="宋体" panose="02010600030101010101" pitchFamily="2" charset="-122"/>
              <a:ea typeface="宋体" panose="02010600030101010101" pitchFamily="2" charset="-122"/>
              <a:sym typeface="+mn-ea"/>
            </a:endParaRPr>
          </a:p>
          <a:p>
            <a:pPr eaLnBrk="1" hangingPunct="1">
              <a:spcBef>
                <a:spcPct val="0"/>
              </a:spcBef>
              <a:buFont typeface="Arial" panose="020B0604020202020204" pitchFamily="34" charset="0"/>
              <a:buNone/>
            </a:pPr>
            <a:r>
              <a:rPr lang="en-US" altLang="zh-CN" sz="2400" dirty="0">
                <a:latin typeface="宋体" panose="02010600030101010101" pitchFamily="2" charset="-122"/>
                <a:ea typeface="宋体" panose="02010600030101010101" pitchFamily="2" charset="-122"/>
                <a:sym typeface="+mn-ea"/>
              </a:rPr>
              <a:t>— </a:t>
            </a:r>
            <a:r>
              <a:rPr lang="zh-CN" altLang="en-US" sz="2400" dirty="0">
                <a:latin typeface="宋体" panose="02010600030101010101" pitchFamily="2" charset="-122"/>
                <a:ea typeface="宋体" panose="02010600030101010101" pitchFamily="2" charset="-122"/>
                <a:sym typeface="+mn-ea"/>
              </a:rPr>
              <a:t>我们想知道总的患癌症的人数。很简单，做</a:t>
            </a:r>
            <a:r>
              <a:rPr lang="en-US" altLang="zh-CN" sz="2400" dirty="0">
                <a:latin typeface="宋体" panose="02010600030101010101" pitchFamily="2" charset="-122"/>
                <a:ea typeface="宋体" panose="02010600030101010101" pitchFamily="2" charset="-122"/>
                <a:sym typeface="+mn-ea"/>
              </a:rPr>
              <a:t>has cancer</a:t>
            </a:r>
            <a:r>
              <a:rPr lang="zh-CN" altLang="en-US" sz="2400" dirty="0">
                <a:latin typeface="宋体" panose="02010600030101010101" pitchFamily="2" charset="-122"/>
                <a:ea typeface="宋体" panose="02010600030101010101" pitchFamily="2" charset="-122"/>
                <a:sym typeface="+mn-ea"/>
              </a:rPr>
              <a:t>列的求和就行了。</a:t>
            </a:r>
          </a:p>
          <a:p>
            <a:pPr eaLnBrk="1" hangingPunct="1">
              <a:spcBef>
                <a:spcPct val="0"/>
              </a:spcBef>
              <a:buFont typeface="Arial" panose="020B0604020202020204" pitchFamily="34" charset="0"/>
              <a:buNone/>
            </a:pPr>
            <a:endParaRPr lang="en-US" altLang="zh-CN" sz="2400" dirty="0">
              <a:latin typeface="宋体" panose="02010600030101010101" pitchFamily="2" charset="-122"/>
              <a:ea typeface="宋体" panose="02010600030101010101" pitchFamily="2" charset="-122"/>
              <a:sym typeface="+mn-ea"/>
            </a:endParaRPr>
          </a:p>
          <a:p>
            <a:pPr eaLnBrk="1" hangingPunct="1">
              <a:spcBef>
                <a:spcPct val="0"/>
              </a:spcBef>
              <a:buFont typeface="Arial" panose="020B0604020202020204" pitchFamily="34" charset="0"/>
              <a:buNone/>
            </a:pPr>
            <a:r>
              <a:rPr lang="en-US" altLang="zh-CN" sz="2400" dirty="0">
                <a:latin typeface="宋体" panose="02010600030101010101" pitchFamily="2" charset="-122"/>
                <a:ea typeface="宋体" panose="02010600030101010101" pitchFamily="2" charset="-122"/>
                <a:sym typeface="+mn-ea"/>
              </a:rPr>
              <a:t>— </a:t>
            </a:r>
            <a:r>
              <a:rPr lang="zh-CN" altLang="en-US" sz="2400" dirty="0">
                <a:latin typeface="宋体" panose="02010600030101010101" pitchFamily="2" charset="-122"/>
                <a:ea typeface="宋体" panose="02010600030101010101" pitchFamily="2" charset="-122"/>
                <a:sym typeface="+mn-ea"/>
              </a:rPr>
              <a:t>如果我们想推测</a:t>
            </a:r>
            <a:r>
              <a:rPr lang="en-US" altLang="zh-CN" sz="2400" dirty="0">
                <a:latin typeface="宋体" panose="02010600030101010101" pitchFamily="2" charset="-122"/>
                <a:ea typeface="宋体" panose="02010600030101010101" pitchFamily="2" charset="-122"/>
                <a:sym typeface="+mn-ea"/>
              </a:rPr>
              <a:t>Jack</a:t>
            </a:r>
            <a:r>
              <a:rPr lang="zh-CN" altLang="en-US" sz="2400" dirty="0">
                <a:latin typeface="宋体" panose="02010600030101010101" pitchFamily="2" charset="-122"/>
                <a:ea typeface="宋体" panose="02010600030101010101" pitchFamily="2" charset="-122"/>
                <a:sym typeface="+mn-ea"/>
              </a:rPr>
              <a:t>有没有患癌症并且知道</a:t>
            </a:r>
            <a:r>
              <a:rPr lang="en-US" altLang="zh-CN" sz="2400" dirty="0">
                <a:latin typeface="宋体" panose="02010600030101010101" pitchFamily="2" charset="-122"/>
                <a:ea typeface="宋体" panose="02010600030101010101" pitchFamily="2" charset="-122"/>
                <a:sym typeface="+mn-ea"/>
              </a:rPr>
              <a:t>Jack</a:t>
            </a:r>
            <a:r>
              <a:rPr lang="zh-CN" altLang="en-US" sz="2400" dirty="0">
                <a:latin typeface="宋体" panose="02010600030101010101" pitchFamily="2" charset="-122"/>
                <a:ea typeface="宋体" panose="02010600030101010101" pitchFamily="2" charset="-122"/>
                <a:sym typeface="+mn-ea"/>
              </a:rPr>
              <a:t>在表格的最后一行，假设查询函数f（i）=count(i)来得到数据集前i行中满足诊断结果=1的记录数量。那么，我们可以通过</a:t>
            </a:r>
            <a:r>
              <a:rPr lang="en-US" altLang="zh-CN" sz="2400" i="1" dirty="0">
                <a:latin typeface="Times New Roman" panose="02020603050405020304" pitchFamily="18" charset="0"/>
                <a:ea typeface="宋体" panose="02010600030101010101" pitchFamily="2" charset="-122"/>
                <a:sym typeface="+mn-ea"/>
              </a:rPr>
              <a:t>f(3)-f(2)</a:t>
            </a:r>
            <a:r>
              <a:rPr lang="zh-CN" altLang="en-US" sz="2400" dirty="0">
                <a:latin typeface="宋体" panose="02010600030101010101" pitchFamily="2" charset="-122"/>
                <a:ea typeface="宋体" panose="02010600030101010101" pitchFamily="2" charset="-122"/>
                <a:sym typeface="+mn-ea"/>
              </a:rPr>
              <a:t>推出结果，这时隐私就泄露了。</a:t>
            </a:r>
            <a:endParaRPr lang="en-US" altLang="zh-CN" sz="2400" dirty="0">
              <a:latin typeface="宋体" panose="02010600030101010101" pitchFamily="2" charset="-122"/>
              <a:ea typeface="宋体" panose="02010600030101010101" pitchFamily="2" charset="-122"/>
              <a:sym typeface="+mn-ea"/>
            </a:endParaRPr>
          </a:p>
          <a:p>
            <a:pPr eaLnBrk="1" hangingPunct="1">
              <a:spcBef>
                <a:spcPct val="0"/>
              </a:spcBef>
              <a:buFont typeface="Arial" panose="020B0604020202020204" pitchFamily="34" charset="0"/>
              <a:buNone/>
            </a:pPr>
            <a:endParaRPr lang="en-US" altLang="zh-CN" sz="2400" dirty="0">
              <a:latin typeface="宋体" panose="02010600030101010101" pitchFamily="2" charset="-122"/>
              <a:ea typeface="宋体" panose="02010600030101010101" pitchFamily="2" charset="-122"/>
              <a:sym typeface="+mn-ea"/>
            </a:endParaRPr>
          </a:p>
          <a:p>
            <a:pPr eaLnBrk="1" hangingPunct="1">
              <a:lnSpc>
                <a:spcPct val="125000"/>
              </a:lnSpc>
              <a:spcBef>
                <a:spcPct val="0"/>
              </a:spcBef>
              <a:buFont typeface="Arial" panose="020B0604020202020204" pitchFamily="34" charset="0"/>
              <a:buNone/>
            </a:pPr>
            <a:endParaRPr lang="zh-CN" altLang="en-US" sz="2400" dirty="0">
              <a:latin typeface="宋体" panose="02010600030101010101" pitchFamily="2" charset="-122"/>
              <a:ea typeface="宋体" panose="02010600030101010101" pitchFamily="2" charset="-122"/>
              <a:sym typeface="+mn-ea"/>
            </a:endParaRPr>
          </a:p>
        </p:txBody>
      </p:sp>
      <p:pic>
        <p:nvPicPr>
          <p:cNvPr id="162822" name="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860" y="2459355"/>
            <a:ext cx="417671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3"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FC24A02C-A897-4938-A2E2-08DAEB7149D1}" type="slidenum">
              <a:rPr lang="zh-CN" altLang="en-US" sz="1800">
                <a:latin typeface="Calibri" panose="020F0502020204030204" pitchFamily="34" charset="0"/>
                <a:ea typeface="宋体" panose="02010600030101010101" pitchFamily="2" charset="-122"/>
              </a:rPr>
              <a:t>61</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  5.4 </a:t>
            </a:r>
            <a:r>
              <a:rPr lang="zh-CN" altLang="en-US" sz="3600" dirty="0"/>
              <a:t>差分隐私与无线网安全</a:t>
            </a:r>
          </a:p>
        </p:txBody>
      </p:sp>
      <p:sp>
        <p:nvSpPr>
          <p:cNvPr id="16281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62820"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5.4.1 </a:t>
            </a:r>
            <a:r>
              <a:rPr lang="zh-CN" altLang="en-US" sz="2400" b="1">
                <a:latin typeface="黑体" panose="02010609060101010101" pitchFamily="49" charset="-122"/>
                <a:ea typeface="黑体" panose="02010609060101010101" pitchFamily="49" charset="-122"/>
              </a:rPr>
              <a:t>简单例子</a:t>
            </a:r>
          </a:p>
        </p:txBody>
      </p:sp>
      <p:sp>
        <p:nvSpPr>
          <p:cNvPr id="162821" name="矩形 11"/>
          <p:cNvSpPr>
            <a:spLocks noChangeArrowheads="1"/>
          </p:cNvSpPr>
          <p:nvPr/>
        </p:nvSpPr>
        <p:spPr bwMode="auto">
          <a:xfrm>
            <a:off x="174625" y="1431925"/>
            <a:ext cx="8964613"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25000"/>
              </a:lnSpc>
              <a:spcBef>
                <a:spcPct val="0"/>
              </a:spcBef>
              <a:buFont typeface="Arial" panose="020B0604020202020204" pitchFamily="34" charset="0"/>
              <a:buNone/>
            </a:pPr>
            <a:r>
              <a:rPr lang="en-US" altLang="zh-CN" sz="2400" dirty="0">
                <a:latin typeface="宋体" panose="02010600030101010101" pitchFamily="2" charset="-122"/>
                <a:ea typeface="宋体" panose="02010600030101010101" pitchFamily="2" charset="-122"/>
                <a:sym typeface="+mn-ea"/>
              </a:rPr>
              <a:t>— Differential privacy</a:t>
            </a:r>
            <a:r>
              <a:rPr lang="zh-CN" altLang="en-US" sz="2400" dirty="0">
                <a:latin typeface="宋体" panose="02010600030101010101" pitchFamily="2" charset="-122"/>
                <a:ea typeface="宋体" panose="02010600030101010101" pitchFamily="2" charset="-122"/>
                <a:sym typeface="+mn-ea"/>
              </a:rPr>
              <a:t>就是解决这种问题，怎么可以给出总体的，我们需要的信息，但是不泄露个体的隐私数据。</a:t>
            </a:r>
          </a:p>
        </p:txBody>
      </p:sp>
      <p:pic>
        <p:nvPicPr>
          <p:cNvPr id="162822" name="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50" y="2576830"/>
            <a:ext cx="417671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3"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FC24A02C-A897-4938-A2E2-08DAEB7149D1}" type="slidenum">
              <a:rPr lang="zh-CN" altLang="en-US" sz="1800">
                <a:latin typeface="Calibri" panose="020F0502020204030204" pitchFamily="34" charset="0"/>
                <a:ea typeface="宋体" panose="02010600030101010101" pitchFamily="2" charset="-122"/>
              </a:rPr>
              <a:t>62</a:t>
            </a:fld>
            <a:endParaRPr lang="zh-CN" altLang="en-US" sz="1800">
              <a:latin typeface="Calibri" panose="020F0502020204030204" pitchFamily="34" charset="0"/>
              <a:ea typeface="宋体" panose="02010600030101010101" pitchFamily="2" charset="-122"/>
            </a:endParaRPr>
          </a:p>
        </p:txBody>
      </p:sp>
      <p:sp>
        <p:nvSpPr>
          <p:cNvPr id="3" name="矩形 2"/>
          <p:cNvSpPr/>
          <p:nvPr/>
        </p:nvSpPr>
        <p:spPr bwMode="auto">
          <a:xfrm>
            <a:off x="174625" y="4312920"/>
            <a:ext cx="8814435" cy="247332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rtlCol="0" anchor="t">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l" eaLnBrk="1" hangingPunct="1">
              <a:lnSpc>
                <a:spcPct val="125000"/>
              </a:lnSpc>
              <a:buClrTx/>
              <a:buSzTx/>
              <a:buNone/>
            </a:pPr>
            <a:r>
              <a:rPr lang="en-US" altLang="zh-CN" sz="2400" dirty="0">
                <a:latin typeface="宋体" panose="02010600030101010101" pitchFamily="2" charset="-122"/>
                <a:ea typeface="宋体" panose="02010600030101010101" pitchFamily="2" charset="-122"/>
                <a:sym typeface="+mn-ea"/>
              </a:rPr>
              <a:t>—</a:t>
            </a:r>
            <a:r>
              <a:rPr lang="en-US" altLang="zh-CN" sz="2400" dirty="0" err="1">
                <a:latin typeface="宋体" panose="02010600030101010101" pitchFamily="2" charset="-122"/>
                <a:ea typeface="宋体" panose="02010600030101010101" pitchFamily="2" charset="-122"/>
                <a:sym typeface="+mn-ea"/>
              </a:rPr>
              <a:t>如果</a:t>
            </a:r>
            <a:r>
              <a:rPr lang="en-US" altLang="zh-CN" sz="2400" i="1" dirty="0" err="1">
                <a:latin typeface="Times New Roman" panose="02020603050405020304" pitchFamily="18" charset="0"/>
                <a:ea typeface="宋体" panose="02010600030101010101" pitchFamily="2" charset="-122"/>
                <a:sym typeface="+mn-ea"/>
              </a:rPr>
              <a:t>f</a:t>
            </a:r>
            <a:r>
              <a:rPr lang="en-US" altLang="zh-CN" sz="2400" dirty="0" err="1">
                <a:latin typeface="宋体" panose="02010600030101010101" pitchFamily="2" charset="-122"/>
                <a:ea typeface="宋体" panose="02010600030101010101" pitchFamily="2" charset="-122"/>
                <a:sym typeface="+mn-ea"/>
              </a:rPr>
              <a:t>是一个提供差分隐私保护的查询函数，例如f（i</a:t>
            </a:r>
            <a:r>
              <a:rPr lang="en-US" altLang="zh-CN" sz="2400" dirty="0">
                <a:latin typeface="宋体" panose="02010600030101010101" pitchFamily="2" charset="-122"/>
                <a:ea typeface="宋体" panose="02010600030101010101" pitchFamily="2" charset="-122"/>
                <a:sym typeface="+mn-ea"/>
              </a:rPr>
              <a:t>）=count(</a:t>
            </a:r>
            <a:r>
              <a:rPr lang="en-US" altLang="zh-CN" sz="2400" dirty="0" err="1">
                <a:latin typeface="宋体" panose="02010600030101010101" pitchFamily="2" charset="-122"/>
                <a:ea typeface="宋体" panose="02010600030101010101" pitchFamily="2" charset="-122"/>
                <a:sym typeface="+mn-ea"/>
              </a:rPr>
              <a:t>i</a:t>
            </a:r>
            <a:r>
              <a:rPr lang="en-US" altLang="zh-CN" sz="2400" dirty="0">
                <a:latin typeface="宋体" panose="02010600030101010101" pitchFamily="2" charset="-122"/>
                <a:ea typeface="宋体" panose="02010600030101010101" pitchFamily="2" charset="-122"/>
                <a:sym typeface="+mn-ea"/>
              </a:rPr>
              <a:t>)+</a:t>
            </a:r>
            <a:r>
              <a:rPr lang="en-US" altLang="zh-CN" sz="2400" dirty="0" err="1">
                <a:latin typeface="宋体" panose="02010600030101010101" pitchFamily="2" charset="-122"/>
                <a:ea typeface="宋体" panose="02010600030101010101" pitchFamily="2" charset="-122"/>
                <a:sym typeface="+mn-ea"/>
              </a:rPr>
              <a:t>noise,其中noise是服从某种随机分布的噪声</a:t>
            </a:r>
            <a:r>
              <a:rPr lang="en-US" altLang="zh-CN" sz="2400" dirty="0">
                <a:latin typeface="宋体" panose="02010600030101010101" pitchFamily="2" charset="-122"/>
                <a:ea typeface="宋体" panose="02010600030101010101" pitchFamily="2" charset="-122"/>
                <a:sym typeface="+mn-ea"/>
              </a:rPr>
              <a:t>。</a:t>
            </a:r>
          </a:p>
          <a:p>
            <a:pPr lvl="0" algn="l" eaLnBrk="1" hangingPunct="1">
              <a:lnSpc>
                <a:spcPct val="125000"/>
              </a:lnSpc>
              <a:buClrTx/>
              <a:buSzTx/>
              <a:buNone/>
            </a:pPr>
            <a:r>
              <a:rPr lang="en-US" altLang="zh-CN" sz="2400" dirty="0" err="1">
                <a:latin typeface="宋体" panose="02010600030101010101" pitchFamily="2" charset="-122"/>
                <a:ea typeface="宋体" panose="02010600030101010101" pitchFamily="2" charset="-122"/>
                <a:sym typeface="+mn-ea"/>
              </a:rPr>
              <a:t>假设</a:t>
            </a:r>
            <a:r>
              <a:rPr lang="en-US" altLang="zh-CN" sz="2400" i="1" dirty="0" err="1">
                <a:latin typeface="Times New Roman" panose="02020603050405020304" pitchFamily="18" charset="0"/>
                <a:ea typeface="宋体" panose="02010600030101010101" pitchFamily="2" charset="-122"/>
                <a:sym typeface="+mn-ea"/>
              </a:rPr>
              <a:t>f</a:t>
            </a:r>
            <a:r>
              <a:rPr lang="en-US" altLang="zh-CN" sz="2400" i="1" dirty="0">
                <a:latin typeface="Times New Roman" panose="02020603050405020304" pitchFamily="18" charset="0"/>
                <a:ea typeface="宋体" panose="02010600030101010101" pitchFamily="2" charset="-122"/>
                <a:sym typeface="+mn-ea"/>
              </a:rPr>
              <a:t>(3)</a:t>
            </a:r>
            <a:r>
              <a:rPr lang="en-US" altLang="zh-CN" sz="2400" dirty="0" err="1">
                <a:latin typeface="宋体" panose="02010600030101010101" pitchFamily="2" charset="-122"/>
                <a:ea typeface="宋体" panose="02010600030101010101" pitchFamily="2" charset="-122"/>
                <a:sym typeface="+mn-ea"/>
              </a:rPr>
              <a:t>可能的输出来自集合</a:t>
            </a:r>
            <a:r>
              <a:rPr lang="en-US" altLang="zh-CN" sz="2400" dirty="0">
                <a:latin typeface="宋体" panose="02010600030101010101" pitchFamily="2" charset="-122"/>
                <a:ea typeface="宋体" panose="02010600030101010101" pitchFamily="2" charset="-122"/>
                <a:sym typeface="+mn-ea"/>
              </a:rPr>
              <a:t>{0,1,2,3}，</a:t>
            </a:r>
            <a:r>
              <a:rPr lang="en-US" altLang="zh-CN" sz="2400" dirty="0" err="1">
                <a:latin typeface="宋体" panose="02010600030101010101" pitchFamily="2" charset="-122"/>
                <a:ea typeface="宋体" panose="02010600030101010101" pitchFamily="2" charset="-122"/>
                <a:sym typeface="+mn-ea"/>
              </a:rPr>
              <a:t>那么</a:t>
            </a:r>
            <a:r>
              <a:rPr lang="en-US" altLang="zh-CN" sz="2400" i="1" dirty="0" err="1">
                <a:latin typeface="Times New Roman" panose="02020603050405020304" pitchFamily="18" charset="0"/>
                <a:ea typeface="宋体" panose="02010600030101010101" pitchFamily="2" charset="-122"/>
                <a:sym typeface="+mn-ea"/>
              </a:rPr>
              <a:t>f</a:t>
            </a:r>
            <a:r>
              <a:rPr lang="en-US" altLang="zh-CN" sz="2400" i="1" dirty="0">
                <a:latin typeface="Times New Roman" panose="02020603050405020304" pitchFamily="18" charset="0"/>
                <a:ea typeface="宋体" panose="02010600030101010101" pitchFamily="2" charset="-122"/>
                <a:sym typeface="+mn-ea"/>
              </a:rPr>
              <a:t>(2)</a:t>
            </a:r>
            <a:r>
              <a:rPr lang="en-US" altLang="zh-CN" sz="2400" dirty="0" err="1">
                <a:latin typeface="宋体" panose="02010600030101010101" pitchFamily="2" charset="-122"/>
                <a:ea typeface="宋体" panose="02010600030101010101" pitchFamily="2" charset="-122"/>
                <a:sym typeface="+mn-ea"/>
              </a:rPr>
              <a:t>也将以几乎完全相同的概率输出同样集合的任一可能值。因此</a:t>
            </a:r>
            <a:r>
              <a:rPr lang="zh-CN" altLang="en-US" sz="2400" dirty="0">
                <a:latin typeface="宋体" panose="02010600030101010101" pitchFamily="2" charset="-122"/>
                <a:ea typeface="宋体" panose="02010600030101010101" pitchFamily="2" charset="-122"/>
                <a:sym typeface="+mn-ea"/>
              </a:rPr>
              <a:t>我们</a:t>
            </a:r>
            <a:r>
              <a:rPr lang="en-US" altLang="zh-CN" sz="2400" dirty="0" err="1">
                <a:latin typeface="宋体" panose="02010600030101010101" pitchFamily="2" charset="-122"/>
                <a:ea typeface="宋体" panose="02010600030101010101" pitchFamily="2" charset="-122"/>
                <a:sym typeface="+mn-ea"/>
              </a:rPr>
              <a:t>无法通过</a:t>
            </a:r>
            <a:r>
              <a:rPr lang="en-US" altLang="zh-CN" sz="2400" i="1" dirty="0" err="1">
                <a:latin typeface="Times New Roman" panose="02020603050405020304" pitchFamily="18" charset="0"/>
                <a:ea typeface="宋体" panose="02010600030101010101" pitchFamily="2" charset="-122"/>
                <a:sym typeface="+mn-ea"/>
              </a:rPr>
              <a:t>f</a:t>
            </a:r>
            <a:r>
              <a:rPr lang="en-US" altLang="zh-CN" sz="2400" i="1" dirty="0">
                <a:latin typeface="Times New Roman" panose="02020603050405020304" pitchFamily="18" charset="0"/>
                <a:ea typeface="宋体" panose="02010600030101010101" pitchFamily="2" charset="-122"/>
                <a:sym typeface="+mn-ea"/>
              </a:rPr>
              <a:t>(3)-f(2)</a:t>
            </a:r>
            <a:r>
              <a:rPr lang="en-US" altLang="zh-CN" sz="2400" dirty="0" err="1">
                <a:latin typeface="宋体" panose="02010600030101010101" pitchFamily="2" charset="-122"/>
                <a:ea typeface="宋体" panose="02010600030101010101" pitchFamily="2" charset="-122"/>
                <a:sym typeface="+mn-ea"/>
              </a:rPr>
              <a:t>得到想要的结果</a:t>
            </a:r>
            <a:r>
              <a:rPr lang="en-US" altLang="zh-CN" sz="2400" dirty="0">
                <a:latin typeface="宋体" panose="02010600030101010101" pitchFamily="2" charset="-122"/>
                <a:ea typeface="宋体" panose="02010600030101010101" pitchFamily="2" charset="-122"/>
                <a:sym typeface="+mn-ea"/>
              </a:rPr>
              <a:t>。</a:t>
            </a:r>
          </a:p>
        </p:txBody>
      </p:sp>
    </p:spTree>
  </p:cSld>
  <p:clrMapOvr>
    <a:masterClrMapping/>
  </p:clrMapOvr>
  <p:transition advTm="16782"/>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  5.4 </a:t>
            </a:r>
            <a:r>
              <a:rPr lang="zh-CN" altLang="en-US" sz="3600" dirty="0"/>
              <a:t>差分隐私与无线网安全</a:t>
            </a:r>
          </a:p>
        </p:txBody>
      </p:sp>
      <p:sp>
        <p:nvSpPr>
          <p:cNvPr id="16486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64868"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5.4.1 </a:t>
            </a:r>
            <a:r>
              <a:rPr lang="zh-CN" altLang="en-US" sz="2400" b="1">
                <a:latin typeface="黑体" panose="02010609060101010101" pitchFamily="49" charset="-122"/>
                <a:ea typeface="黑体" panose="02010609060101010101" pitchFamily="49" charset="-122"/>
              </a:rPr>
              <a:t>简单例子</a:t>
            </a:r>
          </a:p>
        </p:txBody>
      </p:sp>
      <p:pic>
        <p:nvPicPr>
          <p:cNvPr id="164869" name="图片 1"/>
          <p:cNvPicPr>
            <a:picLocks noChangeAspect="1"/>
          </p:cNvPicPr>
          <p:nvPr/>
        </p:nvPicPr>
        <p:blipFill>
          <a:blip r:embed="rId3">
            <a:clrChange>
              <a:clrFrom>
                <a:srgbClr val="EDEDED"/>
              </a:clrFrom>
              <a:clrTo>
                <a:srgbClr val="EDEDED">
                  <a:alpha val="0"/>
                </a:srgbClr>
              </a:clrTo>
            </a:clrChange>
            <a:extLst>
              <a:ext uri="{28A0092B-C50C-407E-A947-70E740481C1C}">
                <a14:useLocalDpi xmlns:a14="http://schemas.microsoft.com/office/drawing/2010/main" val="0"/>
              </a:ext>
            </a:extLst>
          </a:blip>
          <a:srcRect/>
          <a:stretch>
            <a:fillRect/>
          </a:stretch>
        </p:blipFill>
        <p:spPr bwMode="auto">
          <a:xfrm>
            <a:off x="1331913" y="4692650"/>
            <a:ext cx="6254750"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938" y="1506538"/>
            <a:ext cx="9144000" cy="3694112"/>
          </a:xfrm>
          <a:prstGeom prst="rect">
            <a:avLst/>
          </a:prstGeom>
        </p:spPr>
        <p:txBody>
          <a:bodyPr>
            <a:spAutoFit/>
          </a:bodyPr>
          <a:lstStyle/>
          <a:p>
            <a:pPr marL="285750" indent="-285750" algn="just" eaLnBrk="1" hangingPunct="1">
              <a:buFont typeface="Arial" panose="020B0604020202020204" pitchFamily="34" charset="0"/>
              <a:buChar char="•"/>
              <a:defRPr/>
            </a:pPr>
            <a:r>
              <a:rPr lang="zh-CN" altLang="en-US" dirty="0"/>
              <a:t>在</a:t>
            </a:r>
            <a:r>
              <a:rPr lang="en-US" altLang="zh-CN" dirty="0"/>
              <a:t>2016</a:t>
            </a:r>
            <a:r>
              <a:rPr lang="zh-CN" altLang="en-US" dirty="0"/>
              <a:t>年</a:t>
            </a:r>
            <a:r>
              <a:rPr lang="en-US" altLang="zh-CN" dirty="0"/>
              <a:t>WWDC</a:t>
            </a:r>
            <a:r>
              <a:rPr lang="zh-CN" altLang="en-US" dirty="0"/>
              <a:t>主题演讲中，苹果工程副总裁</a:t>
            </a:r>
            <a:r>
              <a:rPr lang="en-US" altLang="zh-CN" dirty="0"/>
              <a:t>Craig Federighi</a:t>
            </a:r>
            <a:r>
              <a:rPr lang="zh-CN" altLang="en-US" dirty="0"/>
              <a:t>宣布苹果使用</a:t>
            </a:r>
            <a:r>
              <a:rPr lang="zh-CN" altLang="en-US" b="1" dirty="0">
                <a:solidFill>
                  <a:srgbClr val="FF0000"/>
                </a:solidFill>
              </a:rPr>
              <a:t>本地化差分隐私技术</a:t>
            </a:r>
            <a:r>
              <a:rPr lang="zh-CN" altLang="en-US" dirty="0"/>
              <a:t>来保护</a:t>
            </a:r>
            <a:r>
              <a:rPr lang="en-US" altLang="zh-CN" dirty="0"/>
              <a:t>iOS/MacOS</a:t>
            </a:r>
            <a:r>
              <a:rPr lang="zh-CN" altLang="en-US" dirty="0"/>
              <a:t>用户隐私</a:t>
            </a:r>
            <a:endParaRPr lang="en-US" altLang="zh-CN" dirty="0"/>
          </a:p>
          <a:p>
            <a:pPr marL="285750" indent="-285750" algn="just" eaLnBrk="1" hangingPunct="1">
              <a:buFont typeface="Arial" panose="020B0604020202020204" pitchFamily="34" charset="0"/>
              <a:buChar char="•"/>
              <a:defRPr/>
            </a:pPr>
            <a:r>
              <a:rPr lang="zh-CN" altLang="en-US" dirty="0"/>
              <a:t>目的：利用差分隐私保护技术来帮助发掘其用户的使用习惯，并确保不侵犯个人隐私</a:t>
            </a:r>
            <a:endParaRPr lang="en-US" altLang="zh-CN" dirty="0"/>
          </a:p>
          <a:p>
            <a:pPr marL="285750" indent="-285750" algn="just" eaLnBrk="1" hangingPunct="1">
              <a:buFont typeface="Arial" panose="020B0604020202020204" pitchFamily="34" charset="0"/>
              <a:buChar char="•"/>
              <a:defRPr/>
            </a:pPr>
            <a:r>
              <a:rPr lang="zh-CN" altLang="en-US" dirty="0"/>
              <a:t>为模糊处理个人的身份，差分隐私保护向个人使用习惯的小样本中增加数学噪声。随着越来越多人呈现出相同的使用习惯，一般性模式浮现，从而有利于明确用户体验并帮助进行改善。</a:t>
            </a:r>
            <a:endParaRPr lang="en-US" altLang="zh-CN" dirty="0"/>
          </a:p>
          <a:p>
            <a:pPr marL="285750" indent="-285750" algn="just" eaLnBrk="1" hangingPunct="1">
              <a:buFont typeface="Arial" panose="020B0604020202020204" pitchFamily="34" charset="0"/>
              <a:buChar char="•"/>
              <a:defRPr/>
            </a:pPr>
            <a:r>
              <a:rPr lang="zh-CN" altLang="en-US" dirty="0"/>
              <a:t>根据其官网披露的消息，苹果将该技术应用于</a:t>
            </a:r>
            <a:r>
              <a:rPr lang="en-US" altLang="zh-CN" dirty="0"/>
              <a:t>Emoji</a:t>
            </a:r>
            <a:r>
              <a:rPr lang="zh-CN" altLang="en-US" dirty="0"/>
              <a:t>、</a:t>
            </a:r>
            <a:r>
              <a:rPr lang="en-US" altLang="zh-CN" dirty="0" err="1"/>
              <a:t>QuickType</a:t>
            </a:r>
            <a:r>
              <a:rPr lang="zh-CN" altLang="en-US" dirty="0"/>
              <a:t>输入建议、查找提示等领域。例如，</a:t>
            </a:r>
            <a:r>
              <a:rPr lang="en-US" altLang="zh-CN" dirty="0"/>
              <a:t>Count Mean Sketch</a:t>
            </a:r>
            <a:r>
              <a:rPr lang="zh-CN" altLang="en-US" dirty="0"/>
              <a:t>算法（</a:t>
            </a:r>
            <a:r>
              <a:rPr lang="en-US" altLang="zh-CN" dirty="0"/>
              <a:t>CMS</a:t>
            </a:r>
            <a:r>
              <a:rPr lang="zh-CN" altLang="en-US" dirty="0"/>
              <a:t>）帮助苹果获得最受欢迎的</a:t>
            </a:r>
            <a:r>
              <a:rPr lang="en-US" altLang="zh-CN" dirty="0"/>
              <a:t>Emoji</a:t>
            </a:r>
            <a:r>
              <a:rPr lang="zh-CN" altLang="en-US" dirty="0"/>
              <a:t>表情用来进一步提升</a:t>
            </a:r>
            <a:r>
              <a:rPr lang="en-US" altLang="zh-CN" dirty="0"/>
              <a:t>Emoji</a:t>
            </a:r>
            <a:r>
              <a:rPr lang="zh-CN" altLang="en-US" dirty="0"/>
              <a:t>使用的用户体验</a:t>
            </a:r>
            <a:endParaRPr lang="en-US" altLang="zh-CN" dirty="0"/>
          </a:p>
          <a:p>
            <a:pPr marL="285750" indent="-285750" algn="just" eaLnBrk="1" hangingPunct="1">
              <a:buFont typeface="Arial" panose="020B0604020202020204" pitchFamily="34" charset="0"/>
              <a:buChar char="•"/>
              <a:defRPr/>
            </a:pPr>
            <a:r>
              <a:rPr lang="zh-CN" altLang="en-US" dirty="0"/>
              <a:t>下图展示了利用该技术获得的</a:t>
            </a:r>
            <a:r>
              <a:rPr lang="en-US" altLang="zh-CN" dirty="0"/>
              <a:t>US English</a:t>
            </a:r>
            <a:r>
              <a:rPr lang="zh-CN" altLang="en-US" dirty="0"/>
              <a:t>使用者的表情使用倾向。在用户设置他们的设备时，苹果会明确询问其是否愿意在选择的基础上提供使用信息。如果某个用户选择了拒绝，苹果将不会发送手机数据，除非他们后续又选择加入。</a:t>
            </a:r>
            <a:endParaRPr lang="en-US" altLang="zh-CN" dirty="0"/>
          </a:p>
          <a:p>
            <a:pPr eaLnBrk="1" hangingPunct="1">
              <a:defRPr/>
            </a:pPr>
            <a:endParaRPr lang="en-US" altLang="zh-CN" dirty="0"/>
          </a:p>
        </p:txBody>
      </p:sp>
      <p:sp>
        <p:nvSpPr>
          <p:cNvPr id="164871"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51D113E8-D957-4D1A-BAD1-66589871FB75}" type="slidenum">
              <a:rPr lang="zh-CN" altLang="en-US" sz="1800">
                <a:latin typeface="Calibri" panose="020F0502020204030204" pitchFamily="34" charset="0"/>
                <a:ea typeface="宋体" panose="02010600030101010101" pitchFamily="2" charset="-122"/>
              </a:rPr>
              <a:t>63</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a:t>
            </a:r>
            <a:r>
              <a:rPr lang="en-US" altLang="zh-CN" sz="3600" dirty="0"/>
              <a:t>  5.4 </a:t>
            </a:r>
            <a:r>
              <a:rPr lang="zh-CN" altLang="en-US" sz="3600" dirty="0"/>
              <a:t>差分隐私与无线网安全</a:t>
            </a:r>
          </a:p>
        </p:txBody>
      </p:sp>
      <p:sp>
        <p:nvSpPr>
          <p:cNvPr id="16691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66916"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5.4.1 </a:t>
            </a:r>
            <a:r>
              <a:rPr lang="zh-CN" altLang="en-US" sz="2400" b="1">
                <a:latin typeface="黑体" panose="02010609060101010101" pitchFamily="49" charset="-122"/>
                <a:ea typeface="黑体" panose="02010609060101010101" pitchFamily="49" charset="-122"/>
              </a:rPr>
              <a:t>简单例子</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rcRect l="3477" t="12047" r="5418" b="13268"/>
          <a:stretch>
            <a:fillRect/>
          </a:stretch>
        </p:blipFill>
        <p:spPr bwMode="auto">
          <a:xfrm>
            <a:off x="88900" y="4149725"/>
            <a:ext cx="9020175"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8" name="矩形 9"/>
          <p:cNvSpPr>
            <a:spLocks noChangeArrowheads="1"/>
          </p:cNvSpPr>
          <p:nvPr/>
        </p:nvSpPr>
        <p:spPr bwMode="auto">
          <a:xfrm>
            <a:off x="230188" y="1597025"/>
            <a:ext cx="8796337"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1800">
                <a:latin typeface="Arial" panose="020B0604020202020204" pitchFamily="34" charset="0"/>
                <a:ea typeface="宋体" panose="02010600030101010101" pitchFamily="2" charset="-122"/>
              </a:rPr>
              <a:t>下图展示了该技术的具体流程。</a:t>
            </a:r>
            <a:endParaRPr lang="en-US" altLang="zh-CN" sz="1800">
              <a:latin typeface="Arial" panose="020B0604020202020204" pitchFamily="34" charset="0"/>
              <a:ea typeface="宋体" panose="02010600030101010101" pitchFamily="2" charset="-122"/>
            </a:endParaRPr>
          </a:p>
          <a:p>
            <a:pPr>
              <a:spcBef>
                <a:spcPct val="0"/>
              </a:spcBef>
              <a:buFontTx/>
              <a:buNone/>
            </a:pPr>
            <a:r>
              <a:rPr lang="zh-CN" altLang="en-US" sz="1800">
                <a:latin typeface="Arial" panose="020B0604020202020204" pitchFamily="34" charset="0"/>
                <a:ea typeface="宋体" panose="02010600030101010101" pitchFamily="2" charset="-122"/>
              </a:rPr>
              <a:t>当用户输入了一个 </a:t>
            </a:r>
            <a:r>
              <a:rPr lang="en-US" altLang="zh-CN" sz="1800">
                <a:latin typeface="Arial" panose="020B0604020202020204" pitchFamily="34" charset="0"/>
                <a:ea typeface="宋体" panose="02010600030101010101" pitchFamily="2" charset="-122"/>
              </a:rPr>
              <a:t>emoji </a:t>
            </a:r>
            <a:r>
              <a:rPr lang="zh-CN" altLang="en-US" sz="1800">
                <a:latin typeface="Arial" panose="020B0604020202020204" pitchFamily="34" charset="0"/>
                <a:ea typeface="宋体" panose="02010600030101010101" pitchFamily="2" charset="-122"/>
              </a:rPr>
              <a:t>表情符号，系统会根据以下流程去收集信息：</a:t>
            </a:r>
          </a:p>
          <a:p>
            <a:pPr>
              <a:spcBef>
                <a:spcPct val="0"/>
              </a:spcBef>
              <a:buFontTx/>
              <a:buNone/>
            </a:pPr>
            <a:r>
              <a:rPr lang="zh-CN" altLang="en-US" sz="1800">
                <a:latin typeface="Arial" panose="020B0604020202020204" pitchFamily="34" charset="0"/>
                <a:ea typeface="宋体" panose="02010600030101010101" pitchFamily="2" charset="-122"/>
              </a:rPr>
              <a:t>　　</a:t>
            </a:r>
            <a:r>
              <a:rPr lang="en-US" altLang="zh-CN" sz="1800">
                <a:latin typeface="Arial" panose="020B0604020202020204" pitchFamily="34" charset="0"/>
                <a:ea typeface="宋体" panose="02010600030101010101" pitchFamily="2" charset="-122"/>
              </a:rPr>
              <a:t>1.</a:t>
            </a:r>
            <a:r>
              <a:rPr lang="zh-CN" altLang="en-US" sz="1800">
                <a:latin typeface="Arial" panose="020B0604020202020204" pitchFamily="34" charset="0"/>
                <a:ea typeface="宋体" panose="02010600030101010101" pitchFamily="2" charset="-122"/>
              </a:rPr>
              <a:t>数据立即通过本地差分隐私被私有化</a:t>
            </a:r>
            <a:r>
              <a:rPr lang="en-US" altLang="zh-CN" sz="1800">
                <a:latin typeface="Arial" panose="020B0604020202020204" pitchFamily="34" charset="0"/>
                <a:ea typeface="宋体" panose="02010600030101010101" pitchFamily="2" charset="-122"/>
              </a:rPr>
              <a:t>;</a:t>
            </a:r>
          </a:p>
          <a:p>
            <a:pPr>
              <a:spcBef>
                <a:spcPct val="0"/>
              </a:spcBef>
              <a:buFontTx/>
              <a:buNone/>
            </a:pPr>
            <a:r>
              <a:rPr lang="zh-CN" altLang="en-US" sz="1800">
                <a:latin typeface="Arial" panose="020B0604020202020204" pitchFamily="34" charset="0"/>
                <a:ea typeface="宋体" panose="02010600030101010101" pitchFamily="2" charset="-122"/>
              </a:rPr>
              <a:t>　　</a:t>
            </a:r>
            <a:r>
              <a:rPr lang="en-US" altLang="zh-CN" sz="1800">
                <a:latin typeface="Arial" panose="020B0604020202020204" pitchFamily="34" charset="0"/>
                <a:ea typeface="宋体" panose="02010600030101010101" pitchFamily="2" charset="-122"/>
              </a:rPr>
              <a:t>2.</a:t>
            </a:r>
            <a:r>
              <a:rPr lang="zh-CN" altLang="en-US" sz="1800">
                <a:latin typeface="Arial" panose="020B0604020202020204" pitchFamily="34" charset="0"/>
                <a:ea typeface="宋体" panose="02010600030101010101" pitchFamily="2" charset="-122"/>
              </a:rPr>
              <a:t>借助一项叫做‘数据保护’的技术，将数据临时储存在设备上</a:t>
            </a:r>
            <a:r>
              <a:rPr lang="en-US" altLang="zh-CN" sz="1800">
                <a:latin typeface="Arial" panose="020B0604020202020204" pitchFamily="34" charset="0"/>
                <a:ea typeface="宋体" panose="02010600030101010101" pitchFamily="2" charset="-122"/>
              </a:rPr>
              <a:t>;</a:t>
            </a:r>
          </a:p>
          <a:p>
            <a:pPr>
              <a:spcBef>
                <a:spcPct val="0"/>
              </a:spcBef>
              <a:buFontTx/>
              <a:buNone/>
            </a:pPr>
            <a:r>
              <a:rPr lang="zh-CN" altLang="en-US" sz="1800">
                <a:latin typeface="Arial" panose="020B0604020202020204" pitchFamily="34" charset="0"/>
                <a:ea typeface="宋体" panose="02010600030101010101" pitchFamily="2" charset="-122"/>
              </a:rPr>
              <a:t>　　</a:t>
            </a:r>
            <a:r>
              <a:rPr lang="en-US" altLang="zh-CN" sz="1800">
                <a:latin typeface="Arial" panose="020B0604020202020204" pitchFamily="34" charset="0"/>
                <a:ea typeface="宋体" panose="02010600030101010101" pitchFamily="2" charset="-122"/>
              </a:rPr>
              <a:t>3.</a:t>
            </a:r>
            <a:r>
              <a:rPr lang="zh-CN" altLang="en-US" sz="1800">
                <a:latin typeface="Arial" panose="020B0604020202020204" pitchFamily="34" charset="0"/>
                <a:ea typeface="宋体" panose="02010600030101010101" pitchFamily="2" charset="-122"/>
              </a:rPr>
              <a:t>在过了一段时间之后，会随机收集一个样本数据并发送到苹果服务器。</a:t>
            </a:r>
          </a:p>
          <a:p>
            <a:pPr>
              <a:spcBef>
                <a:spcPct val="0"/>
              </a:spcBef>
              <a:buFontTx/>
              <a:buNone/>
            </a:pPr>
            <a:r>
              <a:rPr lang="zh-CN" altLang="en-US" sz="1800">
                <a:latin typeface="Arial" panose="020B0604020202020204" pitchFamily="34" charset="0"/>
                <a:ea typeface="宋体" panose="02010600030101010101" pitchFamily="2" charset="-122"/>
              </a:rPr>
              <a:t>　　另外，所有发送给苹果服务器的信息均不包括设备标识或使用信息中的事件发生时间戳，此外设备和服务器之间的连接也使用了 </a:t>
            </a:r>
            <a:r>
              <a:rPr lang="en-US" altLang="zh-CN" sz="1800">
                <a:latin typeface="Arial" panose="020B0604020202020204" pitchFamily="34" charset="0"/>
                <a:ea typeface="宋体" panose="02010600030101010101" pitchFamily="2" charset="-122"/>
              </a:rPr>
              <a:t>TLS </a:t>
            </a:r>
            <a:r>
              <a:rPr lang="zh-CN" altLang="en-US" sz="1800">
                <a:latin typeface="Arial" panose="020B0604020202020204" pitchFamily="34" charset="0"/>
                <a:ea typeface="宋体" panose="02010600030101010101" pitchFamily="2" charset="-122"/>
              </a:rPr>
              <a:t>加密。</a:t>
            </a:r>
          </a:p>
        </p:txBody>
      </p:sp>
      <p:sp>
        <p:nvSpPr>
          <p:cNvPr id="166919"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53E09B06-879B-4263-A141-3EA93F9BACC8}" type="slidenum">
              <a:rPr lang="zh-CN" altLang="en-US" sz="1800">
                <a:latin typeface="Calibri" panose="020F0502020204030204" pitchFamily="34" charset="0"/>
                <a:ea typeface="宋体" panose="02010600030101010101" pitchFamily="2" charset="-122"/>
              </a:rPr>
              <a:t>64</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hangingPunct="1">
              <a:defRPr/>
            </a:pPr>
            <a:r>
              <a:rPr lang="en-US" altLang="zh-CN" sz="4000" dirty="0"/>
              <a:t> 5.4 </a:t>
            </a:r>
            <a:r>
              <a:rPr lang="zh-CN" altLang="en-US" sz="4000" dirty="0"/>
              <a:t>差分隐私与无线网安全</a:t>
            </a:r>
            <a:endParaRPr lang="zh-CN" altLang="en-US" sz="4000" b="1" dirty="0">
              <a:latin typeface="黑体" panose="02010609060101010101" pitchFamily="49" charset="-122"/>
              <a:ea typeface="黑体" panose="02010609060101010101" pitchFamily="49" charset="-122"/>
            </a:endParaRPr>
          </a:p>
        </p:txBody>
      </p:sp>
      <p:sp>
        <p:nvSpPr>
          <p:cNvPr id="16896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68964"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5.4.2 </a:t>
            </a:r>
            <a:r>
              <a:rPr lang="zh-CN" altLang="en-US" sz="2400" b="1">
                <a:latin typeface="黑体" panose="02010609060101010101" pitchFamily="49" charset="-122"/>
                <a:ea typeface="黑体" panose="02010609060101010101" pitchFamily="49" charset="-122"/>
              </a:rPr>
              <a:t>差分隐私目标</a:t>
            </a:r>
          </a:p>
        </p:txBody>
      </p:sp>
      <p:sp>
        <p:nvSpPr>
          <p:cNvPr id="168965" name="文本框 2"/>
          <p:cNvSpPr txBox="1">
            <a:spLocks noChangeArrowheads="1"/>
          </p:cNvSpPr>
          <p:nvPr/>
        </p:nvSpPr>
        <p:spPr bwMode="auto">
          <a:xfrm>
            <a:off x="179388" y="1795463"/>
            <a:ext cx="86868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en-US" altLang="zh-CN" sz="1800">
                <a:latin typeface="Times New Roman" panose="02020603050405020304" pitchFamily="18" charset="0"/>
                <a:ea typeface="宋体" panose="02010600030101010101" pitchFamily="2" charset="-122"/>
              </a:rPr>
              <a:t>    —   </a:t>
            </a:r>
            <a:r>
              <a:rPr lang="zh-CN" altLang="en-US" sz="2400">
                <a:latin typeface="Times New Roman" panose="02020603050405020304" pitchFamily="18" charset="0"/>
                <a:ea typeface="宋体" panose="02010600030101010101" pitchFamily="2" charset="-122"/>
              </a:rPr>
              <a:t>保证任一个体在数据集中或者不在数据集中时，对最终发布的查询结果几乎没有影响。</a:t>
            </a:r>
          </a:p>
          <a:p>
            <a:pPr eaLnBrk="1" hangingPunct="1">
              <a:lnSpc>
                <a:spcPct val="150000"/>
              </a:lnSpc>
              <a:spcBef>
                <a:spcPct val="0"/>
              </a:spcBef>
              <a:buFont typeface="Arial" panose="020B0604020202020204" pitchFamily="34" charset="0"/>
              <a:buNone/>
            </a:pPr>
            <a:r>
              <a:rPr lang="en-US" altLang="zh-CN" sz="2400">
                <a:latin typeface="Times New Roman" panose="02020603050405020304" pitchFamily="18" charset="0"/>
                <a:ea typeface="宋体" panose="02010600030101010101" pitchFamily="2" charset="-122"/>
              </a:rPr>
              <a:t>   — </a:t>
            </a:r>
            <a:r>
              <a:rPr lang="zh-CN" altLang="en-US" sz="2400">
                <a:latin typeface="Times New Roman" panose="02020603050405020304" pitchFamily="18" charset="0"/>
                <a:ea typeface="宋体" panose="02010600030101010101" pitchFamily="2" charset="-122"/>
              </a:rPr>
              <a:t>具体地说，设有两个几乎完全相同的数据集（两者的区别仅在于一个记录不同），分别对这两个数据集进行查询访问，同一查询在两个数据集上产生同一结果的概率的比值接近于１。</a:t>
            </a:r>
          </a:p>
        </p:txBody>
      </p:sp>
      <p:sp>
        <p:nvSpPr>
          <p:cNvPr id="168966"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5A85453D-DDD2-4DB0-BCF3-D13619881706}" type="slidenum">
              <a:rPr lang="zh-CN" altLang="en-US" sz="1800">
                <a:latin typeface="Calibri" panose="020F0502020204030204" pitchFamily="34" charset="0"/>
                <a:ea typeface="宋体" panose="02010600030101010101" pitchFamily="2" charset="-122"/>
              </a:rPr>
              <a:t>65</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17101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71012"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5.4.2 </a:t>
            </a:r>
            <a:r>
              <a:rPr lang="zh-CN" altLang="en-US" sz="2400" b="1">
                <a:latin typeface="黑体" panose="02010609060101010101" pitchFamily="49" charset="-122"/>
                <a:ea typeface="黑体" panose="02010609060101010101" pitchFamily="49" charset="-122"/>
              </a:rPr>
              <a:t>差分隐私目标</a:t>
            </a:r>
          </a:p>
        </p:txBody>
      </p:sp>
      <p:sp>
        <p:nvSpPr>
          <p:cNvPr id="171013" name="矩形 3"/>
          <p:cNvSpPr>
            <a:spLocks noChangeArrowheads="1"/>
          </p:cNvSpPr>
          <p:nvPr/>
        </p:nvSpPr>
        <p:spPr bwMode="auto">
          <a:xfrm>
            <a:off x="179388" y="1524000"/>
            <a:ext cx="8640762"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40000"/>
              </a:lnSpc>
              <a:spcBef>
                <a:spcPct val="0"/>
              </a:spcBef>
              <a:buFont typeface="Arial" panose="020B0604020202020204" pitchFamily="34" charset="0"/>
              <a:buNone/>
            </a:pPr>
            <a:r>
              <a:rPr lang="en-US" altLang="zh-CN" sz="2400" dirty="0">
                <a:latin typeface="Times New Roman" panose="02020603050405020304" pitchFamily="18" charset="0"/>
                <a:ea typeface="宋体" panose="02010600030101010101" pitchFamily="2" charset="-122"/>
              </a:rPr>
              <a:t>Differential privacy </a:t>
            </a:r>
            <a:r>
              <a:rPr lang="zh-CN" altLang="en-US" sz="2400" dirty="0">
                <a:latin typeface="Times New Roman" panose="02020603050405020304" pitchFamily="18" charset="0"/>
                <a:ea typeface="宋体" panose="02010600030101010101" pitchFamily="2" charset="-122"/>
              </a:rPr>
              <a:t>的目标</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最大化查询准确率并且最小化隐私泄露的风险。</a:t>
            </a:r>
            <a:endParaRPr lang="en-US" altLang="zh-CN" sz="2400" dirty="0">
              <a:latin typeface="Times New Roman" panose="02020603050405020304" pitchFamily="18" charset="0"/>
              <a:ea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latin typeface="Times New Roman" panose="02020603050405020304" pitchFamily="18" charset="0"/>
                <a:ea typeface="宋体" panose="02010600030101010101" pitchFamily="2" charset="-122"/>
              </a:rPr>
              <a:t>它最早被提出来的文章是</a:t>
            </a:r>
            <a:r>
              <a:rPr lang="en-US" altLang="zh-CN" sz="2400" dirty="0">
                <a:latin typeface="Times New Roman" panose="02020603050405020304" pitchFamily="18" charset="0"/>
                <a:ea typeface="宋体" panose="02010600030101010101" pitchFamily="2" charset="-122"/>
              </a:rPr>
              <a:t>2006</a:t>
            </a:r>
            <a:r>
              <a:rPr lang="zh-CN" altLang="en-US" sz="2400" dirty="0">
                <a:latin typeface="Times New Roman" panose="02020603050405020304" pitchFamily="18" charset="0"/>
                <a:ea typeface="宋体" panose="02010600030101010101" pitchFamily="2" charset="-122"/>
              </a:rPr>
              <a:t>年</a:t>
            </a:r>
            <a:r>
              <a:rPr lang="en-US" altLang="zh-CN" sz="2400" dirty="0">
                <a:latin typeface="Times New Roman" panose="02020603050405020304" pitchFamily="18" charset="0"/>
                <a:ea typeface="宋体" panose="02010600030101010101" pitchFamily="2" charset="-122"/>
              </a:rPr>
              <a:t>Cynthia</a:t>
            </a:r>
            <a:r>
              <a:rPr lang="zh-CN" altLang="en-US" sz="2400" dirty="0">
                <a:latin typeface="Times New Roman" panose="02020603050405020304" pitchFamily="18" charset="0"/>
                <a:ea typeface="宋体" panose="02010600030101010101" pitchFamily="2" charset="-122"/>
              </a:rPr>
              <a:t>在</a:t>
            </a:r>
            <a:r>
              <a:rPr lang="en-US" altLang="zh-CN" sz="2400" dirty="0">
                <a:latin typeface="Times New Roman" panose="02020603050405020304" pitchFamily="18" charset="0"/>
                <a:ea typeface="宋体" panose="02010600030101010101" pitchFamily="2" charset="-122"/>
              </a:rPr>
              <a:t>ICALP</a:t>
            </a:r>
            <a:r>
              <a:rPr lang="zh-CN" altLang="en-US" sz="2400" dirty="0">
                <a:latin typeface="Times New Roman" panose="02020603050405020304" pitchFamily="18" charset="0"/>
                <a:ea typeface="宋体" panose="02010600030101010101" pitchFamily="2" charset="-122"/>
              </a:rPr>
              <a:t>的文章。</a:t>
            </a:r>
            <a:endParaRPr lang="en-US" altLang="zh-CN" sz="2400" dirty="0">
              <a:latin typeface="Times New Roman" panose="02020603050405020304" pitchFamily="18" charset="0"/>
              <a:ea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002060"/>
                </a:solidFill>
                <a:latin typeface="Times New Roman" panose="02020603050405020304" pitchFamily="18" charset="0"/>
                <a:ea typeface="宋体" panose="02010600030101010101" pitchFamily="2" charset="-122"/>
              </a:rPr>
              <a:t>经典文章推荐：</a:t>
            </a:r>
            <a:endParaRPr lang="en-US" altLang="zh-CN" sz="2400" dirty="0">
              <a:solidFill>
                <a:srgbClr val="002060"/>
              </a:solidFill>
              <a:latin typeface="Times New Roman" panose="02020603050405020304" pitchFamily="18" charset="0"/>
              <a:ea typeface="宋体" panose="02010600030101010101" pitchFamily="2" charset="-122"/>
            </a:endParaRPr>
          </a:p>
          <a:p>
            <a:pPr algn="just" eaLnBrk="1" hangingPunct="1">
              <a:spcBef>
                <a:spcPts val="600"/>
              </a:spcBef>
              <a:spcAft>
                <a:spcPts val="600"/>
              </a:spcAft>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[1]</a:t>
            </a:r>
            <a:r>
              <a:rPr lang="en-US" altLang="zh-CN" sz="2000" i="1" dirty="0">
                <a:latin typeface="Times New Roman" panose="02020603050405020304" pitchFamily="18" charset="0"/>
                <a:ea typeface="宋体" panose="02010600030101010101" pitchFamily="2" charset="-122"/>
              </a:rPr>
              <a:t> C. </a:t>
            </a:r>
            <a:r>
              <a:rPr lang="en-US" altLang="zh-CN" sz="2000" i="1" dirty="0" err="1">
                <a:latin typeface="Times New Roman" panose="02020603050405020304" pitchFamily="18" charset="0"/>
                <a:ea typeface="宋体" panose="02010600030101010101" pitchFamily="2" charset="-122"/>
              </a:rPr>
              <a:t>Dwork</a:t>
            </a:r>
            <a:r>
              <a:rPr lang="en-US" altLang="zh-CN" sz="2000" i="1" dirty="0">
                <a:latin typeface="Times New Roman" panose="02020603050405020304" pitchFamily="18" charset="0"/>
                <a:ea typeface="宋体" panose="02010600030101010101" pitchFamily="2" charset="-122"/>
              </a:rPr>
              <a:t>. Diﬀerential privacy. In ICALP, pages 1–12, 2006.</a:t>
            </a:r>
          </a:p>
          <a:p>
            <a:pPr algn="just" eaLnBrk="1" hangingPunct="1">
              <a:spcBef>
                <a:spcPts val="600"/>
              </a:spcBef>
              <a:spcAft>
                <a:spcPts val="600"/>
              </a:spcAft>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[2] </a:t>
            </a:r>
            <a:r>
              <a:rPr lang="en-US" altLang="zh-CN" sz="2000" i="1" dirty="0">
                <a:latin typeface="Times New Roman" panose="02020603050405020304" pitchFamily="18" charset="0"/>
                <a:ea typeface="宋体" panose="02010600030101010101" pitchFamily="2" charset="-122"/>
              </a:rPr>
              <a:t>C. </a:t>
            </a:r>
            <a:r>
              <a:rPr lang="en-US" altLang="zh-CN" sz="2000" i="1" dirty="0" err="1">
                <a:latin typeface="Times New Roman" panose="02020603050405020304" pitchFamily="18" charset="0"/>
                <a:ea typeface="宋体" panose="02010600030101010101" pitchFamily="2" charset="-122"/>
              </a:rPr>
              <a:t>Dwork</a:t>
            </a:r>
            <a:r>
              <a:rPr lang="en-US" altLang="zh-CN" sz="2000" i="1" dirty="0">
                <a:latin typeface="Times New Roman" panose="02020603050405020304" pitchFamily="18" charset="0"/>
                <a:ea typeface="宋体" panose="02010600030101010101" pitchFamily="2" charset="-122"/>
              </a:rPr>
              <a:t>, F. McSherry, K. Nissim, and A. Smith. Calibrating noise to sensitivity in private data analysis. In Proceedings of the Third conference on Theory of Cryptography, TCC’06, pages 265–284, 2006.</a:t>
            </a:r>
          </a:p>
          <a:p>
            <a:pPr algn="just" eaLnBrk="1" hangingPunct="1">
              <a:spcBef>
                <a:spcPts val="600"/>
              </a:spcBef>
              <a:spcAft>
                <a:spcPts val="600"/>
              </a:spcAft>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[3] </a:t>
            </a:r>
            <a:r>
              <a:rPr lang="en-US" altLang="zh-CN" sz="2000" i="1" dirty="0">
                <a:latin typeface="Times New Roman" panose="02020603050405020304" pitchFamily="18" charset="0"/>
                <a:ea typeface="宋体" panose="02010600030101010101" pitchFamily="2" charset="-122"/>
              </a:rPr>
              <a:t>C. </a:t>
            </a:r>
            <a:r>
              <a:rPr lang="en-US" altLang="zh-CN" sz="2000" i="1" dirty="0" err="1">
                <a:latin typeface="Times New Roman" panose="02020603050405020304" pitchFamily="18" charset="0"/>
                <a:ea typeface="宋体" panose="02010600030101010101" pitchFamily="2" charset="-122"/>
              </a:rPr>
              <a:t>Dwork</a:t>
            </a:r>
            <a:r>
              <a:rPr lang="en-US" altLang="zh-CN" sz="2000" i="1" dirty="0">
                <a:latin typeface="Times New Roman" panose="02020603050405020304" pitchFamily="18" charset="0"/>
                <a:ea typeface="宋体" panose="02010600030101010101" pitchFamily="2" charset="-122"/>
              </a:rPr>
              <a:t> , Diﬀerential privacy: A survey of results, Theory and Applications of Models of Computation, (2008), pp. 1–19.</a:t>
            </a:r>
          </a:p>
          <a:p>
            <a:pPr eaLnBrk="1" hangingPunct="1">
              <a:spcBef>
                <a:spcPct val="0"/>
              </a:spcBef>
              <a:buFont typeface="Arial" panose="020B0604020202020204" pitchFamily="34" charset="0"/>
              <a:buNone/>
            </a:pPr>
            <a:endParaRPr lang="zh-CN" altLang="en-US" sz="2400" dirty="0">
              <a:latin typeface="Times New Roman" panose="02020603050405020304" pitchFamily="18" charset="0"/>
              <a:ea typeface="宋体" panose="02010600030101010101" pitchFamily="2" charset="-122"/>
            </a:endParaRPr>
          </a:p>
        </p:txBody>
      </p:sp>
      <p:sp>
        <p:nvSpPr>
          <p:cNvPr id="171014"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6C102F8F-D46D-42FB-AFAD-2F6D93111419}" type="slidenum">
              <a:rPr lang="zh-CN" altLang="en-US" sz="1800">
                <a:latin typeface="Calibri" panose="020F0502020204030204" pitchFamily="34" charset="0"/>
                <a:ea typeface="宋体" panose="02010600030101010101" pitchFamily="2" charset="-122"/>
              </a:rPr>
              <a:t>66</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17305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73060"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5.4.3 </a:t>
            </a:r>
            <a:r>
              <a:rPr lang="zh-CN" altLang="en-US" sz="2400" b="1">
                <a:latin typeface="黑体" panose="02010609060101010101" pitchFamily="49" charset="-122"/>
                <a:ea typeface="黑体" panose="02010609060101010101" pitchFamily="49" charset="-122"/>
              </a:rPr>
              <a:t>差分隐私基本概念</a:t>
            </a:r>
          </a:p>
        </p:txBody>
      </p:sp>
      <p:sp>
        <p:nvSpPr>
          <p:cNvPr id="173061" name="文本框 4"/>
          <p:cNvSpPr txBox="1">
            <a:spLocks noChangeArrowheads="1"/>
          </p:cNvSpPr>
          <p:nvPr/>
        </p:nvSpPr>
        <p:spPr bwMode="auto">
          <a:xfrm>
            <a:off x="179388" y="1590675"/>
            <a:ext cx="418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Wingdings" panose="05000000000000000000" pitchFamily="2" charset="2"/>
              <a:buChar char="u"/>
            </a:pPr>
            <a:r>
              <a:rPr lang="zh-CN" altLang="en-US" sz="2400">
                <a:latin typeface="宋体" panose="02010600030101010101" pitchFamily="2" charset="-122"/>
                <a:ea typeface="宋体" panose="02010600030101010101" pitchFamily="2" charset="-122"/>
              </a:rPr>
              <a:t>邻居（兄弟）数据集</a:t>
            </a:r>
            <a:endParaRPr lang="en-US" altLang="zh-CN" sz="2400">
              <a:latin typeface="宋体" panose="02010600030101010101" pitchFamily="2" charset="-122"/>
              <a:ea typeface="宋体" panose="02010600030101010101" pitchFamily="2" charset="-122"/>
            </a:endParaRPr>
          </a:p>
        </p:txBody>
      </p:sp>
      <p:sp>
        <p:nvSpPr>
          <p:cNvPr id="8" name="左大括号 7"/>
          <p:cNvSpPr/>
          <p:nvPr/>
        </p:nvSpPr>
        <p:spPr>
          <a:xfrm rot="16200000">
            <a:off x="3923507" y="2388394"/>
            <a:ext cx="431800" cy="3024187"/>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73063" name="TextBox 5"/>
          <p:cNvSpPr txBox="1">
            <a:spLocks noChangeArrowheads="1"/>
          </p:cNvSpPr>
          <p:nvPr/>
        </p:nvSpPr>
        <p:spPr bwMode="auto">
          <a:xfrm>
            <a:off x="2898775" y="3500438"/>
            <a:ext cx="1079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None/>
            </a:pPr>
            <a:r>
              <a:rPr lang="zh-CN" altLang="en-US" sz="1800" i="1" dirty="0">
                <a:latin typeface="Times New Roman" panose="02020603050405020304" pitchFamily="18" charset="0"/>
                <a:ea typeface="宋体" panose="02010600030101010101" pitchFamily="2" charset="-122"/>
              </a:rPr>
              <a:t>Ｄ</a:t>
            </a:r>
            <a:r>
              <a:rPr lang="en-US" altLang="zh-CN" sz="1800" i="1" baseline="-25000" dirty="0">
                <a:latin typeface="Times New Roman" panose="02020603050405020304" pitchFamily="18" charset="0"/>
                <a:ea typeface="宋体" panose="02010600030101010101" pitchFamily="2" charset="-122"/>
              </a:rPr>
              <a:t>1</a:t>
            </a:r>
            <a:endParaRPr lang="zh-CN" altLang="en-US" sz="1800" dirty="0">
              <a:latin typeface="Times New Roman" panose="02020603050405020304" pitchFamily="18" charset="0"/>
              <a:ea typeface="宋体" panose="02010600030101010101" pitchFamily="2" charset="-122"/>
            </a:endParaRPr>
          </a:p>
        </p:txBody>
      </p:sp>
      <p:sp>
        <p:nvSpPr>
          <p:cNvPr id="173064" name="TextBox 5"/>
          <p:cNvSpPr txBox="1">
            <a:spLocks noChangeArrowheads="1"/>
          </p:cNvSpPr>
          <p:nvPr/>
        </p:nvSpPr>
        <p:spPr bwMode="auto">
          <a:xfrm>
            <a:off x="4716463" y="3500438"/>
            <a:ext cx="1079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None/>
            </a:pPr>
            <a:r>
              <a:rPr lang="zh-CN" altLang="en-US" sz="1800" i="1" dirty="0">
                <a:latin typeface="Times New Roman" panose="02020603050405020304" pitchFamily="18" charset="0"/>
                <a:ea typeface="宋体" panose="02010600030101010101" pitchFamily="2" charset="-122"/>
              </a:rPr>
              <a:t>Ｄ</a:t>
            </a:r>
            <a:r>
              <a:rPr lang="en-US" altLang="zh-CN" sz="1800" i="1" baseline="-25000" dirty="0">
                <a:latin typeface="Times New Roman" panose="02020603050405020304" pitchFamily="18" charset="0"/>
                <a:ea typeface="宋体" panose="02010600030101010101" pitchFamily="2" charset="-122"/>
              </a:rPr>
              <a:t>2</a:t>
            </a:r>
            <a:endParaRPr lang="zh-CN" altLang="en-US" sz="1800" dirty="0">
              <a:latin typeface="Times New Roman" panose="02020603050405020304" pitchFamily="18" charset="0"/>
              <a:ea typeface="宋体" panose="02010600030101010101" pitchFamily="2" charset="-122"/>
            </a:endParaRPr>
          </a:p>
        </p:txBody>
      </p:sp>
      <p:sp>
        <p:nvSpPr>
          <p:cNvPr id="173065" name="文本框 10"/>
          <p:cNvSpPr txBox="1">
            <a:spLocks noChangeArrowheads="1"/>
          </p:cNvSpPr>
          <p:nvPr/>
        </p:nvSpPr>
        <p:spPr bwMode="auto">
          <a:xfrm>
            <a:off x="3059113" y="4149725"/>
            <a:ext cx="2376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1800">
                <a:latin typeface="Times New Roman" panose="02020603050405020304" pitchFamily="18" charset="0"/>
                <a:ea typeface="宋体" panose="02010600030101010101" pitchFamily="2" charset="-122"/>
              </a:rPr>
              <a:t>邻居（兄弟）数据集</a:t>
            </a:r>
            <a:endParaRPr lang="en-US" altLang="zh-CN" sz="1800">
              <a:latin typeface="Times New Roman" panose="02020603050405020304" pitchFamily="18" charset="0"/>
              <a:ea typeface="宋体" panose="02010600030101010101" pitchFamily="2" charset="-122"/>
            </a:endParaRPr>
          </a:p>
        </p:txBody>
      </p:sp>
      <p:graphicFrame>
        <p:nvGraphicFramePr>
          <p:cNvPr id="12" name="表格 11"/>
          <p:cNvGraphicFramePr>
            <a:graphicFrameLocks noGrp="1"/>
          </p:cNvGraphicFramePr>
          <p:nvPr/>
        </p:nvGraphicFramePr>
        <p:xfrm>
          <a:off x="2627784" y="2060848"/>
          <a:ext cx="1296035" cy="1483360"/>
        </p:xfrm>
        <a:graphic>
          <a:graphicData uri="http://schemas.openxmlformats.org/drawingml/2006/table">
            <a:tbl>
              <a:tblPr firstRow="1" bandRow="1">
                <a:gradFill rotWithShape="1">
                  <a:gsLst>
                    <a:gs pos="0">
                      <a:srgbClr val="4F81BD">
                        <a:tint val="75000"/>
                        <a:shade val="95000"/>
                        <a:satMod val="175000"/>
                      </a:srgbClr>
                    </a:gs>
                    <a:gs pos="12000">
                      <a:srgbClr val="4F81BD">
                        <a:tint val="90000"/>
                        <a:shade val="90000"/>
                        <a:satMod val="150000"/>
                      </a:srgbClr>
                    </a:gs>
                    <a:gs pos="100000">
                      <a:srgbClr val="4F81BD">
                        <a:tint val="100000"/>
                        <a:shade val="75000"/>
                        <a:satMod val="150000"/>
                      </a:srgbClr>
                    </a:gs>
                  </a:gsLst>
                  <a:lin ang="16200000" scaled="1"/>
                </a:gradFill>
                <a:effectLst/>
              </a:tblPr>
              <a:tblGrid>
                <a:gridCol w="1296035">
                  <a:extLst>
                    <a:ext uri="{9D8B030D-6E8A-4147-A177-3AD203B41FA5}">
                      <a16:colId xmlns:a16="http://schemas.microsoft.com/office/drawing/2014/main" val="20000"/>
                    </a:ext>
                  </a:extLst>
                </a:gridCol>
              </a:tblGrid>
              <a:tr h="370840">
                <a:tc>
                  <a:txBody>
                    <a:bodyPr/>
                    <a:lstStyle>
                      <a:lvl1pPr marL="0" algn="l" defTabSz="914400" rtl="0" eaLnBrk="1" latinLnBrk="0" hangingPunct="1">
                        <a:defRPr sz="1800" b="1" kern="1200">
                          <a:solidFill>
                            <a:schemeClr val="lt1"/>
                          </a:solidFill>
                          <a:latin typeface="Candara" panose="020E0502030303020204"/>
                        </a:defRPr>
                      </a:lvl1pPr>
                      <a:lvl2pPr marL="457200" algn="l" defTabSz="914400" rtl="0" eaLnBrk="1" latinLnBrk="0" hangingPunct="1">
                        <a:defRPr sz="1800" b="1" kern="1200">
                          <a:solidFill>
                            <a:schemeClr val="lt1"/>
                          </a:solidFill>
                          <a:latin typeface="Candara" panose="020E0502030303020204"/>
                        </a:defRPr>
                      </a:lvl2pPr>
                      <a:lvl3pPr marL="914400" algn="l" defTabSz="914400" rtl="0" eaLnBrk="1" latinLnBrk="0" hangingPunct="1">
                        <a:defRPr sz="1800" b="1" kern="1200">
                          <a:solidFill>
                            <a:schemeClr val="lt1"/>
                          </a:solidFill>
                          <a:latin typeface="Candara" panose="020E0502030303020204"/>
                        </a:defRPr>
                      </a:lvl3pPr>
                      <a:lvl4pPr marL="1371600" algn="l" defTabSz="914400" rtl="0" eaLnBrk="1" latinLnBrk="0" hangingPunct="1">
                        <a:defRPr sz="1800" b="1" kern="1200">
                          <a:solidFill>
                            <a:schemeClr val="lt1"/>
                          </a:solidFill>
                          <a:latin typeface="Candara" panose="020E0502030303020204"/>
                        </a:defRPr>
                      </a:lvl4pPr>
                      <a:lvl5pPr marL="1828800" algn="l" defTabSz="914400" rtl="0" eaLnBrk="1" latinLnBrk="0" hangingPunct="1">
                        <a:defRPr sz="1800" b="1" kern="1200">
                          <a:solidFill>
                            <a:schemeClr val="lt1"/>
                          </a:solidFill>
                          <a:latin typeface="Candara" panose="020E0502030303020204"/>
                        </a:defRPr>
                      </a:lvl5pPr>
                      <a:lvl6pPr marL="2286000" algn="l" defTabSz="914400" rtl="0" eaLnBrk="1" latinLnBrk="0" hangingPunct="1">
                        <a:defRPr sz="1800" b="1" kern="1200">
                          <a:solidFill>
                            <a:schemeClr val="lt1"/>
                          </a:solidFill>
                          <a:latin typeface="Candara" panose="020E0502030303020204"/>
                        </a:defRPr>
                      </a:lvl6pPr>
                      <a:lvl7pPr marL="2743200" algn="l" defTabSz="914400" rtl="0" eaLnBrk="1" latinLnBrk="0" hangingPunct="1">
                        <a:defRPr sz="1800" b="1" kern="1200">
                          <a:solidFill>
                            <a:schemeClr val="lt1"/>
                          </a:solidFill>
                          <a:latin typeface="Candara" panose="020E0502030303020204"/>
                        </a:defRPr>
                      </a:lvl7pPr>
                      <a:lvl8pPr marL="3200400" algn="l" defTabSz="914400" rtl="0" eaLnBrk="1" latinLnBrk="0" hangingPunct="1">
                        <a:defRPr sz="1800" b="1" kern="1200">
                          <a:solidFill>
                            <a:schemeClr val="lt1"/>
                          </a:solidFill>
                          <a:latin typeface="Candara" panose="020E0502030303020204"/>
                        </a:defRPr>
                      </a:lvl8pPr>
                      <a:lvl9pPr marL="3657600" algn="l" defTabSz="914400" rtl="0" eaLnBrk="1" latinLnBrk="0" hangingPunct="1">
                        <a:defRPr sz="1800" b="1" kern="1200">
                          <a:solidFill>
                            <a:schemeClr val="lt1"/>
                          </a:solidFill>
                          <a:latin typeface="Candara" panose="020E0502030303020204"/>
                        </a:defRPr>
                      </a:lvl9pPr>
                    </a:lstStyle>
                    <a:p>
                      <a:pPr algn="ctr"/>
                      <a:endParaRPr lang="zh-CN" altLang="en-US" dirty="0"/>
                    </a:p>
                  </a:txBody>
                  <a:tcPr anchor="ctr">
                    <a:lnL w="9525" cap="flat" cmpd="sng" algn="ctr">
                      <a:solidFill>
                        <a:srgbClr val="4F81BD">
                          <a:tint val="50000"/>
                          <a:shade val="95000"/>
                          <a:satMod val="105000"/>
                        </a:srgbClr>
                      </a:solidFill>
                      <a:prstDash val="solid"/>
                    </a:lnL>
                    <a:lnR w="9525" cap="flat" cmpd="sng" algn="ctr">
                      <a:solidFill>
                        <a:srgbClr val="4F81BD">
                          <a:tint val="50000"/>
                          <a:shade val="95000"/>
                          <a:satMod val="105000"/>
                        </a:srgbClr>
                      </a:solidFill>
                      <a:prstDash val="solid"/>
                    </a:lnR>
                    <a:lnT w="9525" cap="flat" cmpd="sng" algn="ctr">
                      <a:solidFill>
                        <a:srgbClr val="4F81BD">
                          <a:tint val="50000"/>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lt1"/>
                          </a:solidFill>
                          <a:latin typeface="Candara" panose="020E0502030303020204"/>
                        </a:defRPr>
                      </a:lvl1pPr>
                      <a:lvl2pPr marL="457200" algn="l" defTabSz="914400" rtl="0" eaLnBrk="1" latinLnBrk="0" hangingPunct="1">
                        <a:defRPr sz="1800" kern="1200">
                          <a:solidFill>
                            <a:schemeClr val="lt1"/>
                          </a:solidFill>
                          <a:latin typeface="Candara" panose="020E0502030303020204"/>
                        </a:defRPr>
                      </a:lvl2pPr>
                      <a:lvl3pPr marL="914400" algn="l" defTabSz="914400" rtl="0" eaLnBrk="1" latinLnBrk="0" hangingPunct="1">
                        <a:defRPr sz="1800" kern="1200">
                          <a:solidFill>
                            <a:schemeClr val="lt1"/>
                          </a:solidFill>
                          <a:latin typeface="Candara" panose="020E0502030303020204"/>
                        </a:defRPr>
                      </a:lvl3pPr>
                      <a:lvl4pPr marL="1371600" algn="l" defTabSz="914400" rtl="0" eaLnBrk="1" latinLnBrk="0" hangingPunct="1">
                        <a:defRPr sz="1800" kern="1200">
                          <a:solidFill>
                            <a:schemeClr val="lt1"/>
                          </a:solidFill>
                          <a:latin typeface="Candara" panose="020E0502030303020204"/>
                        </a:defRPr>
                      </a:lvl4pPr>
                      <a:lvl5pPr marL="1828800" algn="l" defTabSz="914400" rtl="0" eaLnBrk="1" latinLnBrk="0" hangingPunct="1">
                        <a:defRPr sz="1800" kern="1200">
                          <a:solidFill>
                            <a:schemeClr val="lt1"/>
                          </a:solidFill>
                          <a:latin typeface="Candara" panose="020E0502030303020204"/>
                        </a:defRPr>
                      </a:lvl5pPr>
                      <a:lvl6pPr marL="2286000" algn="l" defTabSz="914400" rtl="0" eaLnBrk="1" latinLnBrk="0" hangingPunct="1">
                        <a:defRPr sz="1800" kern="1200">
                          <a:solidFill>
                            <a:schemeClr val="lt1"/>
                          </a:solidFill>
                          <a:latin typeface="Candara" panose="020E0502030303020204"/>
                        </a:defRPr>
                      </a:lvl6pPr>
                      <a:lvl7pPr marL="2743200" algn="l" defTabSz="914400" rtl="0" eaLnBrk="1" latinLnBrk="0" hangingPunct="1">
                        <a:defRPr sz="1800" kern="1200">
                          <a:solidFill>
                            <a:schemeClr val="lt1"/>
                          </a:solidFill>
                          <a:latin typeface="Candara" panose="020E0502030303020204"/>
                        </a:defRPr>
                      </a:lvl7pPr>
                      <a:lvl8pPr marL="3200400" algn="l" defTabSz="914400" rtl="0" eaLnBrk="1" latinLnBrk="0" hangingPunct="1">
                        <a:defRPr sz="1800" kern="1200">
                          <a:solidFill>
                            <a:schemeClr val="lt1"/>
                          </a:solidFill>
                          <a:latin typeface="Candara" panose="020E0502030303020204"/>
                        </a:defRPr>
                      </a:lvl8pPr>
                      <a:lvl9pPr marL="3657600" algn="l" defTabSz="914400" rtl="0" eaLnBrk="1" latinLnBrk="0" hangingPunct="1">
                        <a:defRPr sz="1800" kern="1200">
                          <a:solidFill>
                            <a:schemeClr val="lt1"/>
                          </a:solidFill>
                          <a:latin typeface="Candara" panose="020E0502030303020204"/>
                        </a:defRPr>
                      </a:lvl9pPr>
                    </a:lstStyle>
                    <a:p>
                      <a:pPr algn="ctr"/>
                      <a:endParaRPr lang="zh-CN" altLang="en-US"/>
                    </a:p>
                  </a:txBody>
                  <a:tcPr anchor="ctr">
                    <a:lnL w="9525" cap="flat" cmpd="sng" algn="ctr">
                      <a:solidFill>
                        <a:srgbClr val="4F81BD">
                          <a:tint val="50000"/>
                          <a:shade val="95000"/>
                          <a:satMod val="105000"/>
                        </a:srgbClr>
                      </a:solidFill>
                      <a:prstDash val="solid"/>
                    </a:lnL>
                    <a:lnR w="9525" cap="flat" cmpd="sng" algn="ctr">
                      <a:solidFill>
                        <a:srgbClr val="4F81BD">
                          <a:tint val="50000"/>
                          <a:shade val="95000"/>
                          <a:satMod val="105000"/>
                        </a:srgbClr>
                      </a:solidFill>
                      <a:prstDash val="solid"/>
                    </a:lnR>
                    <a:lnT w="25400" cap="flat" cmpd="sng" algn="ctr">
                      <a:solidFill>
                        <a:sysClr val="window" lastClr="FFFFFF"/>
                      </a:solidFill>
                      <a:prstDash val="solid"/>
                    </a:lnT>
                    <a:lnB>
                      <a:noFill/>
                    </a:lnB>
                    <a:lnTlToBr w="12700" cmpd="sng">
                      <a:noFill/>
                      <a:prstDash val="solid"/>
                    </a:lnTlToBr>
                    <a:lnBlToTr w="12700" cmpd="sng">
                      <a:noFill/>
                      <a:prstDash val="solid"/>
                    </a:lnBlToTr>
                    <a:solidFill>
                      <a:sysClr val="window" lastClr="FFFFFF">
                        <a:alpha val="20000"/>
                      </a:sys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lt1"/>
                          </a:solidFill>
                          <a:latin typeface="Candara" panose="020E0502030303020204"/>
                        </a:defRPr>
                      </a:lvl1pPr>
                      <a:lvl2pPr marL="457200" algn="l" defTabSz="914400" rtl="0" eaLnBrk="1" latinLnBrk="0" hangingPunct="1">
                        <a:defRPr sz="1800" kern="1200">
                          <a:solidFill>
                            <a:schemeClr val="lt1"/>
                          </a:solidFill>
                          <a:latin typeface="Candara" panose="020E0502030303020204"/>
                        </a:defRPr>
                      </a:lvl2pPr>
                      <a:lvl3pPr marL="914400" algn="l" defTabSz="914400" rtl="0" eaLnBrk="1" latinLnBrk="0" hangingPunct="1">
                        <a:defRPr sz="1800" kern="1200">
                          <a:solidFill>
                            <a:schemeClr val="lt1"/>
                          </a:solidFill>
                          <a:latin typeface="Candara" panose="020E0502030303020204"/>
                        </a:defRPr>
                      </a:lvl3pPr>
                      <a:lvl4pPr marL="1371600" algn="l" defTabSz="914400" rtl="0" eaLnBrk="1" latinLnBrk="0" hangingPunct="1">
                        <a:defRPr sz="1800" kern="1200">
                          <a:solidFill>
                            <a:schemeClr val="lt1"/>
                          </a:solidFill>
                          <a:latin typeface="Candara" panose="020E0502030303020204"/>
                        </a:defRPr>
                      </a:lvl4pPr>
                      <a:lvl5pPr marL="1828800" algn="l" defTabSz="914400" rtl="0" eaLnBrk="1" latinLnBrk="0" hangingPunct="1">
                        <a:defRPr sz="1800" kern="1200">
                          <a:solidFill>
                            <a:schemeClr val="lt1"/>
                          </a:solidFill>
                          <a:latin typeface="Candara" panose="020E0502030303020204"/>
                        </a:defRPr>
                      </a:lvl5pPr>
                      <a:lvl6pPr marL="2286000" algn="l" defTabSz="914400" rtl="0" eaLnBrk="1" latinLnBrk="0" hangingPunct="1">
                        <a:defRPr sz="1800" kern="1200">
                          <a:solidFill>
                            <a:schemeClr val="lt1"/>
                          </a:solidFill>
                          <a:latin typeface="Candara" panose="020E0502030303020204"/>
                        </a:defRPr>
                      </a:lvl6pPr>
                      <a:lvl7pPr marL="2743200" algn="l" defTabSz="914400" rtl="0" eaLnBrk="1" latinLnBrk="0" hangingPunct="1">
                        <a:defRPr sz="1800" kern="1200">
                          <a:solidFill>
                            <a:schemeClr val="lt1"/>
                          </a:solidFill>
                          <a:latin typeface="Candara" panose="020E0502030303020204"/>
                        </a:defRPr>
                      </a:lvl7pPr>
                      <a:lvl8pPr marL="3200400" algn="l" defTabSz="914400" rtl="0" eaLnBrk="1" latinLnBrk="0" hangingPunct="1">
                        <a:defRPr sz="1800" kern="1200">
                          <a:solidFill>
                            <a:schemeClr val="lt1"/>
                          </a:solidFill>
                          <a:latin typeface="Candara" panose="020E0502030303020204"/>
                        </a:defRPr>
                      </a:lvl8pPr>
                      <a:lvl9pPr marL="3657600" algn="l" defTabSz="914400" rtl="0" eaLnBrk="1" latinLnBrk="0" hangingPunct="1">
                        <a:defRPr sz="1800" kern="1200">
                          <a:solidFill>
                            <a:schemeClr val="lt1"/>
                          </a:solidFill>
                          <a:latin typeface="Candara" panose="020E0502030303020204"/>
                        </a:defRPr>
                      </a:lvl9pPr>
                    </a:lstStyle>
                    <a:p>
                      <a:pPr algn="ctr"/>
                      <a:r>
                        <a:rPr lang="en-US" altLang="zh-CN" i="1" dirty="0">
                          <a:latin typeface="+mn-lt"/>
                        </a:rPr>
                        <a:t>x</a:t>
                      </a:r>
                      <a:endParaRPr lang="zh-CN" altLang="en-US" i="1" dirty="0">
                        <a:latin typeface="+mn-lt"/>
                      </a:endParaRPr>
                    </a:p>
                  </a:txBody>
                  <a:tcPr anchor="ctr">
                    <a:lnL w="9525" cap="flat" cmpd="sng" algn="ctr">
                      <a:solidFill>
                        <a:srgbClr val="4F81BD">
                          <a:tint val="50000"/>
                          <a:shade val="95000"/>
                          <a:satMod val="105000"/>
                        </a:srgbClr>
                      </a:solidFill>
                      <a:prstDash val="solid"/>
                    </a:lnL>
                    <a:lnR w="9525" cap="flat" cmpd="sng" algn="ctr">
                      <a:solidFill>
                        <a:srgbClr val="4F81BD">
                          <a:tint val="50000"/>
                          <a:shade val="95000"/>
                          <a:satMod val="105000"/>
                        </a:srgbClr>
                      </a:solidFill>
                      <a:prstDash val="soli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lt1"/>
                          </a:solidFill>
                          <a:latin typeface="Candara" panose="020E0502030303020204"/>
                        </a:defRPr>
                      </a:lvl1pPr>
                      <a:lvl2pPr marL="457200" algn="l" defTabSz="914400" rtl="0" eaLnBrk="1" latinLnBrk="0" hangingPunct="1">
                        <a:defRPr sz="1800" kern="1200">
                          <a:solidFill>
                            <a:schemeClr val="lt1"/>
                          </a:solidFill>
                          <a:latin typeface="Candara" panose="020E0502030303020204"/>
                        </a:defRPr>
                      </a:lvl2pPr>
                      <a:lvl3pPr marL="914400" algn="l" defTabSz="914400" rtl="0" eaLnBrk="1" latinLnBrk="0" hangingPunct="1">
                        <a:defRPr sz="1800" kern="1200">
                          <a:solidFill>
                            <a:schemeClr val="lt1"/>
                          </a:solidFill>
                          <a:latin typeface="Candara" panose="020E0502030303020204"/>
                        </a:defRPr>
                      </a:lvl3pPr>
                      <a:lvl4pPr marL="1371600" algn="l" defTabSz="914400" rtl="0" eaLnBrk="1" latinLnBrk="0" hangingPunct="1">
                        <a:defRPr sz="1800" kern="1200">
                          <a:solidFill>
                            <a:schemeClr val="lt1"/>
                          </a:solidFill>
                          <a:latin typeface="Candara" panose="020E0502030303020204"/>
                        </a:defRPr>
                      </a:lvl4pPr>
                      <a:lvl5pPr marL="1828800" algn="l" defTabSz="914400" rtl="0" eaLnBrk="1" latinLnBrk="0" hangingPunct="1">
                        <a:defRPr sz="1800" kern="1200">
                          <a:solidFill>
                            <a:schemeClr val="lt1"/>
                          </a:solidFill>
                          <a:latin typeface="Candara" panose="020E0502030303020204"/>
                        </a:defRPr>
                      </a:lvl5pPr>
                      <a:lvl6pPr marL="2286000" algn="l" defTabSz="914400" rtl="0" eaLnBrk="1" latinLnBrk="0" hangingPunct="1">
                        <a:defRPr sz="1800" kern="1200">
                          <a:solidFill>
                            <a:schemeClr val="lt1"/>
                          </a:solidFill>
                          <a:latin typeface="Candara" panose="020E0502030303020204"/>
                        </a:defRPr>
                      </a:lvl6pPr>
                      <a:lvl7pPr marL="2743200" algn="l" defTabSz="914400" rtl="0" eaLnBrk="1" latinLnBrk="0" hangingPunct="1">
                        <a:defRPr sz="1800" kern="1200">
                          <a:solidFill>
                            <a:schemeClr val="lt1"/>
                          </a:solidFill>
                          <a:latin typeface="Candara" panose="020E0502030303020204"/>
                        </a:defRPr>
                      </a:lvl7pPr>
                      <a:lvl8pPr marL="3200400" algn="l" defTabSz="914400" rtl="0" eaLnBrk="1" latinLnBrk="0" hangingPunct="1">
                        <a:defRPr sz="1800" kern="1200">
                          <a:solidFill>
                            <a:schemeClr val="lt1"/>
                          </a:solidFill>
                          <a:latin typeface="Candara" panose="020E0502030303020204"/>
                        </a:defRPr>
                      </a:lvl8pPr>
                      <a:lvl9pPr marL="3657600" algn="l" defTabSz="914400" rtl="0" eaLnBrk="1" latinLnBrk="0" hangingPunct="1">
                        <a:defRPr sz="1800" kern="1200">
                          <a:solidFill>
                            <a:schemeClr val="lt1"/>
                          </a:solidFill>
                          <a:latin typeface="Candara" panose="020E0502030303020204"/>
                        </a:defRPr>
                      </a:lvl9pPr>
                    </a:lstStyle>
                    <a:p>
                      <a:pPr algn="ctr"/>
                      <a:endParaRPr lang="zh-CN" altLang="en-US" dirty="0"/>
                    </a:p>
                  </a:txBody>
                  <a:tcPr anchor="ctr">
                    <a:lnL w="9525" cap="flat" cmpd="sng" algn="ctr">
                      <a:solidFill>
                        <a:srgbClr val="4F81BD">
                          <a:tint val="50000"/>
                          <a:shade val="95000"/>
                          <a:satMod val="105000"/>
                        </a:srgbClr>
                      </a:solidFill>
                      <a:prstDash val="solid"/>
                    </a:lnL>
                    <a:lnR w="9525" cap="flat" cmpd="sng" algn="ctr">
                      <a:solidFill>
                        <a:srgbClr val="4F81BD">
                          <a:tint val="50000"/>
                          <a:shade val="95000"/>
                          <a:satMod val="105000"/>
                        </a:srgbClr>
                      </a:solidFill>
                      <a:prstDash val="solid"/>
                    </a:lnR>
                    <a:lnT>
                      <a:noFill/>
                    </a:lnT>
                    <a:lnB w="9525" cap="flat" cmpd="sng" algn="ctr">
                      <a:solidFill>
                        <a:srgbClr val="4F81BD">
                          <a:tint val="50000"/>
                          <a:shade val="95000"/>
                          <a:satMod val="105000"/>
                        </a:srgbClr>
                      </a:solidFill>
                      <a:prstDash val="solid"/>
                    </a:lnB>
                    <a:lnTlToBr w="12700" cmpd="sng">
                      <a:noFill/>
                      <a:prstDash val="solid"/>
                    </a:lnTlToBr>
                    <a:lnBlToTr w="12700" cmpd="sng">
                      <a:noFill/>
                      <a:prstDash val="solid"/>
                    </a:lnBlToTr>
                    <a:solidFill>
                      <a:sysClr val="window" lastClr="FFFFFF">
                        <a:alpha val="20000"/>
                      </a:sysClr>
                    </a:solidFill>
                  </a:tcPr>
                </a:tc>
                <a:extLst>
                  <a:ext uri="{0D108BD9-81ED-4DB2-BD59-A6C34878D82A}">
                    <a16:rowId xmlns:a16="http://schemas.microsoft.com/office/drawing/2014/main" val="10003"/>
                  </a:ext>
                </a:extLst>
              </a:tr>
            </a:tbl>
          </a:graphicData>
        </a:graphic>
      </p:graphicFrame>
      <p:graphicFrame>
        <p:nvGraphicFramePr>
          <p:cNvPr id="13" name="表格 12"/>
          <p:cNvGraphicFramePr>
            <a:graphicFrameLocks noGrp="1"/>
          </p:cNvGraphicFramePr>
          <p:nvPr/>
        </p:nvGraphicFramePr>
        <p:xfrm>
          <a:off x="4364324" y="2073297"/>
          <a:ext cx="1296035" cy="1483360"/>
        </p:xfrm>
        <a:graphic>
          <a:graphicData uri="http://schemas.openxmlformats.org/drawingml/2006/table">
            <a:tbl>
              <a:tblPr firstRow="1" bandRow="1">
                <a:gradFill rotWithShape="1">
                  <a:gsLst>
                    <a:gs pos="0">
                      <a:srgbClr val="4F81BD">
                        <a:tint val="75000"/>
                        <a:shade val="95000"/>
                        <a:satMod val="175000"/>
                      </a:srgbClr>
                    </a:gs>
                    <a:gs pos="12000">
                      <a:srgbClr val="4F81BD">
                        <a:tint val="90000"/>
                        <a:shade val="90000"/>
                        <a:satMod val="150000"/>
                      </a:srgbClr>
                    </a:gs>
                    <a:gs pos="100000">
                      <a:srgbClr val="4F81BD">
                        <a:tint val="100000"/>
                        <a:shade val="75000"/>
                        <a:satMod val="150000"/>
                      </a:srgbClr>
                    </a:gs>
                  </a:gsLst>
                  <a:lin ang="16200000" scaled="1"/>
                </a:gradFill>
                <a:effectLst/>
              </a:tblPr>
              <a:tblGrid>
                <a:gridCol w="1296035">
                  <a:extLst>
                    <a:ext uri="{9D8B030D-6E8A-4147-A177-3AD203B41FA5}">
                      <a16:colId xmlns:a16="http://schemas.microsoft.com/office/drawing/2014/main" val="20000"/>
                    </a:ext>
                  </a:extLst>
                </a:gridCol>
              </a:tblGrid>
              <a:tr h="370840">
                <a:tc>
                  <a:txBody>
                    <a:bodyPr/>
                    <a:lstStyle>
                      <a:lvl1pPr marL="0" algn="l" defTabSz="914400" rtl="0" eaLnBrk="1" latinLnBrk="0" hangingPunct="1">
                        <a:defRPr sz="1800" b="1" kern="1200">
                          <a:solidFill>
                            <a:schemeClr val="lt1"/>
                          </a:solidFill>
                          <a:latin typeface="Candara" panose="020E0502030303020204"/>
                        </a:defRPr>
                      </a:lvl1pPr>
                      <a:lvl2pPr marL="457200" algn="l" defTabSz="914400" rtl="0" eaLnBrk="1" latinLnBrk="0" hangingPunct="1">
                        <a:defRPr sz="1800" b="1" kern="1200">
                          <a:solidFill>
                            <a:schemeClr val="lt1"/>
                          </a:solidFill>
                          <a:latin typeface="Candara" panose="020E0502030303020204"/>
                        </a:defRPr>
                      </a:lvl2pPr>
                      <a:lvl3pPr marL="914400" algn="l" defTabSz="914400" rtl="0" eaLnBrk="1" latinLnBrk="0" hangingPunct="1">
                        <a:defRPr sz="1800" b="1" kern="1200">
                          <a:solidFill>
                            <a:schemeClr val="lt1"/>
                          </a:solidFill>
                          <a:latin typeface="Candara" panose="020E0502030303020204"/>
                        </a:defRPr>
                      </a:lvl3pPr>
                      <a:lvl4pPr marL="1371600" algn="l" defTabSz="914400" rtl="0" eaLnBrk="1" latinLnBrk="0" hangingPunct="1">
                        <a:defRPr sz="1800" b="1" kern="1200">
                          <a:solidFill>
                            <a:schemeClr val="lt1"/>
                          </a:solidFill>
                          <a:latin typeface="Candara" panose="020E0502030303020204"/>
                        </a:defRPr>
                      </a:lvl4pPr>
                      <a:lvl5pPr marL="1828800" algn="l" defTabSz="914400" rtl="0" eaLnBrk="1" latinLnBrk="0" hangingPunct="1">
                        <a:defRPr sz="1800" b="1" kern="1200">
                          <a:solidFill>
                            <a:schemeClr val="lt1"/>
                          </a:solidFill>
                          <a:latin typeface="Candara" panose="020E0502030303020204"/>
                        </a:defRPr>
                      </a:lvl5pPr>
                      <a:lvl6pPr marL="2286000" algn="l" defTabSz="914400" rtl="0" eaLnBrk="1" latinLnBrk="0" hangingPunct="1">
                        <a:defRPr sz="1800" b="1" kern="1200">
                          <a:solidFill>
                            <a:schemeClr val="lt1"/>
                          </a:solidFill>
                          <a:latin typeface="Candara" panose="020E0502030303020204"/>
                        </a:defRPr>
                      </a:lvl6pPr>
                      <a:lvl7pPr marL="2743200" algn="l" defTabSz="914400" rtl="0" eaLnBrk="1" latinLnBrk="0" hangingPunct="1">
                        <a:defRPr sz="1800" b="1" kern="1200">
                          <a:solidFill>
                            <a:schemeClr val="lt1"/>
                          </a:solidFill>
                          <a:latin typeface="Candara" panose="020E0502030303020204"/>
                        </a:defRPr>
                      </a:lvl7pPr>
                      <a:lvl8pPr marL="3200400" algn="l" defTabSz="914400" rtl="0" eaLnBrk="1" latinLnBrk="0" hangingPunct="1">
                        <a:defRPr sz="1800" b="1" kern="1200">
                          <a:solidFill>
                            <a:schemeClr val="lt1"/>
                          </a:solidFill>
                          <a:latin typeface="Candara" panose="020E0502030303020204"/>
                        </a:defRPr>
                      </a:lvl8pPr>
                      <a:lvl9pPr marL="3657600" algn="l" defTabSz="914400" rtl="0" eaLnBrk="1" latinLnBrk="0" hangingPunct="1">
                        <a:defRPr sz="1800" b="1" kern="1200">
                          <a:solidFill>
                            <a:schemeClr val="lt1"/>
                          </a:solidFill>
                          <a:latin typeface="Candara" panose="020E0502030303020204"/>
                        </a:defRPr>
                      </a:lvl9pPr>
                    </a:lstStyle>
                    <a:p>
                      <a:pPr algn="ctr"/>
                      <a:endParaRPr lang="zh-CN" altLang="en-US" dirty="0"/>
                    </a:p>
                  </a:txBody>
                  <a:tcPr marL="91432" marR="91432">
                    <a:lnL w="9525" cap="flat" cmpd="sng" algn="ctr">
                      <a:solidFill>
                        <a:srgbClr val="4F81BD">
                          <a:tint val="50000"/>
                          <a:shade val="95000"/>
                          <a:satMod val="105000"/>
                        </a:srgbClr>
                      </a:solidFill>
                      <a:prstDash val="solid"/>
                    </a:lnL>
                    <a:lnR w="9525" cap="flat" cmpd="sng" algn="ctr">
                      <a:solidFill>
                        <a:srgbClr val="4F81BD">
                          <a:tint val="50000"/>
                          <a:shade val="95000"/>
                          <a:satMod val="105000"/>
                        </a:srgbClr>
                      </a:solidFill>
                      <a:prstDash val="solid"/>
                    </a:lnR>
                    <a:lnT w="9525" cap="flat" cmpd="sng" algn="ctr">
                      <a:solidFill>
                        <a:srgbClr val="4F81BD">
                          <a:tint val="50000"/>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lt1"/>
                          </a:solidFill>
                          <a:latin typeface="Candara" panose="020E0502030303020204"/>
                        </a:defRPr>
                      </a:lvl1pPr>
                      <a:lvl2pPr marL="457200" algn="l" defTabSz="914400" rtl="0" eaLnBrk="1" latinLnBrk="0" hangingPunct="1">
                        <a:defRPr sz="1800" kern="1200">
                          <a:solidFill>
                            <a:schemeClr val="lt1"/>
                          </a:solidFill>
                          <a:latin typeface="Candara" panose="020E0502030303020204"/>
                        </a:defRPr>
                      </a:lvl2pPr>
                      <a:lvl3pPr marL="914400" algn="l" defTabSz="914400" rtl="0" eaLnBrk="1" latinLnBrk="0" hangingPunct="1">
                        <a:defRPr sz="1800" kern="1200">
                          <a:solidFill>
                            <a:schemeClr val="lt1"/>
                          </a:solidFill>
                          <a:latin typeface="Candara" panose="020E0502030303020204"/>
                        </a:defRPr>
                      </a:lvl3pPr>
                      <a:lvl4pPr marL="1371600" algn="l" defTabSz="914400" rtl="0" eaLnBrk="1" latinLnBrk="0" hangingPunct="1">
                        <a:defRPr sz="1800" kern="1200">
                          <a:solidFill>
                            <a:schemeClr val="lt1"/>
                          </a:solidFill>
                          <a:latin typeface="Candara" panose="020E0502030303020204"/>
                        </a:defRPr>
                      </a:lvl4pPr>
                      <a:lvl5pPr marL="1828800" algn="l" defTabSz="914400" rtl="0" eaLnBrk="1" latinLnBrk="0" hangingPunct="1">
                        <a:defRPr sz="1800" kern="1200">
                          <a:solidFill>
                            <a:schemeClr val="lt1"/>
                          </a:solidFill>
                          <a:latin typeface="Candara" panose="020E0502030303020204"/>
                        </a:defRPr>
                      </a:lvl5pPr>
                      <a:lvl6pPr marL="2286000" algn="l" defTabSz="914400" rtl="0" eaLnBrk="1" latinLnBrk="0" hangingPunct="1">
                        <a:defRPr sz="1800" kern="1200">
                          <a:solidFill>
                            <a:schemeClr val="lt1"/>
                          </a:solidFill>
                          <a:latin typeface="Candara" panose="020E0502030303020204"/>
                        </a:defRPr>
                      </a:lvl6pPr>
                      <a:lvl7pPr marL="2743200" algn="l" defTabSz="914400" rtl="0" eaLnBrk="1" latinLnBrk="0" hangingPunct="1">
                        <a:defRPr sz="1800" kern="1200">
                          <a:solidFill>
                            <a:schemeClr val="lt1"/>
                          </a:solidFill>
                          <a:latin typeface="Candara" panose="020E0502030303020204"/>
                        </a:defRPr>
                      </a:lvl7pPr>
                      <a:lvl8pPr marL="3200400" algn="l" defTabSz="914400" rtl="0" eaLnBrk="1" latinLnBrk="0" hangingPunct="1">
                        <a:defRPr sz="1800" kern="1200">
                          <a:solidFill>
                            <a:schemeClr val="lt1"/>
                          </a:solidFill>
                          <a:latin typeface="Candara" panose="020E0502030303020204"/>
                        </a:defRPr>
                      </a:lvl8pPr>
                      <a:lvl9pPr marL="3657600" algn="l" defTabSz="914400" rtl="0" eaLnBrk="1" latinLnBrk="0" hangingPunct="1">
                        <a:defRPr sz="1800" kern="1200">
                          <a:solidFill>
                            <a:schemeClr val="lt1"/>
                          </a:solidFill>
                          <a:latin typeface="Candara" panose="020E0502030303020204"/>
                        </a:defRPr>
                      </a:lvl9pPr>
                    </a:lstStyle>
                    <a:p>
                      <a:pPr algn="ctr"/>
                      <a:endParaRPr lang="zh-CN" altLang="en-US" dirty="0"/>
                    </a:p>
                  </a:txBody>
                  <a:tcPr marL="91432" marR="91432">
                    <a:lnL w="9525" cap="flat" cmpd="sng" algn="ctr">
                      <a:solidFill>
                        <a:srgbClr val="4F81BD">
                          <a:tint val="50000"/>
                          <a:shade val="95000"/>
                          <a:satMod val="105000"/>
                        </a:srgbClr>
                      </a:solidFill>
                      <a:prstDash val="solid"/>
                    </a:lnL>
                    <a:lnR w="9525" cap="flat" cmpd="sng" algn="ctr">
                      <a:solidFill>
                        <a:srgbClr val="4F81BD">
                          <a:tint val="50000"/>
                          <a:shade val="95000"/>
                          <a:satMod val="105000"/>
                        </a:srgbClr>
                      </a:solidFill>
                      <a:prstDash val="solid"/>
                    </a:lnR>
                    <a:lnT w="25400" cap="flat" cmpd="sng" algn="ctr">
                      <a:solidFill>
                        <a:sysClr val="window" lastClr="FFFFFF"/>
                      </a:solidFill>
                      <a:prstDash val="solid"/>
                    </a:lnT>
                    <a:lnB>
                      <a:noFill/>
                    </a:lnB>
                    <a:lnTlToBr w="12700" cmpd="sng">
                      <a:noFill/>
                      <a:prstDash val="solid"/>
                    </a:lnTlToBr>
                    <a:lnBlToTr w="12700" cmpd="sng">
                      <a:noFill/>
                      <a:prstDash val="solid"/>
                    </a:lnBlToTr>
                    <a:solidFill>
                      <a:sysClr val="window" lastClr="FFFFFF">
                        <a:alpha val="20000"/>
                      </a:sys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lt1"/>
                          </a:solidFill>
                          <a:latin typeface="Candara" panose="020E0502030303020204"/>
                        </a:defRPr>
                      </a:lvl1pPr>
                      <a:lvl2pPr marL="457200" algn="l" defTabSz="914400" rtl="0" eaLnBrk="1" latinLnBrk="0" hangingPunct="1">
                        <a:defRPr sz="1800" kern="1200">
                          <a:solidFill>
                            <a:schemeClr val="lt1"/>
                          </a:solidFill>
                          <a:latin typeface="Candara" panose="020E0502030303020204"/>
                        </a:defRPr>
                      </a:lvl2pPr>
                      <a:lvl3pPr marL="914400" algn="l" defTabSz="914400" rtl="0" eaLnBrk="1" latinLnBrk="0" hangingPunct="1">
                        <a:defRPr sz="1800" kern="1200">
                          <a:solidFill>
                            <a:schemeClr val="lt1"/>
                          </a:solidFill>
                          <a:latin typeface="Candara" panose="020E0502030303020204"/>
                        </a:defRPr>
                      </a:lvl3pPr>
                      <a:lvl4pPr marL="1371600" algn="l" defTabSz="914400" rtl="0" eaLnBrk="1" latinLnBrk="0" hangingPunct="1">
                        <a:defRPr sz="1800" kern="1200">
                          <a:solidFill>
                            <a:schemeClr val="lt1"/>
                          </a:solidFill>
                          <a:latin typeface="Candara" panose="020E0502030303020204"/>
                        </a:defRPr>
                      </a:lvl4pPr>
                      <a:lvl5pPr marL="1828800" algn="l" defTabSz="914400" rtl="0" eaLnBrk="1" latinLnBrk="0" hangingPunct="1">
                        <a:defRPr sz="1800" kern="1200">
                          <a:solidFill>
                            <a:schemeClr val="lt1"/>
                          </a:solidFill>
                          <a:latin typeface="Candara" panose="020E0502030303020204"/>
                        </a:defRPr>
                      </a:lvl5pPr>
                      <a:lvl6pPr marL="2286000" algn="l" defTabSz="914400" rtl="0" eaLnBrk="1" latinLnBrk="0" hangingPunct="1">
                        <a:defRPr sz="1800" kern="1200">
                          <a:solidFill>
                            <a:schemeClr val="lt1"/>
                          </a:solidFill>
                          <a:latin typeface="Candara" panose="020E0502030303020204"/>
                        </a:defRPr>
                      </a:lvl6pPr>
                      <a:lvl7pPr marL="2743200" algn="l" defTabSz="914400" rtl="0" eaLnBrk="1" latinLnBrk="0" hangingPunct="1">
                        <a:defRPr sz="1800" kern="1200">
                          <a:solidFill>
                            <a:schemeClr val="lt1"/>
                          </a:solidFill>
                          <a:latin typeface="Candara" panose="020E0502030303020204"/>
                        </a:defRPr>
                      </a:lvl7pPr>
                      <a:lvl8pPr marL="3200400" algn="l" defTabSz="914400" rtl="0" eaLnBrk="1" latinLnBrk="0" hangingPunct="1">
                        <a:defRPr sz="1800" kern="1200">
                          <a:solidFill>
                            <a:schemeClr val="lt1"/>
                          </a:solidFill>
                          <a:latin typeface="Candara" panose="020E0502030303020204"/>
                        </a:defRPr>
                      </a:lvl8pPr>
                      <a:lvl9pPr marL="3657600" algn="l" defTabSz="914400" rtl="0" eaLnBrk="1" latinLnBrk="0" hangingPunct="1">
                        <a:defRPr sz="1800" kern="1200">
                          <a:solidFill>
                            <a:schemeClr val="lt1"/>
                          </a:solidFill>
                          <a:latin typeface="Candara" panose="020E0502030303020204"/>
                        </a:defRPr>
                      </a:lvl9pPr>
                    </a:lstStyle>
                    <a:p>
                      <a:pPr algn="ctr"/>
                      <a:r>
                        <a:rPr lang="en-US" altLang="zh-CN" i="1" dirty="0">
                          <a:latin typeface="+mn-lt"/>
                        </a:rPr>
                        <a:t>x’</a:t>
                      </a:r>
                      <a:endParaRPr lang="zh-CN" altLang="en-US" i="1" dirty="0">
                        <a:latin typeface="+mn-lt"/>
                      </a:endParaRPr>
                    </a:p>
                  </a:txBody>
                  <a:tcPr marL="91432" marR="91432">
                    <a:lnL w="9525" cap="flat" cmpd="sng" algn="ctr">
                      <a:solidFill>
                        <a:srgbClr val="4F81BD">
                          <a:tint val="50000"/>
                          <a:shade val="95000"/>
                          <a:satMod val="105000"/>
                        </a:srgbClr>
                      </a:solidFill>
                      <a:prstDash val="solid"/>
                    </a:lnL>
                    <a:lnR w="9525" cap="flat" cmpd="sng" algn="ctr">
                      <a:solidFill>
                        <a:srgbClr val="4F81BD">
                          <a:tint val="50000"/>
                          <a:shade val="95000"/>
                          <a:satMod val="105000"/>
                        </a:srgbClr>
                      </a:solidFill>
                      <a:prstDash val="soli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lt1"/>
                          </a:solidFill>
                          <a:latin typeface="Candara" panose="020E0502030303020204"/>
                        </a:defRPr>
                      </a:lvl1pPr>
                      <a:lvl2pPr marL="457200" algn="l" defTabSz="914400" rtl="0" eaLnBrk="1" latinLnBrk="0" hangingPunct="1">
                        <a:defRPr sz="1800" kern="1200">
                          <a:solidFill>
                            <a:schemeClr val="lt1"/>
                          </a:solidFill>
                          <a:latin typeface="Candara" panose="020E0502030303020204"/>
                        </a:defRPr>
                      </a:lvl2pPr>
                      <a:lvl3pPr marL="914400" algn="l" defTabSz="914400" rtl="0" eaLnBrk="1" latinLnBrk="0" hangingPunct="1">
                        <a:defRPr sz="1800" kern="1200">
                          <a:solidFill>
                            <a:schemeClr val="lt1"/>
                          </a:solidFill>
                          <a:latin typeface="Candara" panose="020E0502030303020204"/>
                        </a:defRPr>
                      </a:lvl3pPr>
                      <a:lvl4pPr marL="1371600" algn="l" defTabSz="914400" rtl="0" eaLnBrk="1" latinLnBrk="0" hangingPunct="1">
                        <a:defRPr sz="1800" kern="1200">
                          <a:solidFill>
                            <a:schemeClr val="lt1"/>
                          </a:solidFill>
                          <a:latin typeface="Candara" panose="020E0502030303020204"/>
                        </a:defRPr>
                      </a:lvl4pPr>
                      <a:lvl5pPr marL="1828800" algn="l" defTabSz="914400" rtl="0" eaLnBrk="1" latinLnBrk="0" hangingPunct="1">
                        <a:defRPr sz="1800" kern="1200">
                          <a:solidFill>
                            <a:schemeClr val="lt1"/>
                          </a:solidFill>
                          <a:latin typeface="Candara" panose="020E0502030303020204"/>
                        </a:defRPr>
                      </a:lvl5pPr>
                      <a:lvl6pPr marL="2286000" algn="l" defTabSz="914400" rtl="0" eaLnBrk="1" latinLnBrk="0" hangingPunct="1">
                        <a:defRPr sz="1800" kern="1200">
                          <a:solidFill>
                            <a:schemeClr val="lt1"/>
                          </a:solidFill>
                          <a:latin typeface="Candara" panose="020E0502030303020204"/>
                        </a:defRPr>
                      </a:lvl6pPr>
                      <a:lvl7pPr marL="2743200" algn="l" defTabSz="914400" rtl="0" eaLnBrk="1" latinLnBrk="0" hangingPunct="1">
                        <a:defRPr sz="1800" kern="1200">
                          <a:solidFill>
                            <a:schemeClr val="lt1"/>
                          </a:solidFill>
                          <a:latin typeface="Candara" panose="020E0502030303020204"/>
                        </a:defRPr>
                      </a:lvl7pPr>
                      <a:lvl8pPr marL="3200400" algn="l" defTabSz="914400" rtl="0" eaLnBrk="1" latinLnBrk="0" hangingPunct="1">
                        <a:defRPr sz="1800" kern="1200">
                          <a:solidFill>
                            <a:schemeClr val="lt1"/>
                          </a:solidFill>
                          <a:latin typeface="Candara" panose="020E0502030303020204"/>
                        </a:defRPr>
                      </a:lvl8pPr>
                      <a:lvl9pPr marL="3657600" algn="l" defTabSz="914400" rtl="0" eaLnBrk="1" latinLnBrk="0" hangingPunct="1">
                        <a:defRPr sz="1800" kern="1200">
                          <a:solidFill>
                            <a:schemeClr val="lt1"/>
                          </a:solidFill>
                          <a:latin typeface="Candara" panose="020E0502030303020204"/>
                        </a:defRPr>
                      </a:lvl9pPr>
                    </a:lstStyle>
                    <a:p>
                      <a:pPr algn="ctr"/>
                      <a:endParaRPr lang="zh-CN" altLang="en-US" dirty="0"/>
                    </a:p>
                  </a:txBody>
                  <a:tcPr marL="91432" marR="91432">
                    <a:lnL w="9525" cap="flat" cmpd="sng" algn="ctr">
                      <a:solidFill>
                        <a:srgbClr val="4F81BD">
                          <a:tint val="50000"/>
                          <a:shade val="95000"/>
                          <a:satMod val="105000"/>
                        </a:srgbClr>
                      </a:solidFill>
                      <a:prstDash val="solid"/>
                    </a:lnL>
                    <a:lnR w="9525" cap="flat" cmpd="sng" algn="ctr">
                      <a:solidFill>
                        <a:srgbClr val="4F81BD">
                          <a:tint val="50000"/>
                          <a:shade val="95000"/>
                          <a:satMod val="105000"/>
                        </a:srgbClr>
                      </a:solidFill>
                      <a:prstDash val="solid"/>
                    </a:lnR>
                    <a:lnT>
                      <a:noFill/>
                    </a:lnT>
                    <a:lnB w="9525" cap="flat" cmpd="sng" algn="ctr">
                      <a:solidFill>
                        <a:srgbClr val="4F81BD">
                          <a:tint val="50000"/>
                          <a:shade val="95000"/>
                          <a:satMod val="105000"/>
                        </a:srgbClr>
                      </a:solidFill>
                      <a:prstDash val="solid"/>
                    </a:lnB>
                    <a:lnTlToBr w="12700" cmpd="sng">
                      <a:noFill/>
                      <a:prstDash val="solid"/>
                    </a:lnTlToBr>
                    <a:lnBlToTr w="12700" cmpd="sng">
                      <a:noFill/>
                      <a:prstDash val="solid"/>
                    </a:lnBlToTr>
                    <a:solidFill>
                      <a:sysClr val="window" lastClr="FFFFFF">
                        <a:alpha val="20000"/>
                      </a:sysClr>
                    </a:solidFill>
                  </a:tcPr>
                </a:tc>
                <a:extLst>
                  <a:ext uri="{0D108BD9-81ED-4DB2-BD59-A6C34878D82A}">
                    <a16:rowId xmlns:a16="http://schemas.microsoft.com/office/drawing/2014/main" val="10003"/>
                  </a:ext>
                </a:extLst>
              </a:tr>
            </a:tbl>
          </a:graphicData>
        </a:graphic>
      </p:graphicFrame>
      <p:sp>
        <p:nvSpPr>
          <p:cNvPr id="173068" name="文本框 1"/>
          <p:cNvSpPr txBox="1">
            <a:spLocks noChangeArrowheads="1"/>
          </p:cNvSpPr>
          <p:nvPr/>
        </p:nvSpPr>
        <p:spPr bwMode="auto">
          <a:xfrm>
            <a:off x="250825" y="4581525"/>
            <a:ext cx="74437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Wingdings" panose="05000000000000000000" pitchFamily="2" charset="2"/>
              <a:buChar char="u"/>
            </a:pPr>
            <a:r>
              <a:rPr lang="zh-CN" altLang="en-US" sz="2400">
                <a:latin typeface="Times New Roman" panose="02020603050405020304" pitchFamily="18" charset="0"/>
                <a:ea typeface="宋体" panose="02010600030101010101" pitchFamily="2" charset="-122"/>
              </a:rPr>
              <a:t>随机化算法：</a:t>
            </a:r>
          </a:p>
        </p:txBody>
      </p:sp>
      <p:sp>
        <p:nvSpPr>
          <p:cNvPr id="2" name="矩形 1"/>
          <p:cNvSpPr/>
          <p:nvPr/>
        </p:nvSpPr>
        <p:spPr>
          <a:xfrm>
            <a:off x="0" y="5084763"/>
            <a:ext cx="9144000" cy="1754326"/>
          </a:xfrm>
          <a:prstGeom prst="rect">
            <a:avLst/>
          </a:prstGeom>
        </p:spPr>
        <p:txBody>
          <a:bodyPr>
            <a:spAutoFit/>
          </a:bodyPr>
          <a:lstStyle/>
          <a:p>
            <a:pPr algn="just" eaLnBrk="1" hangingPunct="1">
              <a:defRPr/>
            </a:pPr>
            <a:r>
              <a:rPr lang="zh-CN" altLang="en-US" dirty="0"/>
              <a:t>让</a:t>
            </a:r>
            <a:r>
              <a:rPr lang="en-US" altLang="zh-CN" dirty="0"/>
              <a:t>M</a:t>
            </a:r>
            <a:r>
              <a:rPr lang="zh-CN" altLang="en-US" dirty="0"/>
              <a:t>是从</a:t>
            </a:r>
            <a:r>
              <a:rPr lang="zh-CN" altLang="en-US" i="1" dirty="0">
                <a:latin typeface="Times New Roman" panose="02020603050405020304" pitchFamily="18" charset="0"/>
              </a:rPr>
              <a:t>Ｄ</a:t>
            </a:r>
            <a:r>
              <a:rPr lang="en-US" altLang="zh-CN" i="1" baseline="-25000" dirty="0">
                <a:latin typeface="Times New Roman" panose="02020603050405020304" pitchFamily="18" charset="0"/>
              </a:rPr>
              <a:t>n</a:t>
            </a:r>
            <a:r>
              <a:rPr lang="zh-CN" altLang="en-US" dirty="0"/>
              <a:t>到</a:t>
            </a:r>
            <a:r>
              <a:rPr lang="en-US" altLang="zh-CN" dirty="0"/>
              <a:t>Y</a:t>
            </a:r>
            <a:r>
              <a:rPr lang="zh-CN" altLang="en-US" dirty="0"/>
              <a:t>的一个随机化算法。</a:t>
            </a:r>
            <a:r>
              <a:rPr lang="zh-CN" altLang="en-US" i="1" dirty="0">
                <a:latin typeface="Times New Roman" panose="02020603050405020304" pitchFamily="18" charset="0"/>
              </a:rPr>
              <a:t>Ｄ</a:t>
            </a:r>
            <a:r>
              <a:rPr lang="en-US" altLang="zh-CN" i="1" baseline="-25000" dirty="0">
                <a:latin typeface="Times New Roman" panose="02020603050405020304" pitchFamily="18" charset="0"/>
              </a:rPr>
              <a:t>1 </a:t>
            </a:r>
            <a:r>
              <a:rPr lang="zh-CN" altLang="en-US" dirty="0"/>
              <a:t>，</a:t>
            </a:r>
            <a:r>
              <a:rPr lang="zh-CN" altLang="en-US" i="1" dirty="0">
                <a:latin typeface="Times New Roman" panose="02020603050405020304" pitchFamily="18" charset="0"/>
              </a:rPr>
              <a:t>Ｄ</a:t>
            </a:r>
            <a:r>
              <a:rPr lang="en-US" altLang="zh-CN" i="1" baseline="-25000" dirty="0">
                <a:latin typeface="Times New Roman" panose="02020603050405020304" pitchFamily="18" charset="0"/>
              </a:rPr>
              <a:t>2</a:t>
            </a:r>
            <a:r>
              <a:rPr lang="zh-CN" altLang="en-US" dirty="0"/>
              <a:t>是只有一行记录不同的</a:t>
            </a:r>
            <a:r>
              <a:rPr lang="zh-CN" altLang="en-US" dirty="0">
                <a:latin typeface="宋体" panose="02010600030101010101" pitchFamily="2" charset="-122"/>
              </a:rPr>
              <a:t>邻居（兄弟）数据集（</a:t>
            </a:r>
            <a:r>
              <a:rPr lang="en-US" altLang="zh-CN" dirty="0"/>
              <a:t>database neighbors</a:t>
            </a:r>
            <a:r>
              <a:rPr lang="zh-CN" altLang="en-US" dirty="0"/>
              <a:t>）。</a:t>
            </a:r>
            <a:endParaRPr lang="en-US" altLang="zh-CN" dirty="0"/>
          </a:p>
          <a:p>
            <a:pPr marL="285750" indent="-285750" algn="just" eaLnBrk="1" hangingPunct="1">
              <a:buFont typeface="Arial" panose="020B0604020202020204" pitchFamily="34" charset="0"/>
              <a:buChar char="•"/>
              <a:defRPr/>
            </a:pPr>
            <a:r>
              <a:rPr lang="zh-CN" altLang="en-US" dirty="0"/>
              <a:t>随机化算法（</a:t>
            </a:r>
            <a:r>
              <a:rPr lang="en-US" altLang="zh-CN" dirty="0"/>
              <a:t>randomized algorithm</a:t>
            </a:r>
            <a:r>
              <a:rPr lang="zh-CN" altLang="en-US" dirty="0"/>
              <a:t>）是这样一种算法，在算法中使用了随机函数，且随机函数的返回值直接或者间接的影响了算法的执行流程或执行结果。</a:t>
            </a:r>
            <a:endParaRPr lang="en-US" altLang="zh-CN" dirty="0"/>
          </a:p>
          <a:p>
            <a:pPr marL="285750" indent="-285750" algn="just" eaLnBrk="1" hangingPunct="1">
              <a:buFont typeface="Arial" panose="020B0604020202020204" pitchFamily="34" charset="0"/>
              <a:buChar char="•"/>
              <a:defRPr/>
            </a:pPr>
            <a:r>
              <a:rPr lang="zh-CN" altLang="en-US" dirty="0"/>
              <a:t>就是将算法的某一步或某几步置于运气的控制之下，即该算法在运行的过程中的某一步或某几步涉及一个随机决策，或者说其中的一个决策依赖于某种随机事件。</a:t>
            </a:r>
          </a:p>
        </p:txBody>
      </p:sp>
      <p:sp>
        <p:nvSpPr>
          <p:cNvPr id="173071"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7F09CB1E-72C4-4221-8752-3FE17A24963B}" type="slidenum">
              <a:rPr lang="zh-CN" altLang="en-US" sz="1800">
                <a:latin typeface="Calibri" panose="020F0502020204030204" pitchFamily="34" charset="0"/>
                <a:ea typeface="宋体" panose="02010600030101010101" pitchFamily="2" charset="-122"/>
              </a:rPr>
              <a:t>67</a:t>
            </a:fld>
            <a:endParaRPr lang="zh-CN" altLang="en-US" sz="1800">
              <a:latin typeface="Calibri" panose="020F050202020403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A5B6FF9-2A42-40AE-A026-5CD00C260BCE}"/>
                  </a:ext>
                </a:extLst>
              </p:cNvPr>
              <p:cNvSpPr txBox="1"/>
              <p:nvPr/>
            </p:nvSpPr>
            <p:spPr>
              <a:xfrm>
                <a:off x="2325985" y="4614466"/>
                <a:ext cx="203805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𝑀</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𝑌</m:t>
                      </m:r>
                    </m:oMath>
                  </m:oMathPara>
                </a14:m>
                <a:endParaRPr lang="zh-CN" altLang="en-US" sz="2400" dirty="0"/>
              </a:p>
            </p:txBody>
          </p:sp>
        </mc:Choice>
        <mc:Fallback xmlns="">
          <p:sp>
            <p:nvSpPr>
              <p:cNvPr id="3" name="文本框 2">
                <a:extLst>
                  <a:ext uri="{FF2B5EF4-FFF2-40B4-BE49-F238E27FC236}">
                    <a16:creationId xmlns:a16="http://schemas.microsoft.com/office/drawing/2014/main" id="{8A5B6FF9-2A42-40AE-A026-5CD00C260BCE}"/>
                  </a:ext>
                </a:extLst>
              </p:cNvPr>
              <p:cNvSpPr txBox="1">
                <a:spLocks noRot="1" noChangeAspect="1" noMove="1" noResize="1" noEditPoints="1" noAdjustHandles="1" noChangeArrowheads="1" noChangeShapeType="1" noTextEdit="1"/>
              </p:cNvSpPr>
              <p:nvPr/>
            </p:nvSpPr>
            <p:spPr>
              <a:xfrm>
                <a:off x="2325985" y="4614466"/>
                <a:ext cx="2038053" cy="369332"/>
              </a:xfrm>
              <a:prstGeom prst="rect">
                <a:avLst/>
              </a:prstGeom>
              <a:blipFill>
                <a:blip r:embed="rId3"/>
                <a:stretch>
                  <a:fillRect b="-11475"/>
                </a:stretch>
              </a:blipFill>
            </p:spPr>
            <p:txBody>
              <a:bodyPr/>
              <a:lstStyle/>
              <a:p>
                <a:r>
                  <a:rPr lang="zh-CN" altLang="en-US">
                    <a:noFill/>
                  </a:rPr>
                  <a:t> </a:t>
                </a:r>
              </a:p>
            </p:txBody>
          </p:sp>
        </mc:Fallback>
      </mc:AlternateContent>
    </p:spTree>
  </p:cSld>
  <p:clrMapOvr>
    <a:masterClrMapping/>
  </p:clrMapOvr>
  <p:transition advTm="16782"/>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17510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75108"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5.4.3 </a:t>
            </a:r>
            <a:r>
              <a:rPr lang="zh-CN" altLang="en-US" sz="2400" b="1">
                <a:latin typeface="黑体" panose="02010609060101010101" pitchFamily="49" charset="-122"/>
                <a:ea typeface="黑体" panose="02010609060101010101" pitchFamily="49" charset="-122"/>
              </a:rPr>
              <a:t>差分隐私基本概念</a:t>
            </a:r>
          </a:p>
        </p:txBody>
      </p:sp>
      <p:sp>
        <p:nvSpPr>
          <p:cNvPr id="175109" name="文本框 3"/>
          <p:cNvSpPr txBox="1">
            <a:spLocks noChangeArrowheads="1"/>
          </p:cNvSpPr>
          <p:nvPr/>
        </p:nvSpPr>
        <p:spPr bwMode="auto">
          <a:xfrm>
            <a:off x="288925" y="1538288"/>
            <a:ext cx="8361363"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设有随机算法 </a:t>
            </a:r>
            <a:r>
              <a:rPr lang="en-US" altLang="zh-CN" sz="2400" i="1" dirty="0">
                <a:latin typeface="Times New Roman" panose="02020603050405020304" pitchFamily="18" charset="0"/>
                <a:ea typeface="宋体" panose="02010600030101010101" pitchFamily="2" charset="-122"/>
              </a:rPr>
              <a:t>M</a:t>
            </a:r>
            <a:r>
              <a:rPr lang="zh-CN" altLang="en-US" sz="2400" dirty="0">
                <a:latin typeface="Times New Roman" panose="02020603050405020304" pitchFamily="18" charset="0"/>
                <a:ea typeface="宋体" panose="02010600030101010101" pitchFamily="2" charset="-122"/>
              </a:rPr>
              <a:t>，   为</a:t>
            </a:r>
            <a:r>
              <a:rPr lang="zh-CN" altLang="en-US" sz="2400" i="1" dirty="0">
                <a:latin typeface="Times New Roman" panose="02020603050405020304" pitchFamily="18" charset="0"/>
                <a:ea typeface="宋体" panose="02010600030101010101" pitchFamily="2" charset="-122"/>
              </a:rPr>
              <a:t>Ｍ</a:t>
            </a:r>
            <a:r>
              <a:rPr lang="zh-CN" altLang="en-US" sz="2400" dirty="0">
                <a:latin typeface="Times New Roman" panose="02020603050405020304" pitchFamily="18" charset="0"/>
                <a:ea typeface="宋体" panose="02010600030101010101" pitchFamily="2" charset="-122"/>
              </a:rPr>
              <a:t> 所有可能的输出构成的集合。对于任意两个邻居数据集 </a:t>
            </a:r>
            <a:r>
              <a:rPr lang="zh-CN" altLang="en-US" sz="2400" i="1" dirty="0">
                <a:latin typeface="Times New Roman" panose="02020603050405020304" pitchFamily="18" charset="0"/>
                <a:ea typeface="宋体" panose="02010600030101010101" pitchFamily="2" charset="-122"/>
              </a:rPr>
              <a:t>Ｄ</a:t>
            </a:r>
            <a:r>
              <a:rPr lang="en-US" altLang="zh-CN" sz="2400" i="1" baseline="-250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 和 </a:t>
            </a:r>
            <a:r>
              <a:rPr lang="zh-CN" altLang="en-US" sz="2400" i="1" dirty="0">
                <a:latin typeface="Times New Roman" panose="02020603050405020304" pitchFamily="18" charset="0"/>
                <a:ea typeface="宋体" panose="02010600030101010101" pitchFamily="2" charset="-122"/>
              </a:rPr>
              <a:t>Ｄ</a:t>
            </a:r>
            <a:r>
              <a:rPr lang="en-US" altLang="zh-CN" sz="2400" i="1" baseline="-25000" dirty="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以及      的任何子集      ，若算法</a:t>
            </a:r>
            <a:r>
              <a:rPr lang="zh-CN" altLang="en-US" sz="2400" i="1" dirty="0">
                <a:latin typeface="Times New Roman" panose="02020603050405020304" pitchFamily="18" charset="0"/>
                <a:ea typeface="宋体" panose="02010600030101010101" pitchFamily="2" charset="-122"/>
              </a:rPr>
              <a:t>Ｍ </a:t>
            </a:r>
            <a:r>
              <a:rPr lang="zh-CN" altLang="en-US" sz="2400" dirty="0">
                <a:latin typeface="Times New Roman" panose="02020603050405020304" pitchFamily="18" charset="0"/>
                <a:ea typeface="宋体" panose="02010600030101010101" pitchFamily="2" charset="-122"/>
              </a:rPr>
              <a:t>满足</a:t>
            </a:r>
          </a:p>
        </p:txBody>
      </p:sp>
      <p:graphicFrame>
        <p:nvGraphicFramePr>
          <p:cNvPr id="175110" name="对象 8">
            <a:hlinkClick r:id="" action="ppaction://ole?verb=1"/>
          </p:cNvPr>
          <p:cNvGraphicFramePr>
            <a:graphicFrameLocks noChangeAspect="1"/>
          </p:cNvGraphicFramePr>
          <p:nvPr>
            <p:extLst>
              <p:ext uri="{D42A27DB-BD31-4B8C-83A1-F6EECF244321}">
                <p14:modId xmlns:p14="http://schemas.microsoft.com/office/powerpoint/2010/main" val="2621248714"/>
              </p:ext>
            </p:extLst>
          </p:nvPr>
        </p:nvGraphicFramePr>
        <p:xfrm>
          <a:off x="1547813" y="3359150"/>
          <a:ext cx="6042025" cy="481013"/>
        </p:xfrm>
        <a:graphic>
          <a:graphicData uri="http://schemas.openxmlformats.org/presentationml/2006/ole">
            <mc:AlternateContent xmlns:mc="http://schemas.openxmlformats.org/markup-compatibility/2006">
              <mc:Choice xmlns:v="urn:schemas-microsoft-com:vml" Requires="v">
                <p:oleObj spid="_x0000_s3222" r:id="rId4" imgW="2717800" imgH="215900" progId="Equation.3">
                  <p:embed/>
                </p:oleObj>
              </mc:Choice>
              <mc:Fallback>
                <p:oleObj r:id="rId4" imgW="2717800" imgH="215900" progId="Equation.3">
                  <p:embed/>
                  <p:pic>
                    <p:nvPicPr>
                      <p:cNvPr id="0"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3359150"/>
                        <a:ext cx="6042025" cy="481013"/>
                      </a:xfrm>
                      <a:prstGeom prst="rect">
                        <a:avLst/>
                      </a:prstGeom>
                      <a:noFill/>
                      <a:ln>
                        <a:noFill/>
                      </a:ln>
                    </p:spPr>
                  </p:pic>
                </p:oleObj>
              </mc:Fallback>
            </mc:AlternateContent>
          </a:graphicData>
        </a:graphic>
      </p:graphicFrame>
      <p:sp>
        <p:nvSpPr>
          <p:cNvPr id="175111" name="文本框 9"/>
          <p:cNvSpPr txBox="1">
            <a:spLocks noChangeArrowheads="1"/>
          </p:cNvSpPr>
          <p:nvPr/>
        </p:nvSpPr>
        <p:spPr bwMode="auto">
          <a:xfrm>
            <a:off x="288925" y="3897313"/>
            <a:ext cx="870902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zh-CN" altLang="en-US" sz="2400" dirty="0">
                <a:latin typeface="Times New Roman" panose="02020603050405020304" pitchFamily="18" charset="0"/>
                <a:ea typeface="宋体" panose="02010600030101010101" pitchFamily="2" charset="-122"/>
              </a:rPr>
              <a:t>则称算法Ｍ 提供ε－差分隐私保护，其中参数ε称为隐私保护预算。</a:t>
            </a:r>
          </a:p>
        </p:txBody>
      </p:sp>
      <p:pic>
        <p:nvPicPr>
          <p:cNvPr id="10" name="图片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825" y="4464050"/>
            <a:ext cx="382905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5113" name="对象 5">
            <a:hlinkClick r:id="" action="ppaction://ole?verb=1"/>
          </p:cNvPr>
          <p:cNvGraphicFramePr>
            <a:graphicFrameLocks noChangeAspect="1"/>
          </p:cNvGraphicFramePr>
          <p:nvPr>
            <p:extLst>
              <p:ext uri="{D42A27DB-BD31-4B8C-83A1-F6EECF244321}">
                <p14:modId xmlns:p14="http://schemas.microsoft.com/office/powerpoint/2010/main" val="766692503"/>
              </p:ext>
            </p:extLst>
          </p:nvPr>
        </p:nvGraphicFramePr>
        <p:xfrm>
          <a:off x="3276600" y="1672232"/>
          <a:ext cx="431800" cy="433388"/>
        </p:xfrm>
        <a:graphic>
          <a:graphicData uri="http://schemas.openxmlformats.org/presentationml/2006/ole">
            <mc:AlternateContent xmlns:mc="http://schemas.openxmlformats.org/markup-compatibility/2006">
              <mc:Choice xmlns:v="urn:schemas-microsoft-com:vml" Requires="v">
                <p:oleObj spid="_x0000_s3223" r:id="rId7" imgW="215900" imgH="215900" progId="Equation.3">
                  <p:embed/>
                </p:oleObj>
              </mc:Choice>
              <mc:Fallback>
                <p:oleObj r:id="rId7" imgW="215900" imgH="215900" progId="Equation.3">
                  <p:embed/>
                  <p:pic>
                    <p:nvPicPr>
                      <p:cNvPr id="0" name="对象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1672232"/>
                        <a:ext cx="431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5114" name="对象 6">
            <a:hlinkClick r:id="" action="ppaction://ole?verb=1"/>
          </p:cNvPr>
          <p:cNvGraphicFramePr>
            <a:graphicFrameLocks noChangeAspect="1"/>
          </p:cNvGraphicFramePr>
          <p:nvPr>
            <p:extLst>
              <p:ext uri="{D42A27DB-BD31-4B8C-83A1-F6EECF244321}">
                <p14:modId xmlns:p14="http://schemas.microsoft.com/office/powerpoint/2010/main" val="2264097368"/>
              </p:ext>
            </p:extLst>
          </p:nvPr>
        </p:nvGraphicFramePr>
        <p:xfrm>
          <a:off x="7667625" y="2230512"/>
          <a:ext cx="433388" cy="406400"/>
        </p:xfrm>
        <a:graphic>
          <a:graphicData uri="http://schemas.openxmlformats.org/presentationml/2006/ole">
            <mc:AlternateContent xmlns:mc="http://schemas.openxmlformats.org/markup-compatibility/2006">
              <mc:Choice xmlns:v="urn:schemas-microsoft-com:vml" Requires="v">
                <p:oleObj spid="_x0000_s3224" r:id="rId9" imgW="228600" imgH="215900" progId="Equation.3">
                  <p:embed/>
                </p:oleObj>
              </mc:Choice>
              <mc:Fallback>
                <p:oleObj r:id="rId9" imgW="228600" imgH="215900" progId="Equation.3">
                  <p:embed/>
                  <p:pic>
                    <p:nvPicPr>
                      <p:cNvPr id="0" name="对象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67625" y="2230512"/>
                        <a:ext cx="433388"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5115" name="对象 5">
            <a:hlinkClick r:id="" action="ppaction://ole?verb=1"/>
          </p:cNvPr>
          <p:cNvGraphicFramePr>
            <a:graphicFrameLocks noChangeAspect="1"/>
          </p:cNvGraphicFramePr>
          <p:nvPr>
            <p:extLst>
              <p:ext uri="{D42A27DB-BD31-4B8C-83A1-F6EECF244321}">
                <p14:modId xmlns:p14="http://schemas.microsoft.com/office/powerpoint/2010/main" val="763460286"/>
              </p:ext>
            </p:extLst>
          </p:nvPr>
        </p:nvGraphicFramePr>
        <p:xfrm>
          <a:off x="5724525" y="2204864"/>
          <a:ext cx="431800" cy="434975"/>
        </p:xfrm>
        <a:graphic>
          <a:graphicData uri="http://schemas.openxmlformats.org/presentationml/2006/ole">
            <mc:AlternateContent xmlns:mc="http://schemas.openxmlformats.org/markup-compatibility/2006">
              <mc:Choice xmlns:v="urn:schemas-microsoft-com:vml" Requires="v">
                <p:oleObj spid="_x0000_s3225" r:id="rId11" imgW="215900" imgH="215900" progId="Equation.3">
                  <p:embed/>
                </p:oleObj>
              </mc:Choice>
              <mc:Fallback>
                <p:oleObj r:id="rId11" imgW="215900" imgH="215900" progId="Equation.3">
                  <p:embed/>
                  <p:pic>
                    <p:nvPicPr>
                      <p:cNvPr id="0" name="对象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4525" y="2204864"/>
                        <a:ext cx="4318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5116"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B4BDB7ED-205E-45B7-8C35-2A0BBB150606}" type="slidenum">
              <a:rPr lang="zh-CN" altLang="en-US" sz="1800">
                <a:latin typeface="Calibri" panose="020F0502020204030204" pitchFamily="34" charset="0"/>
                <a:ea typeface="宋体" panose="02010600030101010101" pitchFamily="2" charset="-122"/>
              </a:rPr>
              <a:t>68</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17715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77156"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5.4.3 </a:t>
            </a:r>
            <a:r>
              <a:rPr lang="zh-CN" altLang="en-US" sz="2400" b="1">
                <a:latin typeface="黑体" panose="02010609060101010101" pitchFamily="49" charset="-122"/>
                <a:ea typeface="黑体" panose="02010609060101010101" pitchFamily="49" charset="-122"/>
              </a:rPr>
              <a:t>差分隐私基本概念</a:t>
            </a:r>
          </a:p>
        </p:txBody>
      </p:sp>
      <p:sp>
        <p:nvSpPr>
          <p:cNvPr id="177157" name="文本框 4"/>
          <p:cNvSpPr txBox="1">
            <a:spLocks noChangeArrowheads="1"/>
          </p:cNvSpPr>
          <p:nvPr/>
        </p:nvSpPr>
        <p:spPr bwMode="auto">
          <a:xfrm>
            <a:off x="279400" y="2220913"/>
            <a:ext cx="8583613" cy="279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差分隐私保护可以通过在查询函数的返回值中加入适量的干扰噪声来实现。加入噪声过多会影响结果的可用性，过少则无法提供足够的安全保障。</a:t>
            </a:r>
          </a:p>
          <a:p>
            <a:pPr eaLnBrk="1" hangingPunct="1">
              <a:lnSpc>
                <a:spcPct val="150000"/>
              </a:lnSpc>
              <a:spcBef>
                <a:spcPct val="0"/>
              </a:spcBef>
              <a:buFont typeface="Arial" panose="020B0604020202020204" pitchFamily="34" charset="0"/>
              <a:buNone/>
            </a:pPr>
            <a:r>
              <a:rPr lang="zh-CN" altLang="en-US" sz="2400" dirty="0">
                <a:latin typeface="Times New Roman" panose="02020603050405020304" pitchFamily="18" charset="0"/>
                <a:ea typeface="宋体" panose="02010600030101010101" pitchFamily="2" charset="-122"/>
              </a:rPr>
              <a:t>        敏感度是决定加入噪声量大小的关键参数，它指增添或删除数据集中任一记录对查询结果造成的最大改变。</a:t>
            </a:r>
          </a:p>
        </p:txBody>
      </p:sp>
      <p:sp>
        <p:nvSpPr>
          <p:cNvPr id="177158" name="矩形 1"/>
          <p:cNvSpPr>
            <a:spLocks noChangeArrowheads="1"/>
          </p:cNvSpPr>
          <p:nvPr/>
        </p:nvSpPr>
        <p:spPr bwMode="auto">
          <a:xfrm>
            <a:off x="279400" y="1527175"/>
            <a:ext cx="1487488"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25000"/>
              </a:lnSpc>
              <a:spcBef>
                <a:spcPct val="0"/>
              </a:spcBef>
              <a:buFont typeface="Wingdings" panose="05000000000000000000" pitchFamily="2" charset="2"/>
              <a:buChar char="u"/>
            </a:pPr>
            <a:r>
              <a:rPr lang="zh-CN" altLang="en-US" sz="2400">
                <a:latin typeface="Times New Roman" panose="02020603050405020304" pitchFamily="18" charset="0"/>
                <a:ea typeface="宋体" panose="02010600030101010101" pitchFamily="2" charset="-122"/>
              </a:rPr>
              <a:t> 敏感度</a:t>
            </a:r>
            <a:endParaRPr lang="en-US" altLang="zh-CN" sz="2400">
              <a:latin typeface="Times New Roman" panose="02020603050405020304" pitchFamily="18" charset="0"/>
              <a:ea typeface="宋体" panose="02010600030101010101" pitchFamily="2" charset="-122"/>
            </a:endParaRPr>
          </a:p>
        </p:txBody>
      </p:sp>
      <p:sp>
        <p:nvSpPr>
          <p:cNvPr id="177159"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BB0E9629-5EEC-41CB-BEE7-8D2AF25BF78C}" type="slidenum">
              <a:rPr lang="zh-CN" altLang="en-US" sz="1800">
                <a:latin typeface="Calibri" panose="020F0502020204030204" pitchFamily="34" charset="0"/>
                <a:ea typeface="宋体" panose="02010600030101010101" pitchFamily="2" charset="-122"/>
              </a:rPr>
              <a:t>69</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5.1 </a:t>
            </a:r>
            <a:r>
              <a:rPr lang="zh-CN" altLang="zh-CN" sz="3600" noProof="1">
                <a:latin typeface="黑体" panose="02010609060101010101" pitchFamily="49" charset="-122"/>
                <a:ea typeface="黑体" panose="02010609060101010101" pitchFamily="49" charset="-122"/>
                <a:sym typeface="+mn-ea"/>
              </a:rPr>
              <a:t>传统隐私保护技术</a:t>
            </a:r>
            <a:r>
              <a:rPr lang="zh-CN" altLang="en-US" sz="3600" noProof="1">
                <a:latin typeface="黑体" panose="02010609060101010101" pitchFamily="49" charset="-122"/>
                <a:ea typeface="黑体" panose="02010609060101010101" pitchFamily="49" charset="-122"/>
                <a:sym typeface="+mn-ea"/>
              </a:rPr>
              <a:t>概论</a:t>
            </a:r>
            <a:endParaRPr lang="zh-CN" altLang="en-US" sz="3600" dirty="0">
              <a:latin typeface="黑体" panose="02010609060101010101" pitchFamily="49" charset="-122"/>
              <a:ea typeface="黑体" panose="02010609060101010101" pitchFamily="49" charset="-122"/>
            </a:endParaRPr>
          </a:p>
        </p:txBody>
      </p:sp>
      <p:sp>
        <p:nvSpPr>
          <p:cNvPr id="2048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20484"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5.1.2 </a:t>
            </a:r>
            <a:r>
              <a:rPr lang="zh-CN" altLang="en-US" sz="2400" b="1">
                <a:latin typeface="黑体" panose="02010609060101010101" pitchFamily="49" charset="-122"/>
                <a:ea typeface="黑体" panose="02010609060101010101" pitchFamily="49" charset="-122"/>
              </a:rPr>
              <a:t>隐私威胁</a:t>
            </a:r>
          </a:p>
        </p:txBody>
      </p:sp>
      <p:sp>
        <p:nvSpPr>
          <p:cNvPr id="20485" name="文本框 99"/>
          <p:cNvSpPr txBox="1">
            <a:spLocks noChangeArrowheads="1"/>
          </p:cNvSpPr>
          <p:nvPr/>
        </p:nvSpPr>
        <p:spPr bwMode="auto">
          <a:xfrm>
            <a:off x="166688" y="1690688"/>
            <a:ext cx="881062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无线网络中的节点承担着</a:t>
            </a:r>
            <a:r>
              <a:rPr lang="zh-CN" altLang="zh-CN" sz="2400" b="1" dirty="0">
                <a:solidFill>
                  <a:srgbClr val="FF0000"/>
                </a:solidFill>
                <a:latin typeface="宋体" panose="02010600030101010101" pitchFamily="2" charset="-122"/>
                <a:ea typeface="宋体" panose="02010600030101010101" pitchFamily="2" charset="-122"/>
              </a:rPr>
              <a:t>数据采集、数据传输、数据查询、数据融合</a:t>
            </a:r>
            <a:r>
              <a:rPr lang="zh-CN" altLang="zh-CN" sz="2400" dirty="0">
                <a:latin typeface="宋体" panose="02010600030101010101" pitchFamily="2" charset="-122"/>
                <a:ea typeface="宋体" panose="02010600030101010101" pitchFamily="2" charset="-122"/>
              </a:rPr>
              <a:t>等任务。由于节点工作在开放环境，极易遭受诸如传感信息的窃听、拒绝服务攻击、隐私信息的泄露等多种威胁和入侵。</a:t>
            </a:r>
            <a:endParaRPr lang="zh-CN" altLang="en-US" sz="2400" dirty="0">
              <a:latin typeface="宋体" panose="02010600030101010101" pitchFamily="2" charset="-122"/>
              <a:ea typeface="宋体" panose="02010600030101010101" pitchFamily="2" charset="-122"/>
            </a:endParaRPr>
          </a:p>
        </p:txBody>
      </p:sp>
      <p:sp>
        <p:nvSpPr>
          <p:cNvPr id="20486" name="文本框 14"/>
          <p:cNvSpPr txBox="1">
            <a:spLocks noChangeArrowheads="1"/>
          </p:cNvSpPr>
          <p:nvPr/>
        </p:nvSpPr>
        <p:spPr bwMode="auto">
          <a:xfrm>
            <a:off x="6948488" y="3543300"/>
            <a:ext cx="1368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2800">
                <a:solidFill>
                  <a:schemeClr val="bg1"/>
                </a:solidFill>
                <a:latin typeface="Times New Roman" panose="02020603050405020304" pitchFamily="18" charset="0"/>
                <a:ea typeface="宋体" panose="02010600030101010101" pitchFamily="2" charset="-122"/>
              </a:rPr>
              <a:t>发布</a:t>
            </a:r>
          </a:p>
        </p:txBody>
      </p:sp>
      <p:sp>
        <p:nvSpPr>
          <p:cNvPr id="20487" name="文本框 2"/>
          <p:cNvSpPr txBox="1">
            <a:spLocks noChangeArrowheads="1"/>
          </p:cNvSpPr>
          <p:nvPr/>
        </p:nvSpPr>
        <p:spPr bwMode="auto">
          <a:xfrm>
            <a:off x="166688" y="3706813"/>
            <a:ext cx="890587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下面分析无线网中节点在所承担的任务过程中可能面临的数据以及位置隐私威胁。</a:t>
            </a:r>
            <a:endParaRPr lang="zh-CN" altLang="en-US" sz="2400">
              <a:latin typeface="Arial" panose="020B0604020202020204" pitchFamily="34" charset="0"/>
              <a:ea typeface="宋体" panose="02010600030101010101" pitchFamily="2" charset="-122"/>
            </a:endParaRPr>
          </a:p>
        </p:txBody>
      </p:sp>
      <p:sp>
        <p:nvSpPr>
          <p:cNvPr id="20488"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766269B6-131E-4D0E-AB81-1EE1113338C9}" type="slidenum">
              <a:rPr lang="zh-CN" altLang="en-US" sz="1800">
                <a:latin typeface="Calibri" panose="020F0502020204030204" pitchFamily="34" charset="0"/>
                <a:ea typeface="宋体" panose="02010600030101010101" pitchFamily="2" charset="-122"/>
              </a:rPr>
              <a:t>7</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17920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79204"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5.4.3 </a:t>
            </a:r>
            <a:r>
              <a:rPr lang="zh-CN" altLang="en-US" sz="2400" b="1">
                <a:latin typeface="黑体" panose="02010609060101010101" pitchFamily="49" charset="-122"/>
                <a:ea typeface="黑体" panose="02010609060101010101" pitchFamily="49" charset="-122"/>
              </a:rPr>
              <a:t>差分隐私基本概念</a:t>
            </a:r>
          </a:p>
        </p:txBody>
      </p:sp>
      <p:sp>
        <p:nvSpPr>
          <p:cNvPr id="179205" name="矩形 1"/>
          <p:cNvSpPr>
            <a:spLocks noChangeArrowheads="1"/>
          </p:cNvSpPr>
          <p:nvPr/>
        </p:nvSpPr>
        <p:spPr bwMode="auto">
          <a:xfrm>
            <a:off x="200025" y="1385888"/>
            <a:ext cx="148748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25000"/>
              </a:lnSpc>
              <a:spcBef>
                <a:spcPct val="0"/>
              </a:spcBef>
              <a:buFont typeface="Wingdings" panose="05000000000000000000" pitchFamily="2" charset="2"/>
              <a:buChar char="u"/>
            </a:pPr>
            <a:r>
              <a:rPr lang="zh-CN" altLang="en-US" sz="2400">
                <a:latin typeface="Times New Roman" panose="02020603050405020304" pitchFamily="18" charset="0"/>
                <a:ea typeface="宋体" panose="02010600030101010101" pitchFamily="2" charset="-122"/>
              </a:rPr>
              <a:t> 敏感度</a:t>
            </a:r>
            <a:endParaRPr lang="en-US" altLang="zh-CN" sz="2400">
              <a:latin typeface="Times New Roman" panose="02020603050405020304" pitchFamily="18" charset="0"/>
              <a:ea typeface="宋体" panose="02010600030101010101" pitchFamily="2" charset="-122"/>
            </a:endParaRPr>
          </a:p>
        </p:txBody>
      </p:sp>
      <p:sp>
        <p:nvSpPr>
          <p:cNvPr id="179207"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02446252-8390-418F-B44B-9F3B269EAF16}" type="slidenum">
              <a:rPr lang="zh-CN" altLang="en-US" sz="1800">
                <a:latin typeface="Calibri" panose="020F0502020204030204" pitchFamily="34" charset="0"/>
                <a:ea typeface="宋体" panose="02010600030101010101" pitchFamily="2" charset="-122"/>
              </a:rPr>
              <a:t>70</a:t>
            </a:fld>
            <a:endParaRPr lang="zh-CN" altLang="en-US" sz="1800">
              <a:latin typeface="Calibri" panose="020F0502020204030204" pitchFamily="34" charset="0"/>
              <a:ea typeface="宋体" panose="02010600030101010101" pitchFamily="2" charset="-122"/>
            </a:endParaRPr>
          </a:p>
        </p:txBody>
      </p:sp>
      <p:sp>
        <p:nvSpPr>
          <p:cNvPr id="3" name="矩形 2"/>
          <p:cNvSpPr/>
          <p:nvPr/>
        </p:nvSpPr>
        <p:spPr>
          <a:xfrm>
            <a:off x="5728228" y="2990060"/>
            <a:ext cx="3419872" cy="1015663"/>
          </a:xfrm>
          <a:prstGeom prst="rect">
            <a:avLst/>
          </a:prstGeom>
          <a:solidFill>
            <a:srgbClr val="002060"/>
          </a:solidFill>
        </p:spPr>
        <p:txBody>
          <a:bodyPr wrap="square">
            <a:spAutoFit/>
          </a:bodyPr>
          <a:lstStyle/>
          <a:p>
            <a:pPr algn="just"/>
            <a:r>
              <a:rPr lang="en-US" altLang="zh-CN" sz="1200" b="1" dirty="0">
                <a:solidFill>
                  <a:srgbClr val="FFFF00"/>
                </a:solidFill>
              </a:rPr>
              <a:t>1-</a:t>
            </a:r>
            <a:r>
              <a:rPr lang="zh-CN" altLang="en-US" sz="1200" b="1" dirty="0">
                <a:solidFill>
                  <a:srgbClr val="FFFF00"/>
                </a:solidFill>
              </a:rPr>
              <a:t>范数</a:t>
            </a:r>
            <a:r>
              <a:rPr lang="en-US" altLang="zh-CN" sz="1200" b="1" dirty="0">
                <a:solidFill>
                  <a:srgbClr val="FFFF00"/>
                </a:solidFill>
              </a:rPr>
              <a:t>(</a:t>
            </a:r>
            <a:r>
              <a:rPr lang="zh-CN" altLang="en-US" sz="1200" b="1" dirty="0">
                <a:solidFill>
                  <a:srgbClr val="FFFF00"/>
                </a:solidFill>
              </a:rPr>
              <a:t>又称为曼哈顿距离</a:t>
            </a:r>
            <a:r>
              <a:rPr lang="en-US" altLang="zh-CN" sz="1200" b="1" dirty="0">
                <a:solidFill>
                  <a:srgbClr val="FFFF00"/>
                </a:solidFill>
              </a:rPr>
              <a:t>)</a:t>
            </a:r>
            <a:r>
              <a:rPr lang="zh-CN" altLang="en-US" sz="1200" b="1" dirty="0">
                <a:solidFill>
                  <a:srgbClr val="FFFF00"/>
                </a:solidFill>
              </a:rPr>
              <a:t>：</a:t>
            </a:r>
            <a:r>
              <a:rPr lang="en-US" altLang="zh-CN" sz="1200" dirty="0">
                <a:solidFill>
                  <a:srgbClr val="FFFF00"/>
                </a:solidFill>
              </a:rPr>
              <a:t>||f(D</a:t>
            </a:r>
            <a:r>
              <a:rPr lang="en-US" altLang="zh-CN" sz="1200" baseline="-25000" dirty="0">
                <a:solidFill>
                  <a:srgbClr val="FFFF00"/>
                </a:solidFill>
              </a:rPr>
              <a:t>1</a:t>
            </a:r>
            <a:r>
              <a:rPr lang="en-US" altLang="zh-CN" sz="1200" dirty="0">
                <a:solidFill>
                  <a:srgbClr val="FFFF00"/>
                </a:solidFill>
              </a:rPr>
              <a:t>)-f(D</a:t>
            </a:r>
            <a:r>
              <a:rPr lang="en-US" altLang="zh-CN" sz="1200" baseline="-25000" dirty="0">
                <a:solidFill>
                  <a:srgbClr val="FFFF00"/>
                </a:solidFill>
              </a:rPr>
              <a:t>2</a:t>
            </a:r>
            <a:r>
              <a:rPr lang="en-US" altLang="zh-CN" sz="1200" dirty="0">
                <a:solidFill>
                  <a:srgbClr val="FFFF00"/>
                </a:solidFill>
              </a:rPr>
              <a:t>)||</a:t>
            </a:r>
            <a:r>
              <a:rPr lang="en-US" altLang="zh-CN" sz="1200" baseline="-25000" dirty="0">
                <a:solidFill>
                  <a:srgbClr val="FFFF00"/>
                </a:solidFill>
              </a:rPr>
              <a:t>1</a:t>
            </a:r>
            <a:r>
              <a:rPr lang="zh-CN" altLang="en-US" sz="1200" dirty="0">
                <a:solidFill>
                  <a:srgbClr val="FFFF00"/>
                </a:solidFill>
              </a:rPr>
              <a:t>即两个相邻集合里面元素相差值的绝对值的和。敏感度的计算就是按定义的那样，对任一个数据集，你改变数据集中的一项，求这个函数的输出所发生的变化的最大值。</a:t>
            </a:r>
          </a:p>
        </p:txBody>
      </p:sp>
      <p:sp>
        <p:nvSpPr>
          <p:cNvPr id="10" name="文本框 9">
            <a:extLst>
              <a:ext uri="{FF2B5EF4-FFF2-40B4-BE49-F238E27FC236}">
                <a16:creationId xmlns:a16="http://schemas.microsoft.com/office/drawing/2014/main" id="{0C7013BD-B583-4B75-BF48-6AFB7DB9C122}"/>
              </a:ext>
            </a:extLst>
          </p:cNvPr>
          <p:cNvSpPr txBox="1"/>
          <p:nvPr/>
        </p:nvSpPr>
        <p:spPr>
          <a:xfrm>
            <a:off x="683568" y="2134398"/>
            <a:ext cx="8019107" cy="4524315"/>
          </a:xfrm>
          <a:prstGeom prst="rect">
            <a:avLst/>
          </a:prstGeom>
          <a:noFill/>
        </p:spPr>
        <p:txBody>
          <a:bodyPr wrap="square">
            <a:spAutoFit/>
          </a:bodyPr>
          <a:lstStyle/>
          <a:p>
            <a:r>
              <a:rPr lang="zh-CN" altLang="en-US" sz="2400" dirty="0">
                <a:latin typeface="Times New Roman" panose="02020603050405020304" pitchFamily="18" charset="0"/>
              </a:rPr>
              <a:t>设有函数               ，其中D是数据集合，函数在数据集合上进行查询，返回一个d维实数向量。对于任意的邻居数据集D</a:t>
            </a:r>
            <a:r>
              <a:rPr lang="en-US" altLang="zh-CN" sz="2400" baseline="-25000" dirty="0">
                <a:latin typeface="Times New Roman" panose="02020603050405020304" pitchFamily="18" charset="0"/>
              </a:rPr>
              <a:t>1</a:t>
            </a:r>
            <a:r>
              <a:rPr lang="zh-CN" altLang="en-US" sz="2400" dirty="0">
                <a:latin typeface="Times New Roman" panose="02020603050405020304" pitchFamily="18" charset="0"/>
              </a:rPr>
              <a:t>和D</a:t>
            </a:r>
            <a:r>
              <a:rPr lang="en-US" altLang="zh-CN" sz="2400" baseline="-25000" dirty="0">
                <a:latin typeface="Times New Roman" panose="02020603050405020304" pitchFamily="18" charset="0"/>
              </a:rPr>
              <a:t>2</a:t>
            </a:r>
            <a:r>
              <a:rPr lang="zh-CN" altLang="en-US" sz="2400" dirty="0">
                <a:latin typeface="Times New Roman" panose="02020603050405020304" pitchFamily="18" charset="0"/>
              </a:rPr>
              <a:t>，函数 </a:t>
            </a:r>
            <a:r>
              <a:rPr lang="en-US" altLang="zh-CN" sz="2400" dirty="0">
                <a:latin typeface="Times New Roman" panose="02020603050405020304" pitchFamily="18" charset="0"/>
              </a:rPr>
              <a:t> </a:t>
            </a:r>
            <a:r>
              <a:rPr lang="zh-CN" altLang="en-US" sz="2400" dirty="0">
                <a:latin typeface="Times New Roman" panose="02020603050405020304" pitchFamily="18" charset="0"/>
              </a:rPr>
              <a:t>的敏感度定义如下：</a:t>
            </a:r>
            <a:endParaRPr lang="en-US" altLang="zh-CN" sz="2400" dirty="0">
              <a:latin typeface="Times New Roman" panose="02020603050405020304" pitchFamily="18" charset="0"/>
            </a:endParaRPr>
          </a:p>
          <a:p>
            <a:r>
              <a:rPr lang="zh-CN" altLang="en-US" sz="2400" dirty="0">
                <a:latin typeface="Times New Roman" panose="02020603050405020304" pitchFamily="18" charset="0"/>
              </a:rPr>
              <a:t> </a:t>
            </a:r>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r>
              <a:rPr lang="zh-CN" altLang="en-US" sz="2400" dirty="0">
                <a:latin typeface="Times New Roman" panose="02020603050405020304" pitchFamily="18" charset="0"/>
              </a:rPr>
              <a:t>当函数  返回的结果是一个数字时，即              ，那么敏感度为：</a:t>
            </a:r>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r>
              <a:rPr lang="zh-CN" altLang="en-US" sz="2400" dirty="0">
                <a:latin typeface="Times New Roman" panose="02020603050405020304" pitchFamily="18" charset="0"/>
              </a:rPr>
              <a:t>比如计数查询函数：满足特定条件下的记录有多少条。那么这个函数的返回结果是一个数字，它的敏感度          ，即两个邻居数据集查询函数结果最大差值，一般来说邻居数据集上计数查询函数的敏感度为1。</a:t>
            </a:r>
          </a:p>
        </p:txBody>
      </p:sp>
      <p:pic>
        <p:nvPicPr>
          <p:cNvPr id="6" name="图片 5">
            <a:extLst>
              <a:ext uri="{FF2B5EF4-FFF2-40B4-BE49-F238E27FC236}">
                <a16:creationId xmlns:a16="http://schemas.microsoft.com/office/drawing/2014/main" id="{BA68D99D-CC27-43E3-841C-EEEAEFD7A457}"/>
              </a:ext>
            </a:extLst>
          </p:cNvPr>
          <p:cNvPicPr>
            <a:picLocks noChangeAspect="1"/>
          </p:cNvPicPr>
          <p:nvPr/>
        </p:nvPicPr>
        <p:blipFill>
          <a:blip r:embed="rId3"/>
          <a:stretch>
            <a:fillRect/>
          </a:stretch>
        </p:blipFill>
        <p:spPr>
          <a:xfrm>
            <a:off x="2051720" y="2181066"/>
            <a:ext cx="1085850" cy="352425"/>
          </a:xfrm>
          <a:prstGeom prst="rect">
            <a:avLst/>
          </a:prstGeom>
        </p:spPr>
      </p:pic>
      <p:pic>
        <p:nvPicPr>
          <p:cNvPr id="8" name="图片 7">
            <a:extLst>
              <a:ext uri="{FF2B5EF4-FFF2-40B4-BE49-F238E27FC236}">
                <a16:creationId xmlns:a16="http://schemas.microsoft.com/office/drawing/2014/main" id="{3C13B197-5D21-4C95-8887-B13CA753E436}"/>
              </a:ext>
            </a:extLst>
          </p:cNvPr>
          <p:cNvPicPr>
            <a:picLocks noChangeAspect="1"/>
          </p:cNvPicPr>
          <p:nvPr/>
        </p:nvPicPr>
        <p:blipFill>
          <a:blip r:embed="rId4"/>
          <a:stretch>
            <a:fillRect/>
          </a:stretch>
        </p:blipFill>
        <p:spPr>
          <a:xfrm>
            <a:off x="1849438" y="3353507"/>
            <a:ext cx="3733800" cy="542925"/>
          </a:xfrm>
          <a:prstGeom prst="rect">
            <a:avLst/>
          </a:prstGeom>
        </p:spPr>
      </p:pic>
      <p:pic>
        <p:nvPicPr>
          <p:cNvPr id="11" name="图片 10">
            <a:extLst>
              <a:ext uri="{FF2B5EF4-FFF2-40B4-BE49-F238E27FC236}">
                <a16:creationId xmlns:a16="http://schemas.microsoft.com/office/drawing/2014/main" id="{5D800C2F-4F09-4BDC-844C-2864FE45CA8C}"/>
              </a:ext>
            </a:extLst>
          </p:cNvPr>
          <p:cNvPicPr>
            <a:picLocks noChangeAspect="1"/>
          </p:cNvPicPr>
          <p:nvPr/>
        </p:nvPicPr>
        <p:blipFill>
          <a:blip r:embed="rId5"/>
          <a:stretch>
            <a:fillRect/>
          </a:stretch>
        </p:blipFill>
        <p:spPr>
          <a:xfrm>
            <a:off x="2606550" y="2965592"/>
            <a:ext cx="161925" cy="285750"/>
          </a:xfrm>
          <a:prstGeom prst="rect">
            <a:avLst/>
          </a:prstGeom>
        </p:spPr>
      </p:pic>
      <p:pic>
        <p:nvPicPr>
          <p:cNvPr id="17" name="图片 16">
            <a:extLst>
              <a:ext uri="{FF2B5EF4-FFF2-40B4-BE49-F238E27FC236}">
                <a16:creationId xmlns:a16="http://schemas.microsoft.com/office/drawing/2014/main" id="{1B168AFE-C324-47A7-BC51-A5C3E4947006}"/>
              </a:ext>
            </a:extLst>
          </p:cNvPr>
          <p:cNvPicPr>
            <a:picLocks noChangeAspect="1"/>
          </p:cNvPicPr>
          <p:nvPr/>
        </p:nvPicPr>
        <p:blipFill>
          <a:blip r:embed="rId5"/>
          <a:stretch>
            <a:fillRect/>
          </a:stretch>
        </p:blipFill>
        <p:spPr>
          <a:xfrm>
            <a:off x="1687513" y="4031441"/>
            <a:ext cx="161925" cy="285750"/>
          </a:xfrm>
          <a:prstGeom prst="rect">
            <a:avLst/>
          </a:prstGeom>
        </p:spPr>
      </p:pic>
      <p:pic>
        <p:nvPicPr>
          <p:cNvPr id="13" name="图片 12">
            <a:extLst>
              <a:ext uri="{FF2B5EF4-FFF2-40B4-BE49-F238E27FC236}">
                <a16:creationId xmlns:a16="http://schemas.microsoft.com/office/drawing/2014/main" id="{863D9F21-5F41-48E4-B545-CB35564F4A23}"/>
              </a:ext>
            </a:extLst>
          </p:cNvPr>
          <p:cNvPicPr>
            <a:picLocks noChangeAspect="1"/>
          </p:cNvPicPr>
          <p:nvPr/>
        </p:nvPicPr>
        <p:blipFill>
          <a:blip r:embed="rId6"/>
          <a:stretch>
            <a:fillRect/>
          </a:stretch>
        </p:blipFill>
        <p:spPr>
          <a:xfrm>
            <a:off x="5868144" y="4055164"/>
            <a:ext cx="981075" cy="381000"/>
          </a:xfrm>
          <a:prstGeom prst="rect">
            <a:avLst/>
          </a:prstGeom>
        </p:spPr>
      </p:pic>
      <p:pic>
        <p:nvPicPr>
          <p:cNvPr id="15" name="图片 14">
            <a:extLst>
              <a:ext uri="{FF2B5EF4-FFF2-40B4-BE49-F238E27FC236}">
                <a16:creationId xmlns:a16="http://schemas.microsoft.com/office/drawing/2014/main" id="{34F79CC6-52B9-401A-B8E4-809D1C486650}"/>
              </a:ext>
            </a:extLst>
          </p:cNvPr>
          <p:cNvPicPr>
            <a:picLocks noChangeAspect="1"/>
          </p:cNvPicPr>
          <p:nvPr/>
        </p:nvPicPr>
        <p:blipFill>
          <a:blip r:embed="rId7"/>
          <a:stretch>
            <a:fillRect/>
          </a:stretch>
        </p:blipFill>
        <p:spPr>
          <a:xfrm>
            <a:off x="2051720" y="4677128"/>
            <a:ext cx="3248025" cy="390525"/>
          </a:xfrm>
          <a:prstGeom prst="rect">
            <a:avLst/>
          </a:prstGeom>
        </p:spPr>
      </p:pic>
      <p:pic>
        <p:nvPicPr>
          <p:cNvPr id="18" name="图片 17">
            <a:extLst>
              <a:ext uri="{FF2B5EF4-FFF2-40B4-BE49-F238E27FC236}">
                <a16:creationId xmlns:a16="http://schemas.microsoft.com/office/drawing/2014/main" id="{31C730C3-D148-4286-91D3-7A9C52E5593B}"/>
              </a:ext>
            </a:extLst>
          </p:cNvPr>
          <p:cNvPicPr>
            <a:picLocks noChangeAspect="1"/>
          </p:cNvPicPr>
          <p:nvPr/>
        </p:nvPicPr>
        <p:blipFill>
          <a:blip r:embed="rId8"/>
          <a:stretch>
            <a:fillRect/>
          </a:stretch>
        </p:blipFill>
        <p:spPr>
          <a:xfrm>
            <a:off x="7208639" y="5496464"/>
            <a:ext cx="971550" cy="390525"/>
          </a:xfrm>
          <a:prstGeom prst="rect">
            <a:avLst/>
          </a:prstGeom>
        </p:spPr>
      </p:pic>
    </p:spTree>
    <p:extLst>
      <p:ext uri="{BB962C8B-B14F-4D97-AF65-F5344CB8AC3E}">
        <p14:creationId xmlns:p14="http://schemas.microsoft.com/office/powerpoint/2010/main" val="466491057"/>
      </p:ext>
    </p:extLst>
  </p:cSld>
  <p:clrMapOvr>
    <a:masterClrMapping/>
  </p:clrMapOvr>
  <p:transition advTm="167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18125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81252"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5.4.3 </a:t>
            </a:r>
            <a:r>
              <a:rPr lang="zh-CN" altLang="en-US" sz="2400" b="1">
                <a:latin typeface="黑体" panose="02010609060101010101" pitchFamily="49" charset="-122"/>
                <a:ea typeface="黑体" panose="02010609060101010101" pitchFamily="49" charset="-122"/>
              </a:rPr>
              <a:t>差分隐私基本概念</a:t>
            </a:r>
          </a:p>
        </p:txBody>
      </p:sp>
      <p:sp>
        <p:nvSpPr>
          <p:cNvPr id="181253" name="矩形 1"/>
          <p:cNvSpPr>
            <a:spLocks noChangeArrowheads="1"/>
          </p:cNvSpPr>
          <p:nvPr/>
        </p:nvSpPr>
        <p:spPr bwMode="auto">
          <a:xfrm>
            <a:off x="200025" y="1385888"/>
            <a:ext cx="271938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25000"/>
              </a:lnSpc>
              <a:spcBef>
                <a:spcPct val="0"/>
              </a:spcBef>
              <a:buFont typeface="Wingdings" panose="05000000000000000000" pitchFamily="2" charset="2"/>
              <a:buChar char="u"/>
            </a:pPr>
            <a:r>
              <a:rPr lang="zh-CN" altLang="en-US" sz="2400">
                <a:latin typeface="Times New Roman" panose="02020603050405020304" pitchFamily="18" charset="0"/>
                <a:ea typeface="宋体" panose="02010600030101010101" pitchFamily="2" charset="-122"/>
              </a:rPr>
              <a:t> 敏感度简单例子</a:t>
            </a:r>
            <a:endParaRPr lang="en-US" altLang="zh-CN" sz="2400">
              <a:latin typeface="Times New Roman" panose="02020603050405020304" pitchFamily="18" charset="0"/>
              <a:ea typeface="宋体" panose="02010600030101010101" pitchFamily="2" charset="-122"/>
            </a:endParaRPr>
          </a:p>
        </p:txBody>
      </p:sp>
      <p:sp>
        <p:nvSpPr>
          <p:cNvPr id="3" name="文本框 2"/>
          <p:cNvSpPr txBox="1">
            <a:spLocks noRot="1" noChangeAspect="1" noMove="1" noResize="1" noEditPoints="1" noAdjustHandles="1" noChangeArrowheads="1" noChangeShapeType="1" noTextEdit="1"/>
          </p:cNvSpPr>
          <p:nvPr/>
        </p:nvSpPr>
        <p:spPr>
          <a:xfrm>
            <a:off x="395536" y="1939886"/>
            <a:ext cx="8592889" cy="2631490"/>
          </a:xfrm>
          <a:prstGeom prst="rect">
            <a:avLst/>
          </a:prstGeom>
          <a:blipFill>
            <a:blip r:embed="rId3"/>
            <a:stretch>
              <a:fillRect l="-923" r="-426" b="-1620"/>
            </a:stretch>
          </a:blipFill>
        </p:spPr>
        <p:txBody>
          <a:bodyPr/>
          <a:lstStyle/>
          <a:p>
            <a:pPr>
              <a:defRPr/>
            </a:pPr>
            <a:r>
              <a:rPr lang="zh-CN" altLang="en-US" dirty="0">
                <a:noFill/>
              </a:rPr>
              <a:t> </a:t>
            </a:r>
          </a:p>
        </p:txBody>
      </p:sp>
      <p:sp>
        <p:nvSpPr>
          <p:cNvPr id="4" name="文本框 3"/>
          <p:cNvSpPr txBox="1">
            <a:spLocks noRot="1" noChangeAspect="1" noMove="1" noResize="1" noEditPoints="1" noAdjustHandles="1" noChangeArrowheads="1" noChangeShapeType="1" noTextEdit="1"/>
          </p:cNvSpPr>
          <p:nvPr/>
        </p:nvSpPr>
        <p:spPr>
          <a:xfrm>
            <a:off x="621232" y="4837282"/>
            <a:ext cx="3960440" cy="785728"/>
          </a:xfrm>
          <a:prstGeom prst="rect">
            <a:avLst/>
          </a:prstGeom>
          <a:blipFill>
            <a:blip r:embed="rId4"/>
            <a:stretch>
              <a:fillRect b="-9375"/>
            </a:stretch>
          </a:blipFill>
        </p:spPr>
        <p:txBody>
          <a:bodyPr/>
          <a:lstStyle/>
          <a:p>
            <a:pPr>
              <a:defRPr/>
            </a:pPr>
            <a:r>
              <a:rPr lang="zh-CN" altLang="en-US">
                <a:noFill/>
              </a:rPr>
              <a:t> </a:t>
            </a:r>
          </a:p>
        </p:txBody>
      </p:sp>
      <p:sp>
        <p:nvSpPr>
          <p:cNvPr id="5" name="矩形 4"/>
          <p:cNvSpPr>
            <a:spLocks noRot="1" noChangeAspect="1" noMove="1" noResize="1" noEditPoints="1" noAdjustHandles="1" noChangeArrowheads="1" noChangeShapeType="1" noTextEdit="1"/>
          </p:cNvSpPr>
          <p:nvPr/>
        </p:nvSpPr>
        <p:spPr>
          <a:xfrm>
            <a:off x="5076056" y="4744949"/>
            <a:ext cx="3672408" cy="878061"/>
          </a:xfrm>
          <a:prstGeom prst="rect">
            <a:avLst/>
          </a:prstGeom>
          <a:blipFill>
            <a:blip r:embed="rId5"/>
            <a:stretch>
              <a:fillRect b="-2778"/>
            </a:stretch>
          </a:blipFill>
        </p:spPr>
        <p:txBody>
          <a:bodyPr/>
          <a:lstStyle/>
          <a:p>
            <a:pPr>
              <a:defRPr/>
            </a:pPr>
            <a:r>
              <a:rPr lang="zh-CN" altLang="en-US">
                <a:noFill/>
              </a:rPr>
              <a:t> </a:t>
            </a:r>
          </a:p>
        </p:txBody>
      </p:sp>
      <p:cxnSp>
        <p:nvCxnSpPr>
          <p:cNvPr id="10" name="直接箭头连接符 9"/>
          <p:cNvCxnSpPr/>
          <p:nvPr/>
        </p:nvCxnSpPr>
        <p:spPr>
          <a:xfrm flipV="1">
            <a:off x="2339975" y="5183188"/>
            <a:ext cx="579438" cy="71913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6" name="直接箭头连接符 15"/>
          <p:cNvCxnSpPr/>
          <p:nvPr/>
        </p:nvCxnSpPr>
        <p:spPr>
          <a:xfrm flipV="1">
            <a:off x="6623050" y="5095875"/>
            <a:ext cx="579438" cy="719138"/>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81259"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F3587A4-FCBC-4978-BEB4-ACB67B40DD46}" type="slidenum">
              <a:rPr lang="zh-CN" altLang="en-US" sz="1800">
                <a:latin typeface="Calibri" panose="020F0502020204030204" pitchFamily="34" charset="0"/>
                <a:ea typeface="宋体" panose="02010600030101010101" pitchFamily="2" charset="-122"/>
              </a:rPr>
              <a:t>71</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18329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83300"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5.4.3 </a:t>
            </a:r>
            <a:r>
              <a:rPr lang="zh-CN" altLang="en-US" sz="2400" b="1">
                <a:latin typeface="黑体" panose="02010609060101010101" pitchFamily="49" charset="-122"/>
                <a:ea typeface="黑体" panose="02010609060101010101" pitchFamily="49" charset="-122"/>
              </a:rPr>
              <a:t>差分隐私基本概念</a:t>
            </a:r>
          </a:p>
        </p:txBody>
      </p:sp>
      <p:sp>
        <p:nvSpPr>
          <p:cNvPr id="6" name="文本框 5"/>
          <p:cNvSpPr txBox="1"/>
          <p:nvPr/>
        </p:nvSpPr>
        <p:spPr>
          <a:xfrm>
            <a:off x="107950" y="1651000"/>
            <a:ext cx="8842375" cy="3876675"/>
          </a:xfrm>
          <a:prstGeom prst="rect">
            <a:avLst/>
          </a:prstGeom>
          <a:noFill/>
        </p:spPr>
        <p:txBody>
          <a:bodyPr>
            <a:spAutoFit/>
          </a:bodyPr>
          <a:lstStyle/>
          <a:p>
            <a:pPr>
              <a:lnSpc>
                <a:spcPct val="150000"/>
              </a:lnSpc>
              <a:buFont typeface="Arial" panose="020B0604020202020204" pitchFamily="34" charset="0"/>
              <a:buNone/>
              <a:defRPr/>
            </a:pPr>
            <a:r>
              <a:rPr lang="en-US" altLang="zh-CN" sz="2400" noProof="1">
                <a:sym typeface="+mn-ea"/>
              </a:rPr>
              <a:t>       一个复杂的隐私保护问题通常需要多次应用差分隐私保护算法才能得以解决．在这种情况下，为了保证整个过程的隐私保护水平控制在给定的预算ε之内，需要合理地将全部预算分配到整个算法的各个步骤中．这时可以利用隐私保护算法的两个组合性质</a:t>
            </a:r>
            <a:r>
              <a:rPr lang="zh-CN" altLang="en-US" sz="2400" noProof="1">
                <a:sym typeface="+mn-ea"/>
              </a:rPr>
              <a:t>：</a:t>
            </a:r>
            <a:r>
              <a:rPr lang="zh-CN" altLang="zh-CN" sz="2400" noProof="1">
                <a:sym typeface="+mn-ea"/>
              </a:rPr>
              <a:t>序列（串行）组合和并行组合。</a:t>
            </a:r>
          </a:p>
          <a:p>
            <a:pPr>
              <a:lnSpc>
                <a:spcPct val="150000"/>
              </a:lnSpc>
              <a:buFont typeface="Arial" panose="020B0604020202020204" pitchFamily="34" charset="0"/>
              <a:buNone/>
              <a:defRPr/>
            </a:pPr>
            <a:endParaRPr lang="zh-CN" altLang="zh-CN" sz="2400" noProof="1">
              <a:sym typeface="+mn-ea"/>
            </a:endParaRPr>
          </a:p>
          <a:p>
            <a:pPr marL="342900">
              <a:lnSpc>
                <a:spcPct val="125000"/>
              </a:lnSpc>
              <a:buFont typeface="Wingdings" panose="05000000000000000000" charset="0"/>
              <a:buNone/>
              <a:defRPr/>
            </a:pPr>
            <a:endParaRPr lang="zh-CN" altLang="en-US" sz="2400" noProof="1">
              <a:sym typeface="+mn-ea"/>
            </a:endParaRPr>
          </a:p>
        </p:txBody>
      </p:sp>
      <p:sp>
        <p:nvSpPr>
          <p:cNvPr id="183302"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144C8CC3-10E6-493A-A346-F63952205439}" type="slidenum">
              <a:rPr lang="zh-CN" altLang="en-US" sz="1800">
                <a:latin typeface="Calibri" panose="020F0502020204030204" pitchFamily="34" charset="0"/>
                <a:ea typeface="宋体" panose="02010600030101010101" pitchFamily="2" charset="-122"/>
              </a:rPr>
              <a:t>72</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18534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85348"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5.4.3 </a:t>
            </a:r>
            <a:r>
              <a:rPr lang="zh-CN" altLang="en-US" sz="2400" b="1">
                <a:latin typeface="黑体" panose="02010609060101010101" pitchFamily="49" charset="-122"/>
                <a:ea typeface="黑体" panose="02010609060101010101" pitchFamily="49" charset="-122"/>
              </a:rPr>
              <a:t>差分隐私基本概念</a:t>
            </a:r>
          </a:p>
        </p:txBody>
      </p:sp>
      <p:sp>
        <p:nvSpPr>
          <p:cNvPr id="185349" name="文本框 5"/>
          <p:cNvSpPr txBox="1">
            <a:spLocks noChangeArrowheads="1"/>
          </p:cNvSpPr>
          <p:nvPr/>
        </p:nvSpPr>
        <p:spPr bwMode="auto">
          <a:xfrm>
            <a:off x="153988" y="1477963"/>
            <a:ext cx="88423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50000"/>
              </a:lnSpc>
              <a:spcBef>
                <a:spcPct val="0"/>
              </a:spcBef>
              <a:buClr>
                <a:schemeClr val="tx1"/>
              </a:buClr>
              <a:buFont typeface="Wingdings" panose="05000000000000000000" pitchFamily="2" charset="2"/>
              <a:buChar char="u"/>
            </a:pPr>
            <a:r>
              <a:rPr lang="zh-CN" altLang="zh-CN" sz="2400">
                <a:solidFill>
                  <a:srgbClr val="0070C0"/>
                </a:solidFill>
                <a:latin typeface="Arial" panose="020B0604020202020204" pitchFamily="34" charset="0"/>
                <a:ea typeface="宋体" panose="02010600030101010101" pitchFamily="2" charset="-122"/>
                <a:sym typeface="微软雅黑" panose="020B0503020204020204" pitchFamily="34" charset="-122"/>
              </a:rPr>
              <a:t>序列组合性</a:t>
            </a:r>
            <a:endParaRPr lang="en-US" altLang="zh-CN" sz="2400">
              <a:solidFill>
                <a:srgbClr val="0070C0"/>
              </a:solidFill>
              <a:latin typeface="Arial" panose="020B0604020202020204" pitchFamily="34" charset="0"/>
              <a:ea typeface="宋体" panose="02010600030101010101" pitchFamily="2" charset="-122"/>
              <a:sym typeface="微软雅黑" panose="020B0503020204020204" pitchFamily="34" charset="-122"/>
            </a:endParaRPr>
          </a:p>
        </p:txBody>
      </p:sp>
      <p:graphicFrame>
        <p:nvGraphicFramePr>
          <p:cNvPr id="185350" name="对象 4">
            <a:hlinkClick r:id="" action="ppaction://ole?verb=1"/>
          </p:cNvPr>
          <p:cNvGraphicFramePr>
            <a:graphicFrameLocks noChangeAspect="1"/>
          </p:cNvGraphicFramePr>
          <p:nvPr/>
        </p:nvGraphicFramePr>
        <p:xfrm>
          <a:off x="1187450" y="2930525"/>
          <a:ext cx="360363" cy="427038"/>
        </p:xfrm>
        <a:graphic>
          <a:graphicData uri="http://schemas.openxmlformats.org/presentationml/2006/ole">
            <mc:AlternateContent xmlns:mc="http://schemas.openxmlformats.org/markup-compatibility/2006">
              <mc:Choice xmlns:v="urn:schemas-microsoft-com:vml" Requires="v">
                <p:oleObj spid="_x0000_s4172" r:id="rId4" imgW="152400" imgH="228600" progId="Equation.3">
                  <p:embed/>
                </p:oleObj>
              </mc:Choice>
              <mc:Fallback>
                <p:oleObj r:id="rId4" imgW="152400" imgH="228600" progId="Equation.3">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2930525"/>
                        <a:ext cx="3603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5351" name="对象 5">
            <a:hlinkClick r:id="" action="ppaction://ole?verb=1"/>
          </p:cNvPr>
          <p:cNvGraphicFramePr>
            <a:graphicFrameLocks noChangeAspect="1"/>
          </p:cNvGraphicFramePr>
          <p:nvPr/>
        </p:nvGraphicFramePr>
        <p:xfrm>
          <a:off x="3851275" y="2836863"/>
          <a:ext cx="1296988" cy="541337"/>
        </p:xfrm>
        <a:graphic>
          <a:graphicData uri="http://schemas.openxmlformats.org/presentationml/2006/ole">
            <mc:AlternateContent xmlns:mc="http://schemas.openxmlformats.org/markup-compatibility/2006">
              <mc:Choice xmlns:v="urn:schemas-microsoft-com:vml" Requires="v">
                <p:oleObj spid="_x0000_s4173" r:id="rId6" imgW="698500" imgH="292100" progId="Equation.3">
                  <p:embed/>
                </p:oleObj>
              </mc:Choice>
              <mc:Fallback>
                <p:oleObj r:id="rId6" imgW="698500" imgH="292100" progId="Equation.3">
                  <p:embed/>
                  <p:pic>
                    <p:nvPicPr>
                      <p:cNvPr id="0"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1275" y="2836863"/>
                        <a:ext cx="1296988"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5352" name="矩形 1"/>
          <p:cNvSpPr>
            <a:spLocks noChangeArrowheads="1"/>
          </p:cNvSpPr>
          <p:nvPr/>
        </p:nvSpPr>
        <p:spPr bwMode="auto">
          <a:xfrm>
            <a:off x="468313" y="2266950"/>
            <a:ext cx="8424862"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Clr>
                <a:schemeClr val="tx1"/>
              </a:buClr>
              <a:buFont typeface="Arial" panose="020B0604020202020204" pitchFamily="34" charset="0"/>
              <a:buNone/>
            </a:pPr>
            <a:r>
              <a:rPr lang="en-US" altLang="zh-CN" sz="2400" dirty="0">
                <a:latin typeface="Arial" panose="020B0604020202020204" pitchFamily="34" charset="0"/>
                <a:ea typeface="宋体" panose="02010600030101010101" pitchFamily="2" charset="-122"/>
                <a:sym typeface="微软雅黑" panose="020B0503020204020204" pitchFamily="34" charset="-122"/>
              </a:rPr>
              <a:t>       </a:t>
            </a:r>
            <a:r>
              <a:rPr lang="zh-CN" altLang="zh-CN" sz="2400" dirty="0">
                <a:latin typeface="Arial" panose="020B0604020202020204" pitchFamily="34" charset="0"/>
                <a:ea typeface="宋体" panose="02010600030101010101" pitchFamily="2" charset="-122"/>
                <a:sym typeface="微软雅黑" panose="020B0503020204020204" pitchFamily="34" charset="-122"/>
              </a:rPr>
              <a:t>给定数据集合</a:t>
            </a:r>
            <a:r>
              <a:rPr lang="en-US" altLang="zh-CN" sz="2400" i="1" dirty="0">
                <a:latin typeface="Arial" panose="020B0604020202020204" pitchFamily="34" charset="0"/>
                <a:ea typeface="宋体" panose="02010600030101010101" pitchFamily="2" charset="-122"/>
                <a:sym typeface="微软雅黑" panose="020B0503020204020204" pitchFamily="34" charset="-122"/>
              </a:rPr>
              <a:t>D</a:t>
            </a:r>
            <a:r>
              <a:rPr lang="zh-CN" altLang="en-US" sz="2400" dirty="0">
                <a:latin typeface="Arial" panose="020B0604020202020204" pitchFamily="34" charset="0"/>
                <a:ea typeface="宋体" panose="02010600030101010101" pitchFamily="2" charset="-122"/>
                <a:sym typeface="微软雅黑" panose="020B0503020204020204" pitchFamily="34" charset="-122"/>
              </a:rPr>
              <a:t>和</a:t>
            </a:r>
            <a:r>
              <a:rPr lang="en-US" altLang="zh-CN" sz="2400" i="1" dirty="0">
                <a:latin typeface="Arial" panose="020B0604020202020204" pitchFamily="34" charset="0"/>
                <a:ea typeface="宋体" panose="02010600030101010101" pitchFamily="2" charset="-122"/>
                <a:sym typeface="微软雅黑" panose="020B0503020204020204" pitchFamily="34" charset="-122"/>
              </a:rPr>
              <a:t>n</a:t>
            </a:r>
            <a:r>
              <a:rPr lang="zh-CN" altLang="en-US" sz="2400" dirty="0">
                <a:latin typeface="Arial" panose="020B0604020202020204" pitchFamily="34" charset="0"/>
                <a:ea typeface="宋体" panose="02010600030101010101" pitchFamily="2" charset="-122"/>
                <a:sym typeface="微软雅黑" panose="020B0503020204020204" pitchFamily="34" charset="-122"/>
              </a:rPr>
              <a:t>个隐私算法</a:t>
            </a:r>
            <a:r>
              <a:rPr lang="en-US" altLang="zh-CN" sz="2400" dirty="0">
                <a:latin typeface="Arial" panose="020B0604020202020204" pitchFamily="34" charset="0"/>
                <a:ea typeface="宋体" panose="02010600030101010101" pitchFamily="2" charset="-122"/>
                <a:sym typeface="微软雅黑" panose="020B0503020204020204" pitchFamily="34" charset="-122"/>
              </a:rPr>
              <a:t>{</a:t>
            </a:r>
            <a:r>
              <a:rPr lang="en-US" altLang="zh-CN" sz="2400" i="1" dirty="0">
                <a:latin typeface="Arial" panose="020B0604020202020204" pitchFamily="34" charset="0"/>
                <a:ea typeface="宋体" panose="02010600030101010101" pitchFamily="2" charset="-122"/>
                <a:sym typeface="微软雅黑" panose="020B0503020204020204" pitchFamily="34" charset="-122"/>
              </a:rPr>
              <a:t>M</a:t>
            </a:r>
            <a:r>
              <a:rPr lang="en-US" altLang="zh-CN" sz="2400" i="1" baseline="-25000" dirty="0">
                <a:latin typeface="Arial" panose="020B0604020202020204" pitchFamily="34" charset="0"/>
                <a:ea typeface="宋体" panose="02010600030101010101" pitchFamily="2" charset="-122"/>
                <a:sym typeface="微软雅黑" panose="020B0503020204020204" pitchFamily="34" charset="-122"/>
              </a:rPr>
              <a:t>1</a:t>
            </a:r>
            <a:r>
              <a:rPr lang="en-US" altLang="zh-CN" sz="2400" i="1" dirty="0">
                <a:latin typeface="Arial" panose="020B0604020202020204" pitchFamily="34" charset="0"/>
                <a:ea typeface="宋体" panose="02010600030101010101" pitchFamily="2" charset="-122"/>
                <a:sym typeface="微软雅黑" panose="020B0503020204020204" pitchFamily="34" charset="-122"/>
              </a:rPr>
              <a:t>,...,M</a:t>
            </a:r>
            <a:r>
              <a:rPr lang="en-US" altLang="zh-CN" sz="2400" i="1" baseline="-25000" dirty="0">
                <a:latin typeface="Arial" panose="020B0604020202020204" pitchFamily="34" charset="0"/>
                <a:ea typeface="宋体" panose="02010600030101010101" pitchFamily="2" charset="-122"/>
                <a:sym typeface="微软雅黑" panose="020B0503020204020204" pitchFamily="34" charset="-122"/>
              </a:rPr>
              <a:t>n</a:t>
            </a:r>
            <a:r>
              <a:rPr lang="en-US" altLang="zh-CN" sz="2400" dirty="0">
                <a:latin typeface="Arial" panose="020B0604020202020204" pitchFamily="34" charset="0"/>
                <a:ea typeface="宋体" panose="02010600030101010101" pitchFamily="2" charset="-122"/>
                <a:sym typeface="微软雅黑" panose="020B0503020204020204" pitchFamily="34" charset="-122"/>
              </a:rPr>
              <a:t>},</a:t>
            </a:r>
            <a:r>
              <a:rPr lang="zh-CN" altLang="en-US" sz="2400" dirty="0">
                <a:latin typeface="Arial" panose="020B0604020202020204" pitchFamily="34" charset="0"/>
                <a:ea typeface="宋体" panose="02010600030101010101" pitchFamily="2" charset="-122"/>
                <a:sym typeface="微软雅黑" panose="020B0503020204020204" pitchFamily="34" charset="-122"/>
              </a:rPr>
              <a:t>且</a:t>
            </a:r>
            <a:r>
              <a:rPr lang="en-US" altLang="zh-CN" sz="2400" i="1" dirty="0">
                <a:latin typeface="Arial" panose="020B0604020202020204" pitchFamily="34" charset="0"/>
                <a:ea typeface="宋体" panose="02010600030101010101" pitchFamily="2" charset="-122"/>
                <a:sym typeface="微软雅黑" panose="020B0503020204020204" pitchFamily="34" charset="-122"/>
              </a:rPr>
              <a:t>M</a:t>
            </a:r>
            <a:r>
              <a:rPr lang="en-US" altLang="zh-CN" sz="2400" i="1" baseline="-25000" dirty="0">
                <a:latin typeface="Arial" panose="020B0604020202020204" pitchFamily="34" charset="0"/>
                <a:ea typeface="宋体" panose="02010600030101010101" pitchFamily="2" charset="-122"/>
                <a:sym typeface="微软雅黑" panose="020B0503020204020204" pitchFamily="34" charset="-122"/>
              </a:rPr>
              <a:t>i</a:t>
            </a:r>
            <a:r>
              <a:rPr lang="en-US" altLang="zh-CN" sz="2400" i="1" dirty="0">
                <a:latin typeface="Arial" panose="020B0604020202020204" pitchFamily="34" charset="0"/>
                <a:ea typeface="宋体" panose="02010600030101010101" pitchFamily="2" charset="-122"/>
                <a:sym typeface="微软雅黑" panose="020B0503020204020204" pitchFamily="34" charset="-122"/>
              </a:rPr>
              <a:t>(1&lt;=</a:t>
            </a:r>
            <a:r>
              <a:rPr lang="en-US" altLang="zh-CN" sz="2400" i="1" dirty="0" err="1">
                <a:latin typeface="Arial" panose="020B0604020202020204" pitchFamily="34" charset="0"/>
                <a:ea typeface="宋体" panose="02010600030101010101" pitchFamily="2" charset="-122"/>
                <a:sym typeface="微软雅黑" panose="020B0503020204020204" pitchFamily="34" charset="-122"/>
              </a:rPr>
              <a:t>i</a:t>
            </a:r>
            <a:r>
              <a:rPr lang="en-US" altLang="zh-CN" sz="2400" i="1" dirty="0">
                <a:latin typeface="Arial" panose="020B0604020202020204" pitchFamily="34" charset="0"/>
                <a:ea typeface="宋体" panose="02010600030101010101" pitchFamily="2" charset="-122"/>
                <a:sym typeface="微软雅黑" panose="020B0503020204020204" pitchFamily="34" charset="-122"/>
              </a:rPr>
              <a:t>&lt;=n)</a:t>
            </a:r>
            <a:r>
              <a:rPr lang="zh-CN" altLang="en-US" sz="2400" dirty="0">
                <a:latin typeface="Arial" panose="020B0604020202020204" pitchFamily="34" charset="0"/>
                <a:ea typeface="宋体" panose="02010600030101010101" pitchFamily="2" charset="-122"/>
                <a:sym typeface="微软雅黑" panose="020B0503020204020204" pitchFamily="34" charset="-122"/>
              </a:rPr>
              <a:t>满足     </a:t>
            </a:r>
            <a:r>
              <a:rPr lang="en-US" altLang="zh-CN" sz="2400" dirty="0">
                <a:latin typeface="Arial" panose="020B0604020202020204" pitchFamily="34" charset="0"/>
                <a:ea typeface="宋体" panose="02010600030101010101" pitchFamily="2" charset="-122"/>
                <a:sym typeface="微软雅黑" panose="020B0503020204020204" pitchFamily="34" charset="-122"/>
              </a:rPr>
              <a:t>-</a:t>
            </a:r>
            <a:r>
              <a:rPr lang="zh-CN" altLang="en-US" sz="2400" dirty="0">
                <a:latin typeface="Arial" panose="020B0604020202020204" pitchFamily="34" charset="0"/>
                <a:ea typeface="宋体" panose="02010600030101010101" pitchFamily="2" charset="-122"/>
                <a:sym typeface="微软雅黑" panose="020B0503020204020204" pitchFamily="34" charset="-122"/>
              </a:rPr>
              <a:t>差分隐私，其中               。</a:t>
            </a:r>
          </a:p>
          <a:p>
            <a:pPr eaLnBrk="1" hangingPunct="1">
              <a:lnSpc>
                <a:spcPct val="150000"/>
              </a:lnSpc>
              <a:spcBef>
                <a:spcPct val="0"/>
              </a:spcBef>
              <a:buFont typeface="Arial" panose="020B0604020202020204" pitchFamily="34" charset="0"/>
              <a:buNone/>
            </a:pPr>
            <a:r>
              <a:rPr lang="zh-CN" altLang="en-US" sz="2400" dirty="0">
                <a:latin typeface="Arial" panose="020B0604020202020204" pitchFamily="34" charset="0"/>
                <a:ea typeface="宋体" panose="02010600030101010101" pitchFamily="2" charset="-122"/>
                <a:sym typeface="微软雅黑" panose="020B0503020204020204" pitchFamily="34" charset="-122"/>
              </a:rPr>
              <a:t>       它</a:t>
            </a:r>
            <a:r>
              <a:rPr lang="zh-CN" altLang="zh-CN" sz="2400" dirty="0">
                <a:latin typeface="Arial" panose="020B0604020202020204" pitchFamily="34" charset="0"/>
                <a:ea typeface="宋体" panose="02010600030101010101" pitchFamily="2" charset="-122"/>
                <a:sym typeface="微软雅黑" panose="020B0503020204020204" pitchFamily="34" charset="-122"/>
              </a:rPr>
              <a:t>强调隐私预算可以在随机算法的不同步骤进行分配。</a:t>
            </a:r>
            <a:endParaRPr lang="zh-CN" altLang="en-US" sz="2400" dirty="0">
              <a:latin typeface="Arial" panose="020B0604020202020204" pitchFamily="34" charset="0"/>
              <a:ea typeface="宋体" panose="02010600030101010101" pitchFamily="2" charset="-122"/>
              <a:sym typeface="微软雅黑" panose="020B0503020204020204" pitchFamily="34" charset="-122"/>
            </a:endParaRPr>
          </a:p>
        </p:txBody>
      </p:sp>
      <p:sp>
        <p:nvSpPr>
          <p:cNvPr id="185353"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582FE0DE-61BF-4A93-BF14-1CDD6AA7A9AC}" type="slidenum">
              <a:rPr lang="zh-CN" altLang="en-US" sz="1800">
                <a:latin typeface="Calibri" panose="020F0502020204030204" pitchFamily="34" charset="0"/>
                <a:ea typeface="宋体" panose="02010600030101010101" pitchFamily="2" charset="-122"/>
              </a:rPr>
              <a:t>73</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18739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87396"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5.4.3 </a:t>
            </a:r>
            <a:r>
              <a:rPr lang="zh-CN" altLang="en-US" sz="2400" b="1">
                <a:latin typeface="黑体" panose="02010609060101010101" pitchFamily="49" charset="-122"/>
                <a:ea typeface="黑体" panose="02010609060101010101" pitchFamily="49" charset="-122"/>
              </a:rPr>
              <a:t>差分隐私基本概念</a:t>
            </a:r>
          </a:p>
        </p:txBody>
      </p:sp>
      <p:sp>
        <p:nvSpPr>
          <p:cNvPr id="187398"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5CB20BC-ECE9-471E-B7FC-764434244E8D}" type="slidenum">
              <a:rPr lang="zh-CN" altLang="en-US" sz="1800">
                <a:latin typeface="Calibri" panose="020F0502020204030204" pitchFamily="34" charset="0"/>
                <a:ea typeface="宋体" panose="02010600030101010101" pitchFamily="2" charset="-122"/>
              </a:rPr>
              <a:t>74</a:t>
            </a:fld>
            <a:endParaRPr lang="zh-CN" altLang="en-US" sz="1800">
              <a:latin typeface="Calibri" panose="020F0502020204030204" pitchFamily="34" charset="0"/>
              <a:ea typeface="宋体" panose="02010600030101010101" pitchFamily="2" charset="-122"/>
            </a:endParaRPr>
          </a:p>
        </p:txBody>
      </p:sp>
      <p:sp>
        <p:nvSpPr>
          <p:cNvPr id="2" name="圆角矩形 1">
            <a:extLst>
              <a:ext uri="{FF2B5EF4-FFF2-40B4-BE49-F238E27FC236}">
                <a16:creationId xmlns:a16="http://schemas.microsoft.com/office/drawing/2014/main" id="{65EF2306-2441-7C4B-B3AD-60FA3C0BFF69}"/>
              </a:ext>
            </a:extLst>
          </p:cNvPr>
          <p:cNvSpPr/>
          <p:nvPr/>
        </p:nvSpPr>
        <p:spPr>
          <a:xfrm>
            <a:off x="297898" y="3212976"/>
            <a:ext cx="1008112"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数据集</a:t>
            </a:r>
            <a:r>
              <a:rPr kumimoji="1" lang="en-US" altLang="zh-CN" sz="1600" dirty="0"/>
              <a:t>D</a:t>
            </a:r>
            <a:endParaRPr kumimoji="1" lang="zh-CN" altLang="en-US" sz="1600" dirty="0"/>
          </a:p>
        </p:txBody>
      </p:sp>
      <mc:AlternateContent xmlns:mc="http://schemas.openxmlformats.org/markup-compatibility/2006" xmlns:a14="http://schemas.microsoft.com/office/drawing/2010/main">
        <mc:Choice Requires="a14">
          <p:sp>
            <p:nvSpPr>
              <p:cNvPr id="10" name="圆角矩形 9">
                <a:extLst>
                  <a:ext uri="{FF2B5EF4-FFF2-40B4-BE49-F238E27FC236}">
                    <a16:creationId xmlns:a16="http://schemas.microsoft.com/office/drawing/2014/main" id="{C011D0E8-B389-A144-A4DF-2B353BC3823A}"/>
                  </a:ext>
                </a:extLst>
              </p:cNvPr>
              <p:cNvSpPr/>
              <p:nvPr/>
            </p:nvSpPr>
            <p:spPr>
              <a:xfrm>
                <a:off x="2273531" y="2071465"/>
                <a:ext cx="1008112"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算法</a:t>
                </a:r>
                <a14:m>
                  <m:oMath xmlns:m="http://schemas.openxmlformats.org/officeDocument/2006/math">
                    <m:sSub>
                      <m:sSubPr>
                        <m:ctrlPr>
                          <a:rPr kumimoji="1" lang="en-US" altLang="zh-CN" sz="1600" i="1" smtClean="0">
                            <a:latin typeface="Cambria Math" panose="02040503050406030204" pitchFamily="18" charset="0"/>
                          </a:rPr>
                        </m:ctrlPr>
                      </m:sSubPr>
                      <m:e>
                        <m:r>
                          <m:rPr>
                            <m:sty m:val="p"/>
                          </m:rPr>
                          <a:rPr kumimoji="1" lang="en-US" altLang="zh-CN" sz="1600" i="1">
                            <a:latin typeface="Cambria Math" panose="02040503050406030204" pitchFamily="18" charset="0"/>
                          </a:rPr>
                          <m:t>M</m:t>
                        </m:r>
                      </m:e>
                      <m:sub>
                        <m:r>
                          <a:rPr kumimoji="1" lang="en-US" altLang="zh-CN" sz="1600" b="0" i="1" smtClean="0">
                            <a:latin typeface="Cambria Math" panose="02040503050406030204" pitchFamily="18" charset="0"/>
                          </a:rPr>
                          <m:t>1</m:t>
                        </m:r>
                      </m:sub>
                    </m:sSub>
                  </m:oMath>
                </a14:m>
                <a:endParaRPr kumimoji="1" lang="zh-CN" altLang="en-US" sz="1600" dirty="0"/>
              </a:p>
            </p:txBody>
          </p:sp>
        </mc:Choice>
        <mc:Fallback xmlns="">
          <p:sp>
            <p:nvSpPr>
              <p:cNvPr id="10" name="圆角矩形 9">
                <a:extLst>
                  <a:ext uri="{FF2B5EF4-FFF2-40B4-BE49-F238E27FC236}">
                    <a16:creationId xmlns:a16="http://schemas.microsoft.com/office/drawing/2014/main" id="{C011D0E8-B389-A144-A4DF-2B353BC3823A}"/>
                  </a:ext>
                </a:extLst>
              </p:cNvPr>
              <p:cNvSpPr>
                <a:spLocks noRot="1" noChangeAspect="1" noMove="1" noResize="1" noEditPoints="1" noAdjustHandles="1" noChangeArrowheads="1" noChangeShapeType="1" noTextEdit="1"/>
              </p:cNvSpPr>
              <p:nvPr/>
            </p:nvSpPr>
            <p:spPr>
              <a:xfrm>
                <a:off x="2273531" y="2071465"/>
                <a:ext cx="1008112" cy="432048"/>
              </a:xfrm>
              <a:prstGeom prst="roundRect">
                <a:avLst/>
              </a:prstGeom>
              <a:blipFill>
                <a:blip r:embed="rId3"/>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圆角矩形 10">
                <a:extLst>
                  <a:ext uri="{FF2B5EF4-FFF2-40B4-BE49-F238E27FC236}">
                    <a16:creationId xmlns:a16="http://schemas.microsoft.com/office/drawing/2014/main" id="{4B199286-CF10-6844-88E8-0250E5D436DA}"/>
                  </a:ext>
                </a:extLst>
              </p:cNvPr>
              <p:cNvSpPr/>
              <p:nvPr/>
            </p:nvSpPr>
            <p:spPr>
              <a:xfrm>
                <a:off x="2273531" y="3145905"/>
                <a:ext cx="1008112"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算法</a:t>
                </a:r>
                <a14:m>
                  <m:oMath xmlns:m="http://schemas.openxmlformats.org/officeDocument/2006/math">
                    <m:sSub>
                      <m:sSubPr>
                        <m:ctrlPr>
                          <a:rPr kumimoji="1" lang="en-US" altLang="zh-CN" sz="1600" i="1" smtClean="0">
                            <a:latin typeface="Cambria Math" panose="02040503050406030204" pitchFamily="18" charset="0"/>
                          </a:rPr>
                        </m:ctrlPr>
                      </m:sSubPr>
                      <m:e>
                        <m:r>
                          <m:rPr>
                            <m:sty m:val="p"/>
                          </m:rPr>
                          <a:rPr kumimoji="1" lang="en-US" altLang="zh-CN" sz="1600" i="1">
                            <a:latin typeface="Cambria Math" panose="02040503050406030204" pitchFamily="18" charset="0"/>
                          </a:rPr>
                          <m:t>M</m:t>
                        </m:r>
                      </m:e>
                      <m:sub>
                        <m:r>
                          <a:rPr kumimoji="1" lang="en-US" altLang="zh-CN" sz="1600" b="0" i="1" smtClean="0">
                            <a:latin typeface="Cambria Math" panose="02040503050406030204" pitchFamily="18" charset="0"/>
                          </a:rPr>
                          <m:t>2</m:t>
                        </m:r>
                      </m:sub>
                    </m:sSub>
                  </m:oMath>
                </a14:m>
                <a:endParaRPr kumimoji="1" lang="zh-CN" altLang="en-US" sz="1600" dirty="0"/>
              </a:p>
            </p:txBody>
          </p:sp>
        </mc:Choice>
        <mc:Fallback xmlns="">
          <p:sp>
            <p:nvSpPr>
              <p:cNvPr id="11" name="圆角矩形 10">
                <a:extLst>
                  <a:ext uri="{FF2B5EF4-FFF2-40B4-BE49-F238E27FC236}">
                    <a16:creationId xmlns:a16="http://schemas.microsoft.com/office/drawing/2014/main" id="{4B199286-CF10-6844-88E8-0250E5D436DA}"/>
                  </a:ext>
                </a:extLst>
              </p:cNvPr>
              <p:cNvSpPr>
                <a:spLocks noRot="1" noChangeAspect="1" noMove="1" noResize="1" noEditPoints="1" noAdjustHandles="1" noChangeArrowheads="1" noChangeShapeType="1" noTextEdit="1"/>
              </p:cNvSpPr>
              <p:nvPr/>
            </p:nvSpPr>
            <p:spPr>
              <a:xfrm>
                <a:off x="2273531" y="3145905"/>
                <a:ext cx="1008112" cy="432048"/>
              </a:xfrm>
              <a:prstGeom prst="roundRect">
                <a:avLst/>
              </a:prstGeom>
              <a:blipFill>
                <a:blip r:embed="rId4"/>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a:extLst>
                  <a:ext uri="{FF2B5EF4-FFF2-40B4-BE49-F238E27FC236}">
                    <a16:creationId xmlns:a16="http://schemas.microsoft.com/office/drawing/2014/main" id="{E96EE87E-9BF5-8B42-BE53-1B5C440DE088}"/>
                  </a:ext>
                </a:extLst>
              </p:cNvPr>
              <p:cNvSpPr/>
              <p:nvPr/>
            </p:nvSpPr>
            <p:spPr>
              <a:xfrm>
                <a:off x="5122434" y="2071465"/>
                <a:ext cx="1008112"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输出</a:t>
                </a:r>
                <a14:m>
                  <m:oMath xmlns:m="http://schemas.openxmlformats.org/officeDocument/2006/math">
                    <m:sSub>
                      <m:sSubPr>
                        <m:ctrlPr>
                          <a:rPr kumimoji="1" lang="en-US" altLang="zh-CN" sz="1600" i="1" smtClean="0">
                            <a:latin typeface="Cambria Math" panose="02040503050406030204" pitchFamily="18" charset="0"/>
                          </a:rPr>
                        </m:ctrlPr>
                      </m:sSubPr>
                      <m:e>
                        <m:r>
                          <m:rPr>
                            <m:sty m:val="p"/>
                          </m:rPr>
                          <a:rPr kumimoji="1" lang="en-US" altLang="zh-CN" sz="1600" i="1">
                            <a:latin typeface="Cambria Math" panose="02040503050406030204" pitchFamily="18" charset="0"/>
                          </a:rPr>
                          <m:t>O</m:t>
                        </m:r>
                      </m:e>
                      <m:sub>
                        <m:r>
                          <a:rPr kumimoji="1" lang="en-US" altLang="zh-CN" sz="1600" b="0" i="1" smtClean="0">
                            <a:latin typeface="Cambria Math" panose="02040503050406030204" pitchFamily="18" charset="0"/>
                          </a:rPr>
                          <m:t>1</m:t>
                        </m:r>
                      </m:sub>
                    </m:sSub>
                  </m:oMath>
                </a14:m>
                <a:endParaRPr kumimoji="1" lang="zh-CN" altLang="en-US" sz="1600" dirty="0"/>
              </a:p>
            </p:txBody>
          </p:sp>
        </mc:Choice>
        <mc:Fallback xmlns="">
          <p:sp>
            <p:nvSpPr>
              <p:cNvPr id="12" name="圆角矩形 11">
                <a:extLst>
                  <a:ext uri="{FF2B5EF4-FFF2-40B4-BE49-F238E27FC236}">
                    <a16:creationId xmlns:a16="http://schemas.microsoft.com/office/drawing/2014/main" id="{E96EE87E-9BF5-8B42-BE53-1B5C440DE088}"/>
                  </a:ext>
                </a:extLst>
              </p:cNvPr>
              <p:cNvSpPr>
                <a:spLocks noRot="1" noChangeAspect="1" noMove="1" noResize="1" noEditPoints="1" noAdjustHandles="1" noChangeArrowheads="1" noChangeShapeType="1" noTextEdit="1"/>
              </p:cNvSpPr>
              <p:nvPr/>
            </p:nvSpPr>
            <p:spPr>
              <a:xfrm>
                <a:off x="5122434" y="2071465"/>
                <a:ext cx="1008112" cy="432048"/>
              </a:xfrm>
              <a:prstGeom prst="roundRect">
                <a:avLst/>
              </a:prstGeom>
              <a:blipFill>
                <a:blip r:embed="rId5"/>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a:extLst>
                  <a:ext uri="{FF2B5EF4-FFF2-40B4-BE49-F238E27FC236}">
                    <a16:creationId xmlns:a16="http://schemas.microsoft.com/office/drawing/2014/main" id="{34490A23-C631-B540-B46E-69EC46762043}"/>
                  </a:ext>
                </a:extLst>
              </p:cNvPr>
              <p:cNvSpPr/>
              <p:nvPr/>
            </p:nvSpPr>
            <p:spPr>
              <a:xfrm>
                <a:off x="5122434" y="3132187"/>
                <a:ext cx="1008112"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输出</a:t>
                </a:r>
                <a14:m>
                  <m:oMath xmlns:m="http://schemas.openxmlformats.org/officeDocument/2006/math">
                    <m:sSub>
                      <m:sSubPr>
                        <m:ctrlPr>
                          <a:rPr kumimoji="1" lang="en-US" altLang="zh-CN" sz="1600" i="1" smtClean="0">
                            <a:latin typeface="Cambria Math" panose="02040503050406030204" pitchFamily="18" charset="0"/>
                          </a:rPr>
                        </m:ctrlPr>
                      </m:sSubPr>
                      <m:e>
                        <m:r>
                          <m:rPr>
                            <m:sty m:val="p"/>
                          </m:rPr>
                          <a:rPr kumimoji="1" lang="en-US" altLang="zh-CN" sz="1600" i="1">
                            <a:latin typeface="Cambria Math" panose="02040503050406030204" pitchFamily="18" charset="0"/>
                          </a:rPr>
                          <m:t>O</m:t>
                        </m:r>
                      </m:e>
                      <m:sub>
                        <m:r>
                          <a:rPr kumimoji="1" lang="en-US" altLang="zh-CN" sz="1600" b="0" i="1" smtClean="0">
                            <a:latin typeface="Cambria Math" panose="02040503050406030204" pitchFamily="18" charset="0"/>
                          </a:rPr>
                          <m:t>2</m:t>
                        </m:r>
                      </m:sub>
                    </m:sSub>
                  </m:oMath>
                </a14:m>
                <a:endParaRPr kumimoji="1" lang="zh-CN" altLang="en-US" sz="1600" dirty="0"/>
              </a:p>
            </p:txBody>
          </p:sp>
        </mc:Choice>
        <mc:Fallback xmlns="">
          <p:sp>
            <p:nvSpPr>
              <p:cNvPr id="13" name="圆角矩形 12">
                <a:extLst>
                  <a:ext uri="{FF2B5EF4-FFF2-40B4-BE49-F238E27FC236}">
                    <a16:creationId xmlns:a16="http://schemas.microsoft.com/office/drawing/2014/main" id="{34490A23-C631-B540-B46E-69EC46762043}"/>
                  </a:ext>
                </a:extLst>
              </p:cNvPr>
              <p:cNvSpPr>
                <a:spLocks noRot="1" noChangeAspect="1" noMove="1" noResize="1" noEditPoints="1" noAdjustHandles="1" noChangeArrowheads="1" noChangeShapeType="1" noTextEdit="1"/>
              </p:cNvSpPr>
              <p:nvPr/>
            </p:nvSpPr>
            <p:spPr>
              <a:xfrm>
                <a:off x="5122434" y="3132187"/>
                <a:ext cx="1008112" cy="432048"/>
              </a:xfrm>
              <a:prstGeom prst="roundRect">
                <a:avLst/>
              </a:prstGeom>
              <a:blipFill>
                <a:blip r:embed="rId6"/>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圆角矩形 13">
                <a:extLst>
                  <a:ext uri="{FF2B5EF4-FFF2-40B4-BE49-F238E27FC236}">
                    <a16:creationId xmlns:a16="http://schemas.microsoft.com/office/drawing/2014/main" id="{C1D4671B-F5D6-3C43-AC94-3536A8A550F1}"/>
                  </a:ext>
                </a:extLst>
              </p:cNvPr>
              <p:cNvSpPr/>
              <p:nvPr/>
            </p:nvSpPr>
            <p:spPr>
              <a:xfrm>
                <a:off x="7092280" y="2777165"/>
                <a:ext cx="1754410" cy="13036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最终的输出</a:t>
                </a:r>
                <a14:m>
                  <m:oMath xmlns:m="http://schemas.openxmlformats.org/officeDocument/2006/math">
                    <m:r>
                      <a:rPr kumimoji="1" lang="en-US" altLang="zh-CN" sz="1600">
                        <a:latin typeface="Cambria Math" panose="02040503050406030204" pitchFamily="18" charset="0"/>
                      </a:rPr>
                      <m:t>{</m:t>
                    </m:r>
                    <m:sSub>
                      <m:sSubPr>
                        <m:ctrlPr>
                          <a:rPr kumimoji="1" lang="en-US" altLang="zh-CN" sz="1600" i="1" smtClean="0">
                            <a:latin typeface="Cambria Math" panose="02040503050406030204" pitchFamily="18" charset="0"/>
                          </a:rPr>
                        </m:ctrlPr>
                      </m:sSubPr>
                      <m:e>
                        <m:r>
                          <m:rPr>
                            <m:sty m:val="p"/>
                          </m:rPr>
                          <a:rPr kumimoji="1" lang="en-US" altLang="zh-CN" sz="1600" i="1">
                            <a:latin typeface="Cambria Math" panose="02040503050406030204" pitchFamily="18" charset="0"/>
                          </a:rPr>
                          <m:t>O</m:t>
                        </m:r>
                      </m:e>
                      <m:sub>
                        <m:r>
                          <a:rPr kumimoji="1" lang="en-US" altLang="zh-CN" sz="1600" b="0" i="1" smtClean="0">
                            <a:latin typeface="Cambria Math" panose="02040503050406030204" pitchFamily="18" charset="0"/>
                          </a:rPr>
                          <m:t>1</m:t>
                        </m:r>
                      </m:sub>
                    </m:sSub>
                    <m:r>
                      <a:rPr kumimoji="1" lang="en-US" altLang="zh-CN" sz="1600" b="0" i="1" smtClean="0">
                        <a:latin typeface="Cambria Math" panose="02040503050406030204" pitchFamily="18" charset="0"/>
                      </a:rPr>
                      <m:t>,</m:t>
                    </m:r>
                    <m:sSub>
                      <m:sSubPr>
                        <m:ctrlPr>
                          <a:rPr kumimoji="1" lang="en-US" altLang="zh-CN" sz="1600" i="1">
                            <a:latin typeface="Cambria Math" panose="02040503050406030204" pitchFamily="18" charset="0"/>
                          </a:rPr>
                        </m:ctrlPr>
                      </m:sSubPr>
                      <m:e>
                        <m:r>
                          <m:rPr>
                            <m:sty m:val="p"/>
                          </m:rPr>
                          <a:rPr kumimoji="1" lang="en-US" altLang="zh-CN" sz="1600" i="1">
                            <a:latin typeface="Cambria Math" panose="02040503050406030204" pitchFamily="18" charset="0"/>
                          </a:rPr>
                          <m:t>O</m:t>
                        </m:r>
                      </m:e>
                      <m:sub>
                        <m:r>
                          <a:rPr kumimoji="1" lang="en-US" altLang="zh-CN" sz="1600" b="0" i="1" smtClean="0">
                            <a:latin typeface="Cambria Math" panose="02040503050406030204" pitchFamily="18" charset="0"/>
                          </a:rPr>
                          <m:t>2</m:t>
                        </m:r>
                      </m:sub>
                    </m:sSub>
                    <m:r>
                      <a:rPr kumimoji="1" lang="en-US" altLang="zh-CN" sz="1600" i="1">
                        <a:latin typeface="Cambria Math" panose="02040503050406030204" pitchFamily="18" charset="0"/>
                      </a:rPr>
                      <m:t>,</m:t>
                    </m:r>
                  </m:oMath>
                </a14:m>
                <a:r>
                  <a:rPr kumimoji="1" lang="en-US" altLang="zh-CN" sz="1600" dirty="0"/>
                  <a:t>…, </a:t>
                </a:r>
                <a14:m>
                  <m:oMath xmlns:m="http://schemas.openxmlformats.org/officeDocument/2006/math">
                    <m:sSub>
                      <m:sSubPr>
                        <m:ctrlPr>
                          <a:rPr kumimoji="1" lang="en-US" altLang="zh-CN" sz="1600" i="1">
                            <a:latin typeface="Cambria Math" panose="02040503050406030204" pitchFamily="18" charset="0"/>
                          </a:rPr>
                        </m:ctrlPr>
                      </m:sSubPr>
                      <m:e>
                        <m:r>
                          <m:rPr>
                            <m:sty m:val="p"/>
                          </m:rPr>
                          <a:rPr kumimoji="1" lang="en-US" altLang="zh-CN" sz="1600" i="1">
                            <a:latin typeface="Cambria Math" panose="02040503050406030204" pitchFamily="18" charset="0"/>
                          </a:rPr>
                          <m:t>O</m:t>
                        </m:r>
                      </m:e>
                      <m:sub>
                        <m:r>
                          <a:rPr kumimoji="1" lang="en-US" altLang="zh-CN" sz="1600" b="0" i="1" smtClean="0">
                            <a:latin typeface="Cambria Math" panose="02040503050406030204" pitchFamily="18" charset="0"/>
                          </a:rPr>
                          <m:t>𝑛</m:t>
                        </m:r>
                      </m:sub>
                    </m:sSub>
                    <m:r>
                      <a:rPr kumimoji="1" lang="en-US" altLang="zh-CN" sz="1600" b="0" i="1" smtClean="0">
                        <a:latin typeface="Cambria Math" panose="02040503050406030204" pitchFamily="18" charset="0"/>
                      </a:rPr>
                      <m:t>}</m:t>
                    </m:r>
                  </m:oMath>
                </a14:m>
                <a:r>
                  <a:rPr kumimoji="1" lang="zh-CN" altLang="en-US" sz="1600" dirty="0"/>
                  <a:t>满足</a:t>
                </a:r>
                <a14:m>
                  <m:oMath xmlns:m="http://schemas.openxmlformats.org/officeDocument/2006/math">
                    <m:nary>
                      <m:naryPr>
                        <m:chr m:val="∑"/>
                        <m:ctrlPr>
                          <a:rPr kumimoji="1" lang="zh-CN" altLang="en-US" sz="1600" i="1" dirty="0" smtClean="0">
                            <a:latin typeface="Cambria Math" panose="02040503050406030204" pitchFamily="18" charset="0"/>
                          </a:rPr>
                        </m:ctrlPr>
                      </m:naryPr>
                      <m:sub>
                        <m:r>
                          <m:rPr>
                            <m:sty m:val="p"/>
                            <m:brk m:alnAt="23"/>
                          </m:rPr>
                          <a:rPr kumimoji="1" lang="en-US" altLang="zh-CN" sz="1600" i="1" dirty="0">
                            <a:latin typeface="Cambria Math" panose="02040503050406030204" pitchFamily="18" charset="0"/>
                          </a:rPr>
                          <m:t>i</m:t>
                        </m:r>
                        <m:r>
                          <a:rPr kumimoji="1" lang="en-US" altLang="zh-CN" sz="1600" b="0" i="1" dirty="0" smtClean="0">
                            <a:latin typeface="Cambria Math" panose="02040503050406030204" pitchFamily="18" charset="0"/>
                          </a:rPr>
                          <m:t>=1</m:t>
                        </m:r>
                      </m:sub>
                      <m:sup>
                        <m:r>
                          <a:rPr kumimoji="1" lang="en-US" altLang="zh-CN" sz="1600" b="0" i="1" dirty="0" smtClean="0">
                            <a:latin typeface="Cambria Math" panose="02040503050406030204" pitchFamily="18" charset="0"/>
                          </a:rPr>
                          <m:t>𝑛</m:t>
                        </m:r>
                      </m:sup>
                      <m:e>
                        <m:sSub>
                          <m:sSubPr>
                            <m:ctrlPr>
                              <a:rPr kumimoji="1" lang="en-US" altLang="zh-CN" sz="1600" i="1" dirty="0" smtClean="0">
                                <a:latin typeface="Cambria Math" panose="02040503050406030204" pitchFamily="18" charset="0"/>
                              </a:rPr>
                            </m:ctrlPr>
                          </m:sSubPr>
                          <m:e>
                            <m:r>
                              <a:rPr kumimoji="1" lang="en-US" altLang="zh-CN" sz="1600" i="1" dirty="0" smtClean="0">
                                <a:latin typeface="Cambria Math" panose="02040503050406030204" pitchFamily="18" charset="0"/>
                                <a:ea typeface="Cambria Math" panose="02040503050406030204" pitchFamily="18" charset="0"/>
                              </a:rPr>
                              <m:t>ℇ</m:t>
                            </m:r>
                          </m:e>
                          <m:sub>
                            <m:r>
                              <a:rPr kumimoji="1" lang="en-US" altLang="zh-CN" sz="1600" b="0" i="1" dirty="0" smtClean="0">
                                <a:latin typeface="Cambria Math" panose="02040503050406030204" pitchFamily="18" charset="0"/>
                              </a:rPr>
                              <m:t>𝑖</m:t>
                            </m:r>
                          </m:sub>
                        </m:sSub>
                      </m:e>
                    </m:nary>
                  </m:oMath>
                </a14:m>
                <a:r>
                  <a:rPr kumimoji="1" lang="en-US" altLang="zh-CN" sz="1600" dirty="0"/>
                  <a:t>-</a:t>
                </a:r>
                <a:r>
                  <a:rPr kumimoji="1" lang="zh-CN" altLang="en-US" sz="1600" dirty="0"/>
                  <a:t>差分隐私</a:t>
                </a:r>
              </a:p>
            </p:txBody>
          </p:sp>
        </mc:Choice>
        <mc:Fallback xmlns="">
          <p:sp>
            <p:nvSpPr>
              <p:cNvPr id="14" name="圆角矩形 13">
                <a:extLst>
                  <a:ext uri="{FF2B5EF4-FFF2-40B4-BE49-F238E27FC236}">
                    <a16:creationId xmlns:a16="http://schemas.microsoft.com/office/drawing/2014/main" id="{C1D4671B-F5D6-3C43-AC94-3536A8A550F1}"/>
                  </a:ext>
                </a:extLst>
              </p:cNvPr>
              <p:cNvSpPr>
                <a:spLocks noRot="1" noChangeAspect="1" noMove="1" noResize="1" noEditPoints="1" noAdjustHandles="1" noChangeArrowheads="1" noChangeShapeType="1" noTextEdit="1"/>
              </p:cNvSpPr>
              <p:nvPr/>
            </p:nvSpPr>
            <p:spPr>
              <a:xfrm>
                <a:off x="7092280" y="2777165"/>
                <a:ext cx="1754410" cy="1303669"/>
              </a:xfrm>
              <a:prstGeom prst="roundRect">
                <a:avLst/>
              </a:prstGeom>
              <a:blipFill>
                <a:blip r:embed="rId7"/>
                <a:stretch>
                  <a:fillRect b="-188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圆角矩形 14">
                <a:extLst>
                  <a:ext uri="{FF2B5EF4-FFF2-40B4-BE49-F238E27FC236}">
                    <a16:creationId xmlns:a16="http://schemas.microsoft.com/office/drawing/2014/main" id="{5E72F701-6399-5645-A11E-8E39EB958F09}"/>
                  </a:ext>
                </a:extLst>
              </p:cNvPr>
              <p:cNvSpPr/>
              <p:nvPr/>
            </p:nvSpPr>
            <p:spPr>
              <a:xfrm>
                <a:off x="2273531" y="4267195"/>
                <a:ext cx="1008112"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算法</a:t>
                </a:r>
                <a14:m>
                  <m:oMath xmlns:m="http://schemas.openxmlformats.org/officeDocument/2006/math">
                    <m:sSub>
                      <m:sSubPr>
                        <m:ctrlPr>
                          <a:rPr kumimoji="1" lang="en-US" altLang="zh-CN" sz="1600" i="1" smtClean="0">
                            <a:latin typeface="Cambria Math" panose="02040503050406030204" pitchFamily="18" charset="0"/>
                          </a:rPr>
                        </m:ctrlPr>
                      </m:sSubPr>
                      <m:e>
                        <m:r>
                          <m:rPr>
                            <m:sty m:val="p"/>
                          </m:rPr>
                          <a:rPr kumimoji="1" lang="en-US" altLang="zh-CN" sz="1600" i="1">
                            <a:latin typeface="Cambria Math" panose="02040503050406030204" pitchFamily="18" charset="0"/>
                          </a:rPr>
                          <m:t>M</m:t>
                        </m:r>
                      </m:e>
                      <m:sub>
                        <m:r>
                          <a:rPr kumimoji="1" lang="en-US" altLang="zh-CN" sz="1600" b="0" i="1" smtClean="0">
                            <a:latin typeface="Cambria Math" panose="02040503050406030204" pitchFamily="18" charset="0"/>
                          </a:rPr>
                          <m:t>𝑖</m:t>
                        </m:r>
                      </m:sub>
                    </m:sSub>
                  </m:oMath>
                </a14:m>
                <a:endParaRPr kumimoji="1" lang="zh-CN" altLang="en-US" sz="1600" dirty="0"/>
              </a:p>
            </p:txBody>
          </p:sp>
        </mc:Choice>
        <mc:Fallback xmlns="">
          <p:sp>
            <p:nvSpPr>
              <p:cNvPr id="15" name="圆角矩形 14">
                <a:extLst>
                  <a:ext uri="{FF2B5EF4-FFF2-40B4-BE49-F238E27FC236}">
                    <a16:creationId xmlns:a16="http://schemas.microsoft.com/office/drawing/2014/main" id="{5E72F701-6399-5645-A11E-8E39EB958F09}"/>
                  </a:ext>
                </a:extLst>
              </p:cNvPr>
              <p:cNvSpPr>
                <a:spLocks noRot="1" noChangeAspect="1" noMove="1" noResize="1" noEditPoints="1" noAdjustHandles="1" noChangeArrowheads="1" noChangeShapeType="1" noTextEdit="1"/>
              </p:cNvSpPr>
              <p:nvPr/>
            </p:nvSpPr>
            <p:spPr>
              <a:xfrm>
                <a:off x="2273531" y="4267195"/>
                <a:ext cx="1008112" cy="432048"/>
              </a:xfrm>
              <a:prstGeom prst="round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圆角矩形 15">
                <a:extLst>
                  <a:ext uri="{FF2B5EF4-FFF2-40B4-BE49-F238E27FC236}">
                    <a16:creationId xmlns:a16="http://schemas.microsoft.com/office/drawing/2014/main" id="{282648EA-5F02-6346-ABD7-182608A8630A}"/>
                  </a:ext>
                </a:extLst>
              </p:cNvPr>
              <p:cNvSpPr/>
              <p:nvPr/>
            </p:nvSpPr>
            <p:spPr>
              <a:xfrm>
                <a:off x="2273531" y="5538856"/>
                <a:ext cx="1008112"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算法</a:t>
                </a:r>
                <a14:m>
                  <m:oMath xmlns:m="http://schemas.openxmlformats.org/officeDocument/2006/math">
                    <m:sSub>
                      <m:sSubPr>
                        <m:ctrlPr>
                          <a:rPr kumimoji="1" lang="en-US" altLang="zh-CN" sz="1600" i="1" smtClean="0">
                            <a:latin typeface="Cambria Math" panose="02040503050406030204" pitchFamily="18" charset="0"/>
                          </a:rPr>
                        </m:ctrlPr>
                      </m:sSubPr>
                      <m:e>
                        <m:r>
                          <m:rPr>
                            <m:sty m:val="p"/>
                          </m:rPr>
                          <a:rPr kumimoji="1" lang="en-US" altLang="zh-CN" sz="1600" i="1">
                            <a:latin typeface="Cambria Math" panose="02040503050406030204" pitchFamily="18" charset="0"/>
                          </a:rPr>
                          <m:t>M</m:t>
                        </m:r>
                      </m:e>
                      <m:sub>
                        <m:r>
                          <a:rPr kumimoji="1" lang="en-US" altLang="zh-CN" sz="1600" b="0" i="1" smtClean="0">
                            <a:latin typeface="Cambria Math" panose="02040503050406030204" pitchFamily="18" charset="0"/>
                          </a:rPr>
                          <m:t>𝑛</m:t>
                        </m:r>
                      </m:sub>
                    </m:sSub>
                  </m:oMath>
                </a14:m>
                <a:endParaRPr kumimoji="1" lang="zh-CN" altLang="en-US" sz="1600" dirty="0"/>
              </a:p>
            </p:txBody>
          </p:sp>
        </mc:Choice>
        <mc:Fallback xmlns="">
          <p:sp>
            <p:nvSpPr>
              <p:cNvPr id="16" name="圆角矩形 15">
                <a:extLst>
                  <a:ext uri="{FF2B5EF4-FFF2-40B4-BE49-F238E27FC236}">
                    <a16:creationId xmlns:a16="http://schemas.microsoft.com/office/drawing/2014/main" id="{282648EA-5F02-6346-ABD7-182608A8630A}"/>
                  </a:ext>
                </a:extLst>
              </p:cNvPr>
              <p:cNvSpPr>
                <a:spLocks noRot="1" noChangeAspect="1" noMove="1" noResize="1" noEditPoints="1" noAdjustHandles="1" noChangeArrowheads="1" noChangeShapeType="1" noTextEdit="1"/>
              </p:cNvSpPr>
              <p:nvPr/>
            </p:nvSpPr>
            <p:spPr>
              <a:xfrm>
                <a:off x="2273531" y="5538856"/>
                <a:ext cx="1008112" cy="432048"/>
              </a:xfrm>
              <a:prstGeom prst="roundRect">
                <a:avLst/>
              </a:prstGeom>
              <a:blipFill>
                <a:blip r:embed="rId9"/>
                <a:stretch>
                  <a:fillRect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圆角矩形 16">
                <a:extLst>
                  <a:ext uri="{FF2B5EF4-FFF2-40B4-BE49-F238E27FC236}">
                    <a16:creationId xmlns:a16="http://schemas.microsoft.com/office/drawing/2014/main" id="{45C83B8F-9BFE-4348-8FA7-3AD4B0343935}"/>
                  </a:ext>
                </a:extLst>
              </p:cNvPr>
              <p:cNvSpPr/>
              <p:nvPr/>
            </p:nvSpPr>
            <p:spPr>
              <a:xfrm>
                <a:off x="5122434" y="4267195"/>
                <a:ext cx="1008112"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输出</a:t>
                </a:r>
                <a14:m>
                  <m:oMath xmlns:m="http://schemas.openxmlformats.org/officeDocument/2006/math">
                    <m:sSub>
                      <m:sSubPr>
                        <m:ctrlPr>
                          <a:rPr kumimoji="1" lang="en-US" altLang="zh-CN" sz="1600" i="1" smtClean="0">
                            <a:latin typeface="Cambria Math" panose="02040503050406030204" pitchFamily="18" charset="0"/>
                          </a:rPr>
                        </m:ctrlPr>
                      </m:sSubPr>
                      <m:e>
                        <m:r>
                          <m:rPr>
                            <m:sty m:val="p"/>
                          </m:rPr>
                          <a:rPr kumimoji="1" lang="en-US" altLang="zh-CN" sz="1600" i="1">
                            <a:latin typeface="Cambria Math" panose="02040503050406030204" pitchFamily="18" charset="0"/>
                          </a:rPr>
                          <m:t>O</m:t>
                        </m:r>
                      </m:e>
                      <m:sub>
                        <m:r>
                          <a:rPr kumimoji="1" lang="en-US" altLang="zh-CN" sz="1600" b="0" i="1" smtClean="0">
                            <a:latin typeface="Cambria Math" panose="02040503050406030204" pitchFamily="18" charset="0"/>
                          </a:rPr>
                          <m:t>𝑖</m:t>
                        </m:r>
                      </m:sub>
                    </m:sSub>
                  </m:oMath>
                </a14:m>
                <a:endParaRPr kumimoji="1" lang="zh-CN" altLang="en-US" sz="1600" dirty="0"/>
              </a:p>
            </p:txBody>
          </p:sp>
        </mc:Choice>
        <mc:Fallback xmlns="">
          <p:sp>
            <p:nvSpPr>
              <p:cNvPr id="17" name="圆角矩形 16">
                <a:extLst>
                  <a:ext uri="{FF2B5EF4-FFF2-40B4-BE49-F238E27FC236}">
                    <a16:creationId xmlns:a16="http://schemas.microsoft.com/office/drawing/2014/main" id="{45C83B8F-9BFE-4348-8FA7-3AD4B0343935}"/>
                  </a:ext>
                </a:extLst>
              </p:cNvPr>
              <p:cNvSpPr>
                <a:spLocks noRot="1" noChangeAspect="1" noMove="1" noResize="1" noEditPoints="1" noAdjustHandles="1" noChangeArrowheads="1" noChangeShapeType="1" noTextEdit="1"/>
              </p:cNvSpPr>
              <p:nvPr/>
            </p:nvSpPr>
            <p:spPr>
              <a:xfrm>
                <a:off x="5122434" y="4267195"/>
                <a:ext cx="1008112" cy="432048"/>
              </a:xfrm>
              <a:prstGeom prst="round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圆角矩形 17">
                <a:extLst>
                  <a:ext uri="{FF2B5EF4-FFF2-40B4-BE49-F238E27FC236}">
                    <a16:creationId xmlns:a16="http://schemas.microsoft.com/office/drawing/2014/main" id="{56B3ED7A-D2D0-CE44-8EA5-4F4256E6B0BC}"/>
                  </a:ext>
                </a:extLst>
              </p:cNvPr>
              <p:cNvSpPr/>
              <p:nvPr/>
            </p:nvSpPr>
            <p:spPr>
              <a:xfrm>
                <a:off x="5122434" y="5538856"/>
                <a:ext cx="1008112"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输出</a:t>
                </a:r>
                <a14:m>
                  <m:oMath xmlns:m="http://schemas.openxmlformats.org/officeDocument/2006/math">
                    <m:sSub>
                      <m:sSubPr>
                        <m:ctrlPr>
                          <a:rPr kumimoji="1" lang="en-US" altLang="zh-CN" sz="1600" i="1" smtClean="0">
                            <a:latin typeface="Cambria Math" panose="02040503050406030204" pitchFamily="18" charset="0"/>
                          </a:rPr>
                        </m:ctrlPr>
                      </m:sSubPr>
                      <m:e>
                        <m:r>
                          <m:rPr>
                            <m:sty m:val="p"/>
                          </m:rPr>
                          <a:rPr kumimoji="1" lang="en-US" altLang="zh-CN" sz="1600" i="1">
                            <a:latin typeface="Cambria Math" panose="02040503050406030204" pitchFamily="18" charset="0"/>
                          </a:rPr>
                          <m:t>O</m:t>
                        </m:r>
                      </m:e>
                      <m:sub>
                        <m:r>
                          <a:rPr kumimoji="1" lang="en-US" altLang="zh-CN" sz="1600" b="0" i="1" smtClean="0">
                            <a:latin typeface="Cambria Math" panose="02040503050406030204" pitchFamily="18" charset="0"/>
                          </a:rPr>
                          <m:t>𝑛</m:t>
                        </m:r>
                      </m:sub>
                    </m:sSub>
                  </m:oMath>
                </a14:m>
                <a:endParaRPr kumimoji="1" lang="zh-CN" altLang="en-US" sz="1600" dirty="0"/>
              </a:p>
            </p:txBody>
          </p:sp>
        </mc:Choice>
        <mc:Fallback xmlns="">
          <p:sp>
            <p:nvSpPr>
              <p:cNvPr id="18" name="圆角矩形 17">
                <a:extLst>
                  <a:ext uri="{FF2B5EF4-FFF2-40B4-BE49-F238E27FC236}">
                    <a16:creationId xmlns:a16="http://schemas.microsoft.com/office/drawing/2014/main" id="{56B3ED7A-D2D0-CE44-8EA5-4F4256E6B0BC}"/>
                  </a:ext>
                </a:extLst>
              </p:cNvPr>
              <p:cNvSpPr>
                <a:spLocks noRot="1" noChangeAspect="1" noMove="1" noResize="1" noEditPoints="1" noAdjustHandles="1" noChangeArrowheads="1" noChangeShapeType="1" noTextEdit="1"/>
              </p:cNvSpPr>
              <p:nvPr/>
            </p:nvSpPr>
            <p:spPr>
              <a:xfrm>
                <a:off x="5122434" y="5538856"/>
                <a:ext cx="1008112" cy="432048"/>
              </a:xfrm>
              <a:prstGeom prst="roundRect">
                <a:avLst/>
              </a:prstGeom>
              <a:blipFill>
                <a:blip r:embed="rId11"/>
                <a:stretch>
                  <a:fillRect b="-5556"/>
                </a:stretch>
              </a:blipFill>
            </p:spPr>
            <p:txBody>
              <a:bodyPr/>
              <a:lstStyle/>
              <a:p>
                <a:r>
                  <a:rPr lang="zh-CN" altLang="en-US">
                    <a:noFill/>
                  </a:rPr>
                  <a:t> </a:t>
                </a:r>
              </a:p>
            </p:txBody>
          </p:sp>
        </mc:Fallback>
      </mc:AlternateContent>
      <p:cxnSp>
        <p:nvCxnSpPr>
          <p:cNvPr id="4" name="直线箭头连接符 3">
            <a:extLst>
              <a:ext uri="{FF2B5EF4-FFF2-40B4-BE49-F238E27FC236}">
                <a16:creationId xmlns:a16="http://schemas.microsoft.com/office/drawing/2014/main" id="{A088958D-24C0-CB42-9CC9-D5280ADDB45F}"/>
              </a:ext>
            </a:extLst>
          </p:cNvPr>
          <p:cNvCxnSpPr>
            <a:stCxn id="2" idx="3"/>
            <a:endCxn id="10" idx="1"/>
          </p:cNvCxnSpPr>
          <p:nvPr/>
        </p:nvCxnSpPr>
        <p:spPr>
          <a:xfrm flipV="1">
            <a:off x="1306010" y="2287489"/>
            <a:ext cx="967521" cy="11415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036D64EA-6994-EE4A-978F-8EA33CE2337E}"/>
              </a:ext>
            </a:extLst>
          </p:cNvPr>
          <p:cNvCxnSpPr>
            <a:cxnSpLocks/>
            <a:stCxn id="2" idx="3"/>
            <a:endCxn id="11" idx="1"/>
          </p:cNvCxnSpPr>
          <p:nvPr/>
        </p:nvCxnSpPr>
        <p:spPr>
          <a:xfrm flipV="1">
            <a:off x="1306010" y="3361929"/>
            <a:ext cx="967521" cy="670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7ED8BE77-C2D5-1547-A762-6A4943B36EAA}"/>
              </a:ext>
            </a:extLst>
          </p:cNvPr>
          <p:cNvCxnSpPr>
            <a:cxnSpLocks/>
            <a:stCxn id="2" idx="3"/>
            <a:endCxn id="15" idx="1"/>
          </p:cNvCxnSpPr>
          <p:nvPr/>
        </p:nvCxnSpPr>
        <p:spPr>
          <a:xfrm>
            <a:off x="1306010" y="3429000"/>
            <a:ext cx="967521" cy="10542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E07276D5-639D-8B44-9484-2C032164D27F}"/>
              </a:ext>
            </a:extLst>
          </p:cNvPr>
          <p:cNvCxnSpPr>
            <a:cxnSpLocks/>
            <a:stCxn id="2" idx="3"/>
            <a:endCxn id="16" idx="1"/>
          </p:cNvCxnSpPr>
          <p:nvPr/>
        </p:nvCxnSpPr>
        <p:spPr>
          <a:xfrm>
            <a:off x="1306010" y="3429000"/>
            <a:ext cx="967521" cy="23258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2B3A703E-E6F9-1547-B461-E7D88176CCBE}"/>
              </a:ext>
            </a:extLst>
          </p:cNvPr>
          <p:cNvCxnSpPr>
            <a:stCxn id="10" idx="3"/>
            <a:endCxn id="12" idx="1"/>
          </p:cNvCxnSpPr>
          <p:nvPr/>
        </p:nvCxnSpPr>
        <p:spPr>
          <a:xfrm>
            <a:off x="3281643" y="2287489"/>
            <a:ext cx="184079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7245A3BA-F33B-A940-AC7F-EC2DEF532751}"/>
              </a:ext>
            </a:extLst>
          </p:cNvPr>
          <p:cNvCxnSpPr/>
          <p:nvPr/>
        </p:nvCxnSpPr>
        <p:spPr>
          <a:xfrm>
            <a:off x="3281643" y="3361929"/>
            <a:ext cx="184079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E3BD9621-14FA-1C46-906A-7FE6BE6D3BC9}"/>
              </a:ext>
            </a:extLst>
          </p:cNvPr>
          <p:cNvCxnSpPr/>
          <p:nvPr/>
        </p:nvCxnSpPr>
        <p:spPr>
          <a:xfrm>
            <a:off x="3281643" y="4483219"/>
            <a:ext cx="184079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E491E815-ED60-2E45-91EA-BAC0EAC14F1B}"/>
              </a:ext>
            </a:extLst>
          </p:cNvPr>
          <p:cNvCxnSpPr/>
          <p:nvPr/>
        </p:nvCxnSpPr>
        <p:spPr>
          <a:xfrm>
            <a:off x="3281643" y="5754880"/>
            <a:ext cx="184079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745C1986-4B80-4C4B-8FB1-43A877FEB986}"/>
              </a:ext>
            </a:extLst>
          </p:cNvPr>
          <p:cNvCxnSpPr>
            <a:cxnSpLocks/>
          </p:cNvCxnSpPr>
          <p:nvPr/>
        </p:nvCxnSpPr>
        <p:spPr>
          <a:xfrm flipH="1" flipV="1">
            <a:off x="6137813" y="2287489"/>
            <a:ext cx="967521" cy="1141511"/>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A36926F5-BA62-0E40-B16A-D3045ECFEC8D}"/>
              </a:ext>
            </a:extLst>
          </p:cNvPr>
          <p:cNvCxnSpPr>
            <a:cxnSpLocks/>
          </p:cNvCxnSpPr>
          <p:nvPr/>
        </p:nvCxnSpPr>
        <p:spPr>
          <a:xfrm flipH="1" flipV="1">
            <a:off x="6137813" y="3361929"/>
            <a:ext cx="967521" cy="67071"/>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70B4B030-792E-F145-A747-5ADB05BF32EA}"/>
              </a:ext>
            </a:extLst>
          </p:cNvPr>
          <p:cNvCxnSpPr>
            <a:cxnSpLocks/>
          </p:cNvCxnSpPr>
          <p:nvPr/>
        </p:nvCxnSpPr>
        <p:spPr>
          <a:xfrm flipH="1">
            <a:off x="6137813" y="3429000"/>
            <a:ext cx="967521" cy="1054219"/>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79C4A32D-D1D9-E340-85A4-FF9F5A5E1E6A}"/>
              </a:ext>
            </a:extLst>
          </p:cNvPr>
          <p:cNvCxnSpPr>
            <a:cxnSpLocks/>
            <a:stCxn id="14" idx="1"/>
            <a:endCxn id="18" idx="3"/>
          </p:cNvCxnSpPr>
          <p:nvPr/>
        </p:nvCxnSpPr>
        <p:spPr>
          <a:xfrm flipH="1">
            <a:off x="6130546" y="3429000"/>
            <a:ext cx="961734" cy="232588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24E61EF7-4A66-1A42-ACCE-E1B6E640A631}"/>
                  </a:ext>
                </a:extLst>
              </p:cNvPr>
              <p:cNvSpPr txBox="1"/>
              <p:nvPr/>
            </p:nvSpPr>
            <p:spPr>
              <a:xfrm>
                <a:off x="4000470" y="1936961"/>
                <a:ext cx="5605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dirty="0" smtClean="0">
                              <a:latin typeface="Cambria Math" panose="02040503050406030204" pitchFamily="18" charset="0"/>
                            </a:rPr>
                          </m:ctrlPr>
                        </m:sSubPr>
                        <m:e>
                          <m:r>
                            <a:rPr kumimoji="1" lang="en-US" altLang="zh-CN" sz="1800" i="1" dirty="0" smtClean="0">
                              <a:latin typeface="Cambria Math" panose="02040503050406030204" pitchFamily="18" charset="0"/>
                              <a:ea typeface="Cambria Math" panose="02040503050406030204" pitchFamily="18" charset="0"/>
                            </a:rPr>
                            <m:t>ℇ</m:t>
                          </m:r>
                        </m:e>
                        <m:sub>
                          <m:r>
                            <a:rPr kumimoji="1" lang="en-US" altLang="zh-CN" sz="1800" b="0" i="1" dirty="0" smtClean="0">
                              <a:latin typeface="Cambria Math" panose="02040503050406030204" pitchFamily="18" charset="0"/>
                              <a:ea typeface="Cambria Math" panose="02040503050406030204" pitchFamily="18" charset="0"/>
                            </a:rPr>
                            <m:t>1</m:t>
                          </m:r>
                        </m:sub>
                      </m:sSub>
                    </m:oMath>
                  </m:oMathPara>
                </a14:m>
                <a:endParaRPr lang="zh-CN" altLang="en-US" dirty="0"/>
              </a:p>
            </p:txBody>
          </p:sp>
        </mc:Choice>
        <mc:Fallback xmlns="">
          <p:sp>
            <p:nvSpPr>
              <p:cNvPr id="43" name="文本框 42">
                <a:extLst>
                  <a:ext uri="{FF2B5EF4-FFF2-40B4-BE49-F238E27FC236}">
                    <a16:creationId xmlns:a16="http://schemas.microsoft.com/office/drawing/2014/main" id="{24E61EF7-4A66-1A42-ACCE-E1B6E640A631}"/>
                  </a:ext>
                </a:extLst>
              </p:cNvPr>
              <p:cNvSpPr txBox="1">
                <a:spLocks noRot="1" noChangeAspect="1" noMove="1" noResize="1" noEditPoints="1" noAdjustHandles="1" noChangeArrowheads="1" noChangeShapeType="1" noTextEdit="1"/>
              </p:cNvSpPr>
              <p:nvPr/>
            </p:nvSpPr>
            <p:spPr>
              <a:xfrm>
                <a:off x="4000470" y="1936961"/>
                <a:ext cx="560504"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AD75B6C0-23C2-9D4B-AB91-D7FFE32E50CB}"/>
                  </a:ext>
                </a:extLst>
              </p:cNvPr>
              <p:cNvSpPr txBox="1"/>
              <p:nvPr/>
            </p:nvSpPr>
            <p:spPr>
              <a:xfrm>
                <a:off x="3999306" y="2974958"/>
                <a:ext cx="5605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dirty="0" smtClean="0">
                              <a:latin typeface="Cambria Math" panose="02040503050406030204" pitchFamily="18" charset="0"/>
                            </a:rPr>
                          </m:ctrlPr>
                        </m:sSubPr>
                        <m:e>
                          <m:r>
                            <a:rPr kumimoji="1" lang="en-US" altLang="zh-CN" sz="1800" i="1" dirty="0" smtClean="0">
                              <a:latin typeface="Cambria Math" panose="02040503050406030204" pitchFamily="18" charset="0"/>
                              <a:ea typeface="Cambria Math" panose="02040503050406030204" pitchFamily="18" charset="0"/>
                            </a:rPr>
                            <m:t>ℇ</m:t>
                          </m:r>
                        </m:e>
                        <m:sub>
                          <m:r>
                            <a:rPr kumimoji="1" lang="en-US" altLang="zh-CN" sz="1800" b="0" i="1" dirty="0" smtClean="0">
                              <a:latin typeface="Cambria Math" panose="02040503050406030204" pitchFamily="18" charset="0"/>
                              <a:ea typeface="Cambria Math" panose="02040503050406030204" pitchFamily="18" charset="0"/>
                            </a:rPr>
                            <m:t>2</m:t>
                          </m:r>
                        </m:sub>
                      </m:sSub>
                    </m:oMath>
                  </m:oMathPara>
                </a14:m>
                <a:endParaRPr lang="zh-CN" altLang="en-US" dirty="0"/>
              </a:p>
            </p:txBody>
          </p:sp>
        </mc:Choice>
        <mc:Fallback xmlns="">
          <p:sp>
            <p:nvSpPr>
              <p:cNvPr id="44" name="文本框 43">
                <a:extLst>
                  <a:ext uri="{FF2B5EF4-FFF2-40B4-BE49-F238E27FC236}">
                    <a16:creationId xmlns:a16="http://schemas.microsoft.com/office/drawing/2014/main" id="{AD75B6C0-23C2-9D4B-AB91-D7FFE32E50CB}"/>
                  </a:ext>
                </a:extLst>
              </p:cNvPr>
              <p:cNvSpPr txBox="1">
                <a:spLocks noRot="1" noChangeAspect="1" noMove="1" noResize="1" noEditPoints="1" noAdjustHandles="1" noChangeArrowheads="1" noChangeShapeType="1" noTextEdit="1"/>
              </p:cNvSpPr>
              <p:nvPr/>
            </p:nvSpPr>
            <p:spPr>
              <a:xfrm>
                <a:off x="3999306" y="2974958"/>
                <a:ext cx="560504"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E24EE4E6-A2E5-2741-AECE-EE5D3A04A298}"/>
                  </a:ext>
                </a:extLst>
              </p:cNvPr>
              <p:cNvSpPr txBox="1"/>
              <p:nvPr/>
            </p:nvSpPr>
            <p:spPr>
              <a:xfrm>
                <a:off x="3999306" y="4078608"/>
                <a:ext cx="5605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dirty="0" smtClean="0">
                              <a:latin typeface="Cambria Math" panose="02040503050406030204" pitchFamily="18" charset="0"/>
                            </a:rPr>
                          </m:ctrlPr>
                        </m:sSubPr>
                        <m:e>
                          <m:r>
                            <a:rPr kumimoji="1" lang="en-US" altLang="zh-CN" sz="1800" i="1" dirty="0" smtClean="0">
                              <a:latin typeface="Cambria Math" panose="02040503050406030204" pitchFamily="18" charset="0"/>
                              <a:ea typeface="Cambria Math" panose="02040503050406030204" pitchFamily="18" charset="0"/>
                            </a:rPr>
                            <m:t>ℇ</m:t>
                          </m:r>
                        </m:e>
                        <m:sub>
                          <m:r>
                            <a:rPr kumimoji="1" lang="en-US" altLang="zh-CN" sz="1800" b="0" i="1" dirty="0"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45" name="文本框 44">
                <a:extLst>
                  <a:ext uri="{FF2B5EF4-FFF2-40B4-BE49-F238E27FC236}">
                    <a16:creationId xmlns:a16="http://schemas.microsoft.com/office/drawing/2014/main" id="{E24EE4E6-A2E5-2741-AECE-EE5D3A04A298}"/>
                  </a:ext>
                </a:extLst>
              </p:cNvPr>
              <p:cNvSpPr txBox="1">
                <a:spLocks noRot="1" noChangeAspect="1" noMove="1" noResize="1" noEditPoints="1" noAdjustHandles="1" noChangeArrowheads="1" noChangeShapeType="1" noTextEdit="1"/>
              </p:cNvSpPr>
              <p:nvPr/>
            </p:nvSpPr>
            <p:spPr>
              <a:xfrm>
                <a:off x="3999306" y="4078608"/>
                <a:ext cx="560504" cy="369332"/>
              </a:xfrm>
              <a:prstGeom prst="rect">
                <a:avLst/>
              </a:prstGeom>
              <a:blipFill>
                <a:blip r:embed="rId14"/>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386ECD11-6CB1-554E-A947-30871158A96A}"/>
                  </a:ext>
                </a:extLst>
              </p:cNvPr>
              <p:cNvSpPr txBox="1"/>
              <p:nvPr/>
            </p:nvSpPr>
            <p:spPr>
              <a:xfrm>
                <a:off x="3994383" y="5382014"/>
                <a:ext cx="5605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dirty="0" smtClean="0">
                              <a:latin typeface="Cambria Math" panose="02040503050406030204" pitchFamily="18" charset="0"/>
                            </a:rPr>
                          </m:ctrlPr>
                        </m:sSubPr>
                        <m:e>
                          <m:r>
                            <a:rPr kumimoji="1" lang="en-US" altLang="zh-CN" sz="1800" i="1" dirty="0" smtClean="0">
                              <a:latin typeface="Cambria Math" panose="02040503050406030204" pitchFamily="18" charset="0"/>
                              <a:ea typeface="Cambria Math" panose="02040503050406030204" pitchFamily="18" charset="0"/>
                            </a:rPr>
                            <m:t>ℇ</m:t>
                          </m:r>
                        </m:e>
                        <m:sub>
                          <m:r>
                            <a:rPr kumimoji="1" lang="en-US" altLang="zh-CN" sz="1800" b="0" i="1" dirty="0" smtClean="0">
                              <a:latin typeface="Cambria Math" panose="02040503050406030204" pitchFamily="18" charset="0"/>
                              <a:ea typeface="Cambria Math" panose="02040503050406030204" pitchFamily="18" charset="0"/>
                            </a:rPr>
                            <m:t>𝑛</m:t>
                          </m:r>
                        </m:sub>
                      </m:sSub>
                    </m:oMath>
                  </m:oMathPara>
                </a14:m>
                <a:endParaRPr lang="zh-CN" altLang="en-US" dirty="0"/>
              </a:p>
            </p:txBody>
          </p:sp>
        </mc:Choice>
        <mc:Fallback xmlns="">
          <p:sp>
            <p:nvSpPr>
              <p:cNvPr id="46" name="文本框 45">
                <a:extLst>
                  <a:ext uri="{FF2B5EF4-FFF2-40B4-BE49-F238E27FC236}">
                    <a16:creationId xmlns:a16="http://schemas.microsoft.com/office/drawing/2014/main" id="{386ECD11-6CB1-554E-A947-30871158A96A}"/>
                  </a:ext>
                </a:extLst>
              </p:cNvPr>
              <p:cNvSpPr txBox="1">
                <a:spLocks noRot="1" noChangeAspect="1" noMove="1" noResize="1" noEditPoints="1" noAdjustHandles="1" noChangeArrowheads="1" noChangeShapeType="1" noTextEdit="1"/>
              </p:cNvSpPr>
              <p:nvPr/>
            </p:nvSpPr>
            <p:spPr>
              <a:xfrm>
                <a:off x="3994383" y="5382014"/>
                <a:ext cx="560504" cy="369332"/>
              </a:xfrm>
              <a:prstGeom prst="rect">
                <a:avLst/>
              </a:prstGeom>
              <a:blipFill>
                <a:blip r:embed="rId15"/>
                <a:stretch>
                  <a:fillRect/>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757CA316-BED2-7B45-9D0E-7B5C1ECE51F9}"/>
              </a:ext>
            </a:extLst>
          </p:cNvPr>
          <p:cNvSpPr txBox="1"/>
          <p:nvPr/>
        </p:nvSpPr>
        <p:spPr>
          <a:xfrm>
            <a:off x="1732415" y="2968854"/>
            <a:ext cx="576064" cy="1569660"/>
          </a:xfrm>
          <a:prstGeom prst="rect">
            <a:avLst/>
          </a:prstGeom>
          <a:noFill/>
        </p:spPr>
        <p:txBody>
          <a:bodyPr wrap="square" rtlCol="0">
            <a:spAutoFit/>
          </a:bodyPr>
          <a:lstStyle/>
          <a:p>
            <a:r>
              <a:rPr kumimoji="1" lang="zh-CN" altLang="en-US" sz="2400" dirty="0">
                <a:solidFill>
                  <a:schemeClr val="accent2"/>
                </a:solidFill>
              </a:rPr>
              <a:t>输</a:t>
            </a:r>
            <a:endParaRPr kumimoji="1" lang="en-US" altLang="zh-CN" sz="2400" dirty="0">
              <a:solidFill>
                <a:schemeClr val="accent2"/>
              </a:solidFill>
            </a:endParaRPr>
          </a:p>
          <a:p>
            <a:endParaRPr kumimoji="1" lang="en-US" altLang="zh-CN" sz="2400" dirty="0">
              <a:solidFill>
                <a:schemeClr val="accent2"/>
              </a:solidFill>
            </a:endParaRPr>
          </a:p>
          <a:p>
            <a:endParaRPr kumimoji="1" lang="en-US" altLang="zh-CN" sz="2400" dirty="0">
              <a:solidFill>
                <a:schemeClr val="accent2"/>
              </a:solidFill>
            </a:endParaRPr>
          </a:p>
          <a:p>
            <a:r>
              <a:rPr kumimoji="1" lang="zh-CN" altLang="en-US" sz="2400" dirty="0">
                <a:solidFill>
                  <a:schemeClr val="accent2"/>
                </a:solidFill>
              </a:rPr>
              <a:t>入</a:t>
            </a:r>
          </a:p>
        </p:txBody>
      </p:sp>
      <p:sp>
        <p:nvSpPr>
          <p:cNvPr id="49" name="文本框 48">
            <a:extLst>
              <a:ext uri="{FF2B5EF4-FFF2-40B4-BE49-F238E27FC236}">
                <a16:creationId xmlns:a16="http://schemas.microsoft.com/office/drawing/2014/main" id="{92BA462C-B43A-F045-AFCB-DE83C57D9FCB}"/>
              </a:ext>
            </a:extLst>
          </p:cNvPr>
          <p:cNvSpPr txBox="1"/>
          <p:nvPr/>
        </p:nvSpPr>
        <p:spPr>
          <a:xfrm>
            <a:off x="3445503" y="2599880"/>
            <a:ext cx="576064" cy="3046988"/>
          </a:xfrm>
          <a:prstGeom prst="rect">
            <a:avLst/>
          </a:prstGeom>
          <a:noFill/>
        </p:spPr>
        <p:txBody>
          <a:bodyPr wrap="square" rtlCol="0">
            <a:spAutoFit/>
          </a:bodyPr>
          <a:lstStyle/>
          <a:p>
            <a:r>
              <a:rPr kumimoji="1" lang="zh-CN" altLang="en-US" sz="2400" dirty="0">
                <a:solidFill>
                  <a:schemeClr val="accent2"/>
                </a:solidFill>
              </a:rPr>
              <a:t>提供差分隐私保护</a:t>
            </a:r>
          </a:p>
        </p:txBody>
      </p:sp>
      <p:sp>
        <p:nvSpPr>
          <p:cNvPr id="40" name="文本框 39">
            <a:extLst>
              <a:ext uri="{FF2B5EF4-FFF2-40B4-BE49-F238E27FC236}">
                <a16:creationId xmlns:a16="http://schemas.microsoft.com/office/drawing/2014/main" id="{A28BE8A5-A845-3645-BE3A-B5EC4233EDC4}"/>
              </a:ext>
            </a:extLst>
          </p:cNvPr>
          <p:cNvSpPr txBox="1"/>
          <p:nvPr/>
        </p:nvSpPr>
        <p:spPr>
          <a:xfrm>
            <a:off x="2674507" y="3821101"/>
            <a:ext cx="375549" cy="550087"/>
          </a:xfrm>
          <a:prstGeom prst="rect">
            <a:avLst/>
          </a:prstGeom>
          <a:noFill/>
        </p:spPr>
        <p:txBody>
          <a:bodyPr wrap="square" rtlCol="0">
            <a:spAutoFit/>
          </a:bodyPr>
          <a:lstStyle/>
          <a:p>
            <a:pPr>
              <a:lnSpc>
                <a:spcPts val="1000"/>
              </a:lnSpc>
            </a:pPr>
            <a:r>
              <a:rPr kumimoji="1" lang="en-US" altLang="zh-CN" sz="3600" dirty="0"/>
              <a:t>···</a:t>
            </a:r>
            <a:endParaRPr kumimoji="1" lang="zh-CN" altLang="en-US" sz="3600" dirty="0"/>
          </a:p>
        </p:txBody>
      </p:sp>
      <p:sp>
        <p:nvSpPr>
          <p:cNvPr id="54" name="文本框 53">
            <a:extLst>
              <a:ext uri="{FF2B5EF4-FFF2-40B4-BE49-F238E27FC236}">
                <a16:creationId xmlns:a16="http://schemas.microsoft.com/office/drawing/2014/main" id="{4D4F6F27-1E6E-6B40-A489-5C6B137D9312}"/>
              </a:ext>
            </a:extLst>
          </p:cNvPr>
          <p:cNvSpPr txBox="1"/>
          <p:nvPr/>
        </p:nvSpPr>
        <p:spPr>
          <a:xfrm>
            <a:off x="2668978" y="5060430"/>
            <a:ext cx="375549" cy="550087"/>
          </a:xfrm>
          <a:prstGeom prst="rect">
            <a:avLst/>
          </a:prstGeom>
          <a:noFill/>
        </p:spPr>
        <p:txBody>
          <a:bodyPr wrap="square" rtlCol="0">
            <a:spAutoFit/>
          </a:bodyPr>
          <a:lstStyle/>
          <a:p>
            <a:pPr>
              <a:lnSpc>
                <a:spcPts val="1000"/>
              </a:lnSpc>
            </a:pPr>
            <a:r>
              <a:rPr kumimoji="1" lang="en-US" altLang="zh-CN" sz="3600" dirty="0"/>
              <a:t>···</a:t>
            </a:r>
            <a:endParaRPr kumimoji="1" lang="zh-CN" altLang="en-US" sz="3600" dirty="0"/>
          </a:p>
        </p:txBody>
      </p:sp>
      <p:sp>
        <p:nvSpPr>
          <p:cNvPr id="55" name="文本框 54">
            <a:extLst>
              <a:ext uri="{FF2B5EF4-FFF2-40B4-BE49-F238E27FC236}">
                <a16:creationId xmlns:a16="http://schemas.microsoft.com/office/drawing/2014/main" id="{20DF7C65-656F-F94C-A45F-9345298C2B4D}"/>
              </a:ext>
            </a:extLst>
          </p:cNvPr>
          <p:cNvSpPr txBox="1"/>
          <p:nvPr/>
        </p:nvSpPr>
        <p:spPr>
          <a:xfrm>
            <a:off x="5432553" y="3821101"/>
            <a:ext cx="375549" cy="550087"/>
          </a:xfrm>
          <a:prstGeom prst="rect">
            <a:avLst/>
          </a:prstGeom>
          <a:noFill/>
        </p:spPr>
        <p:txBody>
          <a:bodyPr wrap="square" rtlCol="0">
            <a:spAutoFit/>
          </a:bodyPr>
          <a:lstStyle/>
          <a:p>
            <a:pPr>
              <a:lnSpc>
                <a:spcPts val="1000"/>
              </a:lnSpc>
            </a:pPr>
            <a:r>
              <a:rPr kumimoji="1" lang="en-US" altLang="zh-CN" sz="3600" dirty="0"/>
              <a:t>···</a:t>
            </a:r>
            <a:endParaRPr kumimoji="1" lang="zh-CN" altLang="en-US" sz="3600" dirty="0"/>
          </a:p>
        </p:txBody>
      </p:sp>
      <p:sp>
        <p:nvSpPr>
          <p:cNvPr id="56" name="文本框 55">
            <a:extLst>
              <a:ext uri="{FF2B5EF4-FFF2-40B4-BE49-F238E27FC236}">
                <a16:creationId xmlns:a16="http://schemas.microsoft.com/office/drawing/2014/main" id="{4D7638F4-4957-B249-84EA-772B34AA3426}"/>
              </a:ext>
            </a:extLst>
          </p:cNvPr>
          <p:cNvSpPr txBox="1"/>
          <p:nvPr/>
        </p:nvSpPr>
        <p:spPr>
          <a:xfrm>
            <a:off x="5427024" y="5060430"/>
            <a:ext cx="375549" cy="550087"/>
          </a:xfrm>
          <a:prstGeom prst="rect">
            <a:avLst/>
          </a:prstGeom>
          <a:noFill/>
        </p:spPr>
        <p:txBody>
          <a:bodyPr wrap="square" rtlCol="0">
            <a:spAutoFit/>
          </a:bodyPr>
          <a:lstStyle/>
          <a:p>
            <a:pPr>
              <a:lnSpc>
                <a:spcPts val="1000"/>
              </a:lnSpc>
            </a:pPr>
            <a:r>
              <a:rPr kumimoji="1" lang="en-US" altLang="zh-CN" sz="3600" dirty="0"/>
              <a:t>···</a:t>
            </a:r>
            <a:endParaRPr kumimoji="1" lang="zh-CN" altLang="en-US" sz="3600" dirty="0"/>
          </a:p>
        </p:txBody>
      </p:sp>
    </p:spTree>
    <p:extLst>
      <p:ext uri="{BB962C8B-B14F-4D97-AF65-F5344CB8AC3E}">
        <p14:creationId xmlns:p14="http://schemas.microsoft.com/office/powerpoint/2010/main" val="2775970417"/>
      </p:ext>
    </p:extLst>
  </p:cSld>
  <p:clrMapOvr>
    <a:masterClrMapping/>
  </p:clrMapOvr>
  <p:transition advTm="16782"/>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18944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89444"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5.4.3 </a:t>
            </a:r>
            <a:r>
              <a:rPr lang="zh-CN" altLang="en-US" sz="2400" b="1">
                <a:latin typeface="黑体" panose="02010609060101010101" pitchFamily="49" charset="-122"/>
                <a:ea typeface="黑体" panose="02010609060101010101" pitchFamily="49" charset="-122"/>
              </a:rPr>
              <a:t>差分隐私基本概念</a:t>
            </a:r>
          </a:p>
        </p:txBody>
      </p:sp>
      <p:sp>
        <p:nvSpPr>
          <p:cNvPr id="189445" name="文本框 5"/>
          <p:cNvSpPr txBox="1">
            <a:spLocks noChangeArrowheads="1"/>
          </p:cNvSpPr>
          <p:nvPr/>
        </p:nvSpPr>
        <p:spPr bwMode="auto">
          <a:xfrm>
            <a:off x="153988" y="1398588"/>
            <a:ext cx="863441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50000"/>
              </a:lnSpc>
              <a:spcBef>
                <a:spcPct val="0"/>
              </a:spcBef>
              <a:buClr>
                <a:schemeClr val="tx1"/>
              </a:buClr>
              <a:buFont typeface="Wingdings" panose="05000000000000000000" pitchFamily="2" charset="2"/>
              <a:buChar char="u"/>
            </a:pPr>
            <a:r>
              <a:rPr lang="zh-CN" altLang="en-US" sz="2400" dirty="0">
                <a:solidFill>
                  <a:srgbClr val="0070C0"/>
                </a:solidFill>
                <a:latin typeface="Arial" panose="020B0604020202020204" pitchFamily="34" charset="0"/>
                <a:ea typeface="宋体" panose="02010600030101010101" pitchFamily="2" charset="-122"/>
                <a:sym typeface="微软雅黑" panose="020B0503020204020204" pitchFamily="34" charset="-122"/>
              </a:rPr>
              <a:t>并行组合性</a:t>
            </a:r>
            <a:endParaRPr lang="en-US" altLang="zh-CN" sz="2400" dirty="0">
              <a:solidFill>
                <a:srgbClr val="0070C0"/>
              </a:solidFill>
              <a:latin typeface="Arial" panose="020B0604020202020204" pitchFamily="34" charset="0"/>
              <a:ea typeface="宋体" panose="02010600030101010101" pitchFamily="2" charset="-122"/>
              <a:sym typeface="微软雅黑" panose="020B0503020204020204" pitchFamily="34" charset="-122"/>
            </a:endParaRPr>
          </a:p>
        </p:txBody>
      </p:sp>
      <p:graphicFrame>
        <p:nvGraphicFramePr>
          <p:cNvPr id="189446" name="对象 6">
            <a:hlinkClick r:id="" action="ppaction://ole?verb=1"/>
          </p:cNvPr>
          <p:cNvGraphicFramePr>
            <a:graphicFrameLocks noChangeAspect="1"/>
          </p:cNvGraphicFramePr>
          <p:nvPr/>
        </p:nvGraphicFramePr>
        <p:xfrm>
          <a:off x="611188" y="2997200"/>
          <a:ext cx="1966912" cy="387350"/>
        </p:xfrm>
        <a:graphic>
          <a:graphicData uri="http://schemas.openxmlformats.org/presentationml/2006/ole">
            <mc:AlternateContent xmlns:mc="http://schemas.openxmlformats.org/markup-compatibility/2006">
              <mc:Choice xmlns:v="urn:schemas-microsoft-com:vml" Requires="v">
                <p:oleObj spid="_x0000_s5233" r:id="rId4" imgW="1155700" imgH="228600" progId="Equation.3">
                  <p:embed/>
                </p:oleObj>
              </mc:Choice>
              <mc:Fallback>
                <p:oleObj r:id="rId4" imgW="1155700" imgH="228600" progId="Equation.3">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2997200"/>
                        <a:ext cx="1966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9447" name="对象 7">
            <a:hlinkClick r:id="" action="ppaction://ole?verb=1"/>
          </p:cNvPr>
          <p:cNvGraphicFramePr>
            <a:graphicFrameLocks noChangeAspect="1"/>
          </p:cNvGraphicFramePr>
          <p:nvPr/>
        </p:nvGraphicFramePr>
        <p:xfrm>
          <a:off x="4067175" y="3557588"/>
          <a:ext cx="274638" cy="301625"/>
        </p:xfrm>
        <a:graphic>
          <a:graphicData uri="http://schemas.openxmlformats.org/presentationml/2006/ole">
            <mc:AlternateContent xmlns:mc="http://schemas.openxmlformats.org/markup-compatibility/2006">
              <mc:Choice xmlns:v="urn:schemas-microsoft-com:vml" Requires="v">
                <p:oleObj spid="_x0000_s5234" r:id="rId6" imgW="127000" imgH="139700" progId="Equation.3">
                  <p:embed/>
                </p:oleObj>
              </mc:Choice>
              <mc:Fallback>
                <p:oleObj r:id="rId6" imgW="127000" imgH="139700" progId="Equation.3">
                  <p:embed/>
                  <p:pic>
                    <p:nvPicPr>
                      <p:cNvPr id="0"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175" y="3557588"/>
                        <a:ext cx="2746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9448" name="对象 8">
            <a:hlinkClick r:id="" action="ppaction://ole?verb=1"/>
          </p:cNvPr>
          <p:cNvGraphicFramePr>
            <a:graphicFrameLocks noChangeAspect="1"/>
          </p:cNvGraphicFramePr>
          <p:nvPr/>
        </p:nvGraphicFramePr>
        <p:xfrm>
          <a:off x="4932363" y="3032125"/>
          <a:ext cx="287337" cy="317500"/>
        </p:xfrm>
        <a:graphic>
          <a:graphicData uri="http://schemas.openxmlformats.org/presentationml/2006/ole">
            <mc:AlternateContent xmlns:mc="http://schemas.openxmlformats.org/markup-compatibility/2006">
              <mc:Choice xmlns:v="urn:schemas-microsoft-com:vml" Requires="v">
                <p:oleObj spid="_x0000_s5235" r:id="rId8" imgW="127000" imgH="139700" progId="Equation.3">
                  <p:embed/>
                </p:oleObj>
              </mc:Choice>
              <mc:Fallback>
                <p:oleObj r:id="rId8" imgW="127000" imgH="139700" progId="Equation.3">
                  <p:embed/>
                  <p:pic>
                    <p:nvPicPr>
                      <p:cNvPr id="0"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363" y="3032125"/>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9449" name="矩形 1"/>
          <p:cNvSpPr>
            <a:spLocks noChangeArrowheads="1"/>
          </p:cNvSpPr>
          <p:nvPr/>
        </p:nvSpPr>
        <p:spPr bwMode="auto">
          <a:xfrm>
            <a:off x="468313" y="2276475"/>
            <a:ext cx="8520112"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zh-CN" altLang="en-US" sz="2400" dirty="0">
                <a:latin typeface="Arial" panose="020B0604020202020204" pitchFamily="34" charset="0"/>
                <a:ea typeface="宋体" panose="02010600030101010101" pitchFamily="2" charset="-122"/>
                <a:sym typeface="微软雅黑" panose="020B0503020204020204" pitchFamily="34" charset="-122"/>
              </a:rPr>
              <a:t>      给定数据集合</a:t>
            </a:r>
            <a:r>
              <a:rPr lang="en-US" altLang="zh-CN" sz="2400" dirty="0">
                <a:latin typeface="Arial" panose="020B0604020202020204" pitchFamily="34" charset="0"/>
                <a:ea typeface="宋体" panose="02010600030101010101" pitchFamily="2" charset="-122"/>
                <a:sym typeface="微软雅黑" panose="020B0503020204020204" pitchFamily="34" charset="-122"/>
              </a:rPr>
              <a:t>D</a:t>
            </a:r>
            <a:r>
              <a:rPr lang="zh-CN" altLang="en-US" sz="2400" dirty="0">
                <a:latin typeface="Arial" panose="020B0604020202020204" pitchFamily="34" charset="0"/>
                <a:ea typeface="宋体" panose="02010600030101010101" pitchFamily="2" charset="-122"/>
                <a:sym typeface="微软雅黑" panose="020B0503020204020204" pitchFamily="34" charset="-122"/>
              </a:rPr>
              <a:t>，将其划分为</a:t>
            </a:r>
            <a:r>
              <a:rPr lang="en-US" altLang="zh-CN" sz="2400" i="1" dirty="0">
                <a:latin typeface="Arial" panose="020B0604020202020204" pitchFamily="34" charset="0"/>
                <a:ea typeface="宋体" panose="02010600030101010101" pitchFamily="2" charset="-122"/>
                <a:sym typeface="微软雅黑" panose="020B0503020204020204" pitchFamily="34" charset="-122"/>
              </a:rPr>
              <a:t>n</a:t>
            </a:r>
            <a:r>
              <a:rPr lang="zh-CN" altLang="en-US" sz="2400" dirty="0">
                <a:latin typeface="Arial" panose="020B0604020202020204" pitchFamily="34" charset="0"/>
                <a:ea typeface="宋体" panose="02010600030101010101" pitchFamily="2" charset="-122"/>
                <a:sym typeface="微软雅黑" panose="020B0503020204020204" pitchFamily="34" charset="-122"/>
              </a:rPr>
              <a:t>个互不相交的子集</a:t>
            </a:r>
            <a:endParaRPr lang="en-US" altLang="zh-CN" sz="2400" dirty="0">
              <a:latin typeface="Arial" panose="020B0604020202020204" pitchFamily="34" charset="0"/>
              <a:ea typeface="宋体" panose="02010600030101010101" pitchFamily="2" charset="-122"/>
              <a:sym typeface="微软雅黑" panose="020B0503020204020204" pitchFamily="34" charset="-122"/>
            </a:endParaRPr>
          </a:p>
          <a:p>
            <a:pPr eaLnBrk="1" hangingPunct="1">
              <a:lnSpc>
                <a:spcPct val="150000"/>
              </a:lnSpc>
              <a:spcBef>
                <a:spcPct val="0"/>
              </a:spcBef>
              <a:buFont typeface="Arial" panose="020B0604020202020204" pitchFamily="34" charset="0"/>
              <a:buNone/>
            </a:pPr>
            <a:r>
              <a:rPr lang="en-US" altLang="zh-CN" sz="2400" dirty="0">
                <a:latin typeface="Arial" panose="020B0604020202020204" pitchFamily="34" charset="0"/>
                <a:ea typeface="宋体" panose="02010600030101010101" pitchFamily="2" charset="-122"/>
                <a:sym typeface="微软雅黑" panose="020B0503020204020204" pitchFamily="34" charset="-122"/>
              </a:rPr>
              <a:t>                        </a:t>
            </a:r>
            <a:r>
              <a:rPr lang="zh-CN" altLang="en-US" sz="2400" dirty="0">
                <a:latin typeface="Arial" panose="020B0604020202020204" pitchFamily="34" charset="0"/>
                <a:ea typeface="宋体" panose="02010600030101010101" pitchFamily="2" charset="-122"/>
                <a:sym typeface="微软雅黑" panose="020B0503020204020204" pitchFamily="34" charset="-122"/>
              </a:rPr>
              <a:t>，设</a:t>
            </a:r>
            <a:r>
              <a:rPr lang="en-US" altLang="zh-CN" sz="2400" i="1" dirty="0">
                <a:latin typeface="Arial" panose="020B0604020202020204" pitchFamily="34" charset="0"/>
                <a:ea typeface="宋体" panose="02010600030101010101" pitchFamily="2" charset="-122"/>
                <a:sym typeface="微软雅黑" panose="020B0503020204020204" pitchFamily="34" charset="-122"/>
              </a:rPr>
              <a:t>M</a:t>
            </a:r>
            <a:r>
              <a:rPr lang="zh-CN" altLang="en-US" sz="2400" dirty="0">
                <a:latin typeface="Arial" panose="020B0604020202020204" pitchFamily="34" charset="0"/>
                <a:ea typeface="宋体" panose="02010600030101010101" pitchFamily="2" charset="-122"/>
                <a:sym typeface="微软雅黑" panose="020B0503020204020204" pitchFamily="34" charset="-122"/>
              </a:rPr>
              <a:t>为任一满足   </a:t>
            </a:r>
            <a:r>
              <a:rPr lang="en-US" altLang="zh-CN" sz="2400" dirty="0">
                <a:latin typeface="Arial" panose="020B0604020202020204" pitchFamily="34" charset="0"/>
                <a:ea typeface="宋体" panose="02010600030101010101" pitchFamily="2" charset="-122"/>
                <a:sym typeface="微软雅黑" panose="020B0503020204020204" pitchFamily="34" charset="-122"/>
              </a:rPr>
              <a:t>-</a:t>
            </a:r>
            <a:r>
              <a:rPr lang="zh-CN" altLang="en-US" sz="2400" dirty="0">
                <a:latin typeface="Arial" panose="020B0604020202020204" pitchFamily="34" charset="0"/>
                <a:ea typeface="宋体" panose="02010600030101010101" pitchFamily="2" charset="-122"/>
                <a:sym typeface="微软雅黑" panose="020B0503020204020204" pitchFamily="34" charset="-122"/>
              </a:rPr>
              <a:t>差分隐私的隐私算法，则算法</a:t>
            </a:r>
            <a:r>
              <a:rPr lang="en-US" altLang="zh-CN" sz="2400" i="1" dirty="0">
                <a:latin typeface="Arial" panose="020B0604020202020204" pitchFamily="34" charset="0"/>
                <a:ea typeface="宋体" panose="02010600030101010101" pitchFamily="2" charset="-122"/>
                <a:sym typeface="微软雅黑" panose="020B0503020204020204" pitchFamily="34" charset="-122"/>
              </a:rPr>
              <a:t>M </a:t>
            </a:r>
            <a:r>
              <a:rPr lang="zh-CN" altLang="en-US" sz="2400" dirty="0">
                <a:latin typeface="Arial" panose="020B0604020202020204" pitchFamily="34" charset="0"/>
                <a:ea typeface="宋体" panose="02010600030101010101" pitchFamily="2" charset="-122"/>
                <a:sym typeface="微软雅黑" panose="020B0503020204020204" pitchFamily="34" charset="-122"/>
              </a:rPr>
              <a:t>在</a:t>
            </a:r>
            <a:r>
              <a:rPr lang="en-US" altLang="zh-CN" sz="2400" dirty="0">
                <a:latin typeface="Arial" panose="020B0604020202020204" pitchFamily="34" charset="0"/>
                <a:ea typeface="宋体" panose="02010600030101010101" pitchFamily="2" charset="-122"/>
                <a:sym typeface="微软雅黑" panose="020B0503020204020204" pitchFamily="34" charset="-122"/>
              </a:rPr>
              <a:t>{</a:t>
            </a:r>
            <a:r>
              <a:rPr lang="en-US" altLang="zh-CN" sz="2400" i="1" dirty="0">
                <a:latin typeface="Arial" panose="020B0604020202020204" pitchFamily="34" charset="0"/>
                <a:ea typeface="宋体" panose="02010600030101010101" pitchFamily="2" charset="-122"/>
                <a:sym typeface="微软雅黑" panose="020B0503020204020204" pitchFamily="34" charset="-122"/>
              </a:rPr>
              <a:t>D</a:t>
            </a:r>
            <a:r>
              <a:rPr lang="en-US" altLang="zh-CN" sz="2400" i="1" baseline="-25000" dirty="0">
                <a:latin typeface="Arial" panose="020B0604020202020204" pitchFamily="34" charset="0"/>
                <a:ea typeface="宋体" panose="02010600030101010101" pitchFamily="2" charset="-122"/>
                <a:sym typeface="微软雅黑" panose="020B0503020204020204" pitchFamily="34" charset="-122"/>
              </a:rPr>
              <a:t>1</a:t>
            </a:r>
            <a:r>
              <a:rPr lang="en-US" altLang="zh-CN" sz="2400" i="1" dirty="0">
                <a:latin typeface="Arial" panose="020B0604020202020204" pitchFamily="34" charset="0"/>
                <a:ea typeface="宋体" panose="02010600030101010101" pitchFamily="2" charset="-122"/>
                <a:sym typeface="微软雅黑" panose="020B0503020204020204" pitchFamily="34" charset="-122"/>
              </a:rPr>
              <a:t>,...,</a:t>
            </a:r>
            <a:r>
              <a:rPr lang="en-US" altLang="zh-CN" sz="2400" i="1" dirty="0" err="1">
                <a:latin typeface="Arial" panose="020B0604020202020204" pitchFamily="34" charset="0"/>
                <a:ea typeface="宋体" panose="02010600030101010101" pitchFamily="2" charset="-122"/>
                <a:sym typeface="微软雅黑" panose="020B0503020204020204" pitchFamily="34" charset="-122"/>
              </a:rPr>
              <a:t>D</a:t>
            </a:r>
            <a:r>
              <a:rPr lang="en-US" altLang="zh-CN" sz="2400" i="1" baseline="-25000" dirty="0" err="1">
                <a:latin typeface="Arial" panose="020B0604020202020204" pitchFamily="34" charset="0"/>
                <a:ea typeface="宋体" panose="02010600030101010101" pitchFamily="2" charset="-122"/>
                <a:sym typeface="微软雅黑" panose="020B0503020204020204" pitchFamily="34" charset="-122"/>
              </a:rPr>
              <a:t>n</a:t>
            </a:r>
            <a:r>
              <a:rPr lang="en-US" altLang="zh-CN" sz="2400" dirty="0">
                <a:latin typeface="Arial" panose="020B0604020202020204" pitchFamily="34" charset="0"/>
                <a:ea typeface="宋体" panose="02010600030101010101" pitchFamily="2" charset="-122"/>
                <a:sym typeface="微软雅黑" panose="020B0503020204020204" pitchFamily="34" charset="-122"/>
              </a:rPr>
              <a:t>}</a:t>
            </a:r>
            <a:r>
              <a:rPr lang="zh-CN" altLang="en-US" sz="2400" dirty="0">
                <a:latin typeface="Arial" panose="020B0604020202020204" pitchFamily="34" charset="0"/>
                <a:ea typeface="宋体" panose="02010600030101010101" pitchFamily="2" charset="-122"/>
                <a:sym typeface="微软雅黑" panose="020B0503020204020204" pitchFamily="34" charset="-122"/>
              </a:rPr>
              <a:t>上满足    </a:t>
            </a:r>
            <a:r>
              <a:rPr lang="en-US" altLang="zh-CN" sz="2400" dirty="0">
                <a:latin typeface="Arial" panose="020B0604020202020204" pitchFamily="34" charset="0"/>
                <a:ea typeface="宋体" panose="02010600030101010101" pitchFamily="2" charset="-122"/>
                <a:sym typeface="微软雅黑" panose="020B0503020204020204" pitchFamily="34" charset="-122"/>
              </a:rPr>
              <a:t>-</a:t>
            </a:r>
            <a:r>
              <a:rPr lang="zh-CN" altLang="en-US" sz="2400" dirty="0">
                <a:latin typeface="Arial" panose="020B0604020202020204" pitchFamily="34" charset="0"/>
                <a:ea typeface="宋体" panose="02010600030101010101" pitchFamily="2" charset="-122"/>
                <a:sym typeface="微软雅黑" panose="020B0503020204020204" pitchFamily="34" charset="-122"/>
              </a:rPr>
              <a:t>差分隐私。</a:t>
            </a:r>
          </a:p>
          <a:p>
            <a:pPr eaLnBrk="1" hangingPunct="1">
              <a:lnSpc>
                <a:spcPct val="150000"/>
              </a:lnSpc>
              <a:spcBef>
                <a:spcPct val="0"/>
              </a:spcBef>
              <a:buFont typeface="Arial" panose="020B0604020202020204" pitchFamily="34" charset="0"/>
              <a:buNone/>
            </a:pPr>
            <a:r>
              <a:rPr lang="zh-CN" altLang="en-US" sz="2400" dirty="0">
                <a:latin typeface="Arial" panose="020B0604020202020204" pitchFamily="34" charset="0"/>
                <a:ea typeface="宋体" panose="02010600030101010101" pitchFamily="2" charset="-122"/>
                <a:sym typeface="微软雅黑" panose="020B0503020204020204" pitchFamily="34" charset="-122"/>
              </a:rPr>
              <a:t>       它</a:t>
            </a:r>
            <a:r>
              <a:rPr lang="zh-CN" altLang="zh-CN" sz="2400" dirty="0">
                <a:latin typeface="Arial" panose="020B0604020202020204" pitchFamily="34" charset="0"/>
                <a:ea typeface="宋体" panose="02010600030101010101" pitchFamily="2" charset="-122"/>
                <a:sym typeface="微软雅黑" panose="020B0503020204020204" pitchFamily="34" charset="-122"/>
              </a:rPr>
              <a:t>保证满足差分隐私的算法在其数据集的不相交子集的隐私性。</a:t>
            </a:r>
            <a:r>
              <a:rPr lang="zh-CN" altLang="en-US" sz="2400" dirty="0">
                <a:latin typeface="Arial" panose="020B0604020202020204" pitchFamily="34" charset="0"/>
                <a:ea typeface="宋体" panose="02010600030101010101" pitchFamily="2" charset="-122"/>
                <a:sym typeface="微软雅黑" panose="020B0503020204020204" pitchFamily="34" charset="-122"/>
              </a:rPr>
              <a:t> </a:t>
            </a:r>
          </a:p>
        </p:txBody>
      </p:sp>
      <p:sp>
        <p:nvSpPr>
          <p:cNvPr id="189450"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8E28F979-5D85-460A-A19B-DA1E062A59E2}" type="slidenum">
              <a:rPr lang="zh-CN" altLang="en-US" sz="1800">
                <a:latin typeface="Calibri" panose="020F0502020204030204" pitchFamily="34" charset="0"/>
                <a:ea typeface="宋体" panose="02010600030101010101" pitchFamily="2" charset="-122"/>
              </a:rPr>
              <a:t>75</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19149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91492"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5.4.3 </a:t>
            </a:r>
            <a:r>
              <a:rPr lang="zh-CN" altLang="en-US" sz="2400" b="1">
                <a:latin typeface="黑体" panose="02010609060101010101" pitchFamily="49" charset="-122"/>
                <a:ea typeface="黑体" panose="02010609060101010101" pitchFamily="49" charset="-122"/>
              </a:rPr>
              <a:t>差分隐私基本概念</a:t>
            </a:r>
          </a:p>
        </p:txBody>
      </p:sp>
      <p:sp>
        <p:nvSpPr>
          <p:cNvPr id="191494"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0A4DFFB5-1B5D-4914-BE0C-E7BD87B5590C}" type="slidenum">
              <a:rPr lang="zh-CN" altLang="en-US" sz="1800">
                <a:latin typeface="Calibri" panose="020F0502020204030204" pitchFamily="34" charset="0"/>
                <a:ea typeface="宋体" panose="02010600030101010101" pitchFamily="2" charset="-122"/>
              </a:rPr>
              <a:t>76</a:t>
            </a:fld>
            <a:endParaRPr lang="zh-CN" altLang="en-US" sz="1800">
              <a:latin typeface="Calibri" panose="020F0502020204030204" pitchFamily="34" charset="0"/>
              <a:ea typeface="宋体" panose="02010600030101010101" pitchFamily="2" charset="-122"/>
            </a:endParaRPr>
          </a:p>
        </p:txBody>
      </p:sp>
      <p:sp>
        <p:nvSpPr>
          <p:cNvPr id="3" name="文本框 2">
            <a:extLst>
              <a:ext uri="{FF2B5EF4-FFF2-40B4-BE49-F238E27FC236}">
                <a16:creationId xmlns:a16="http://schemas.microsoft.com/office/drawing/2014/main" id="{42331ED2-C387-4FE3-ABCA-647BEE8AB00D}"/>
              </a:ext>
            </a:extLst>
          </p:cNvPr>
          <p:cNvSpPr txBox="1"/>
          <p:nvPr/>
        </p:nvSpPr>
        <p:spPr>
          <a:xfrm>
            <a:off x="153988" y="4797152"/>
            <a:ext cx="9143999" cy="2123658"/>
          </a:xfrm>
          <a:prstGeom prst="rect">
            <a:avLst/>
          </a:prstGeom>
          <a:noFill/>
        </p:spPr>
        <p:txBody>
          <a:bodyPr wrap="square" rtlCol="0">
            <a:spAutoFit/>
          </a:bodyPr>
          <a:lstStyle/>
          <a:p>
            <a:pPr>
              <a:lnSpc>
                <a:spcPct val="150000"/>
              </a:lnSpc>
            </a:pPr>
            <a:r>
              <a:rPr lang="zh-CN" altLang="en-US" sz="2200" dirty="0"/>
              <a:t>总结：序列组合算法针对同一数据集，并行数据集针对不相交的数据集。</a:t>
            </a:r>
            <a:endParaRPr lang="en-US" altLang="zh-CN" sz="2200" dirty="0"/>
          </a:p>
          <a:p>
            <a:pPr>
              <a:lnSpc>
                <a:spcPct val="150000"/>
              </a:lnSpc>
            </a:pPr>
            <a:r>
              <a:rPr lang="zh-CN" altLang="en-US" sz="2200" dirty="0"/>
              <a:t>这里说的并行指的是，输入数据集的并行。</a:t>
            </a:r>
            <a:endParaRPr lang="en-US" altLang="zh-CN" sz="2200" dirty="0"/>
          </a:p>
          <a:p>
            <a:pPr>
              <a:lnSpc>
                <a:spcPct val="150000"/>
              </a:lnSpc>
            </a:pPr>
            <a:r>
              <a:rPr lang="zh-CN" altLang="en-US" sz="2200" dirty="0"/>
              <a:t>算法</a:t>
            </a:r>
            <a:r>
              <a:rPr lang="en-US" altLang="zh-CN" sz="2200" dirty="0"/>
              <a:t>M</a:t>
            </a:r>
            <a:r>
              <a:rPr lang="en-US" altLang="zh-CN" sz="2200" baseline="-25000" dirty="0"/>
              <a:t>i</a:t>
            </a:r>
            <a:r>
              <a:rPr lang="zh-CN" altLang="en-US" sz="2200" dirty="0"/>
              <a:t>指的是</a:t>
            </a:r>
            <a:r>
              <a:rPr lang="zh-CN" altLang="en-US" sz="2200" dirty="0">
                <a:sym typeface="微软雅黑" panose="020B0503020204020204" pitchFamily="34" charset="-122"/>
              </a:rPr>
              <a:t>满足</a:t>
            </a:r>
            <a:r>
              <a:rPr lang="el-GR" altLang="zh-CN" sz="2200" dirty="0"/>
              <a:t>ε</a:t>
            </a:r>
            <a:r>
              <a:rPr lang="zh-CN" altLang="en-US" sz="2200" dirty="0">
                <a:sym typeface="微软雅黑" panose="020B0503020204020204" pitchFamily="34" charset="-122"/>
              </a:rPr>
              <a:t>隐私预算的特定差分隐私算法。</a:t>
            </a:r>
            <a:endParaRPr lang="en-US" altLang="zh-CN" sz="2200" dirty="0">
              <a:sym typeface="微软雅黑" panose="020B0503020204020204" pitchFamily="34" charset="-122"/>
            </a:endParaRPr>
          </a:p>
          <a:p>
            <a:pPr>
              <a:lnSpc>
                <a:spcPct val="150000"/>
              </a:lnSpc>
            </a:pPr>
            <a:r>
              <a:rPr lang="zh-CN" altLang="en-US" sz="2200" dirty="0"/>
              <a:t>不同</a:t>
            </a:r>
            <a:r>
              <a:rPr lang="en-US" altLang="zh-CN" sz="2200" dirty="0"/>
              <a:t>M</a:t>
            </a:r>
            <a:r>
              <a:rPr lang="en-US" altLang="zh-CN" sz="2200" baseline="-25000" dirty="0"/>
              <a:t>i</a:t>
            </a:r>
            <a:r>
              <a:rPr lang="zh-CN" altLang="en-US" sz="2200" dirty="0"/>
              <a:t>说明并行组合算法满足</a:t>
            </a:r>
            <a:r>
              <a:rPr lang="el-GR" altLang="zh-CN" sz="2200" dirty="0"/>
              <a:t>ε</a:t>
            </a:r>
            <a:r>
              <a:rPr lang="en-US" altLang="zh-CN" sz="2200" dirty="0"/>
              <a:t>-</a:t>
            </a:r>
            <a:r>
              <a:rPr lang="zh-CN" altLang="en-US" sz="2200" dirty="0"/>
              <a:t>差分隐私。</a:t>
            </a:r>
          </a:p>
        </p:txBody>
      </p:sp>
      <p:sp>
        <p:nvSpPr>
          <p:cNvPr id="8" name="圆角矩形 7">
            <a:extLst>
              <a:ext uri="{FF2B5EF4-FFF2-40B4-BE49-F238E27FC236}">
                <a16:creationId xmlns:a16="http://schemas.microsoft.com/office/drawing/2014/main" id="{CCD169BA-D795-5241-B92A-5FC8B7DDE0BB}"/>
              </a:ext>
            </a:extLst>
          </p:cNvPr>
          <p:cNvSpPr/>
          <p:nvPr/>
        </p:nvSpPr>
        <p:spPr>
          <a:xfrm>
            <a:off x="244253" y="2712460"/>
            <a:ext cx="1008112"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数据集</a:t>
            </a:r>
            <a:r>
              <a:rPr kumimoji="1" lang="en-US" altLang="zh-CN" sz="1600" dirty="0"/>
              <a:t>D</a:t>
            </a:r>
            <a:endParaRPr kumimoji="1" lang="zh-CN" altLang="en-US" sz="1600" dirty="0"/>
          </a:p>
        </p:txBody>
      </p:sp>
      <mc:AlternateContent xmlns:mc="http://schemas.openxmlformats.org/markup-compatibility/2006" xmlns:a14="http://schemas.microsoft.com/office/drawing/2010/main">
        <mc:Choice Requires="a14">
          <p:sp>
            <p:nvSpPr>
              <p:cNvPr id="9" name="圆角矩形 8">
                <a:extLst>
                  <a:ext uri="{FF2B5EF4-FFF2-40B4-BE49-F238E27FC236}">
                    <a16:creationId xmlns:a16="http://schemas.microsoft.com/office/drawing/2014/main" id="{41173D66-60F6-3940-B992-DB28E8B70487}"/>
                  </a:ext>
                </a:extLst>
              </p:cNvPr>
              <p:cNvSpPr/>
              <p:nvPr/>
            </p:nvSpPr>
            <p:spPr>
              <a:xfrm>
                <a:off x="1902233" y="1570949"/>
                <a:ext cx="1157599"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数据集</a:t>
                </a:r>
                <a14:m>
                  <m:oMath xmlns:m="http://schemas.openxmlformats.org/officeDocument/2006/math">
                    <m:sSub>
                      <m:sSubPr>
                        <m:ctrlPr>
                          <a:rPr kumimoji="1" lang="en-US" altLang="zh-CN" sz="1600" i="1" smtClean="0">
                            <a:latin typeface="Cambria Math" panose="02040503050406030204" pitchFamily="18" charset="0"/>
                          </a:rPr>
                        </m:ctrlPr>
                      </m:sSubPr>
                      <m:e>
                        <m:r>
                          <m:rPr>
                            <m:sty m:val="p"/>
                          </m:rPr>
                          <a:rPr kumimoji="1" lang="en-US" altLang="zh-CN" sz="1600" i="1">
                            <a:latin typeface="Cambria Math" panose="02040503050406030204" pitchFamily="18" charset="0"/>
                          </a:rPr>
                          <m:t>D</m:t>
                        </m:r>
                      </m:e>
                      <m:sub>
                        <m:r>
                          <a:rPr kumimoji="1" lang="en-US" altLang="zh-CN" sz="1600" b="0" i="1" smtClean="0">
                            <a:latin typeface="Cambria Math" panose="02040503050406030204" pitchFamily="18" charset="0"/>
                          </a:rPr>
                          <m:t>1</m:t>
                        </m:r>
                      </m:sub>
                    </m:sSub>
                  </m:oMath>
                </a14:m>
                <a:endParaRPr kumimoji="1" lang="zh-CN" altLang="en-US" sz="1600" dirty="0"/>
              </a:p>
            </p:txBody>
          </p:sp>
        </mc:Choice>
        <mc:Fallback xmlns="">
          <p:sp>
            <p:nvSpPr>
              <p:cNvPr id="9" name="圆角矩形 8">
                <a:extLst>
                  <a:ext uri="{FF2B5EF4-FFF2-40B4-BE49-F238E27FC236}">
                    <a16:creationId xmlns:a16="http://schemas.microsoft.com/office/drawing/2014/main" id="{41173D66-60F6-3940-B992-DB28E8B70487}"/>
                  </a:ext>
                </a:extLst>
              </p:cNvPr>
              <p:cNvSpPr>
                <a:spLocks noRot="1" noChangeAspect="1" noMove="1" noResize="1" noEditPoints="1" noAdjustHandles="1" noChangeArrowheads="1" noChangeShapeType="1" noTextEdit="1"/>
              </p:cNvSpPr>
              <p:nvPr/>
            </p:nvSpPr>
            <p:spPr>
              <a:xfrm>
                <a:off x="1902233" y="1570949"/>
                <a:ext cx="1157599" cy="432048"/>
              </a:xfrm>
              <a:prstGeom prst="roundRect">
                <a:avLst/>
              </a:prstGeom>
              <a:blipFill>
                <a:blip r:embed="rId3"/>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圆角矩形 9">
                <a:extLst>
                  <a:ext uri="{FF2B5EF4-FFF2-40B4-BE49-F238E27FC236}">
                    <a16:creationId xmlns:a16="http://schemas.microsoft.com/office/drawing/2014/main" id="{DACC29C3-4EDB-D842-8F43-6AA254AD1891}"/>
                  </a:ext>
                </a:extLst>
              </p:cNvPr>
              <p:cNvSpPr/>
              <p:nvPr/>
            </p:nvSpPr>
            <p:spPr>
              <a:xfrm>
                <a:off x="1902233" y="2420888"/>
                <a:ext cx="1157599"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数据集</a:t>
                </a:r>
                <a14:m>
                  <m:oMath xmlns:m="http://schemas.openxmlformats.org/officeDocument/2006/math">
                    <m:sSub>
                      <m:sSubPr>
                        <m:ctrlPr>
                          <a:rPr kumimoji="1" lang="en-US" altLang="zh-CN" sz="1600" i="1">
                            <a:latin typeface="Cambria Math" panose="02040503050406030204" pitchFamily="18" charset="0"/>
                          </a:rPr>
                        </m:ctrlPr>
                      </m:sSubPr>
                      <m:e>
                        <m:r>
                          <m:rPr>
                            <m:sty m:val="p"/>
                          </m:rPr>
                          <a:rPr kumimoji="1" lang="en-US" altLang="zh-CN" sz="1600" i="1">
                            <a:latin typeface="Cambria Math" panose="02040503050406030204" pitchFamily="18" charset="0"/>
                          </a:rPr>
                          <m:t>D</m:t>
                        </m:r>
                      </m:e>
                      <m:sub>
                        <m:r>
                          <a:rPr kumimoji="1" lang="en-US" altLang="zh-CN" sz="1600" b="0" i="1" smtClean="0">
                            <a:latin typeface="Cambria Math" panose="02040503050406030204" pitchFamily="18" charset="0"/>
                          </a:rPr>
                          <m:t>2</m:t>
                        </m:r>
                      </m:sub>
                    </m:sSub>
                  </m:oMath>
                </a14:m>
                <a:endParaRPr kumimoji="1" lang="zh-CN" altLang="en-US" sz="1600" dirty="0"/>
              </a:p>
            </p:txBody>
          </p:sp>
        </mc:Choice>
        <mc:Fallback xmlns="">
          <p:sp>
            <p:nvSpPr>
              <p:cNvPr id="10" name="圆角矩形 9">
                <a:extLst>
                  <a:ext uri="{FF2B5EF4-FFF2-40B4-BE49-F238E27FC236}">
                    <a16:creationId xmlns:a16="http://schemas.microsoft.com/office/drawing/2014/main" id="{DACC29C3-4EDB-D842-8F43-6AA254AD1891}"/>
                  </a:ext>
                </a:extLst>
              </p:cNvPr>
              <p:cNvSpPr>
                <a:spLocks noRot="1" noChangeAspect="1" noMove="1" noResize="1" noEditPoints="1" noAdjustHandles="1" noChangeArrowheads="1" noChangeShapeType="1" noTextEdit="1"/>
              </p:cNvSpPr>
              <p:nvPr/>
            </p:nvSpPr>
            <p:spPr>
              <a:xfrm>
                <a:off x="1902233" y="2420888"/>
                <a:ext cx="1157599" cy="432048"/>
              </a:xfrm>
              <a:prstGeom prst="roundRect">
                <a:avLst/>
              </a:prstGeom>
              <a:blipFill>
                <a:blip r:embed="rId4"/>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圆角矩形 10">
                <a:extLst>
                  <a:ext uri="{FF2B5EF4-FFF2-40B4-BE49-F238E27FC236}">
                    <a16:creationId xmlns:a16="http://schemas.microsoft.com/office/drawing/2014/main" id="{7BB80D56-56C2-1A48-A884-FE2DDF2EF725}"/>
                  </a:ext>
                </a:extLst>
              </p:cNvPr>
              <p:cNvSpPr/>
              <p:nvPr/>
            </p:nvSpPr>
            <p:spPr>
              <a:xfrm>
                <a:off x="5508104" y="1570949"/>
                <a:ext cx="1008112"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输出</a:t>
                </a:r>
                <a14:m>
                  <m:oMath xmlns:m="http://schemas.openxmlformats.org/officeDocument/2006/math">
                    <m:sSub>
                      <m:sSubPr>
                        <m:ctrlPr>
                          <a:rPr kumimoji="1" lang="en-US" altLang="zh-CN" sz="1600" i="1" smtClean="0">
                            <a:latin typeface="Cambria Math" panose="02040503050406030204" pitchFamily="18" charset="0"/>
                          </a:rPr>
                        </m:ctrlPr>
                      </m:sSubPr>
                      <m:e>
                        <m:r>
                          <m:rPr>
                            <m:sty m:val="p"/>
                          </m:rPr>
                          <a:rPr kumimoji="1" lang="en-US" altLang="zh-CN" sz="1600" i="1">
                            <a:latin typeface="Cambria Math" panose="02040503050406030204" pitchFamily="18" charset="0"/>
                          </a:rPr>
                          <m:t>O</m:t>
                        </m:r>
                      </m:e>
                      <m:sub>
                        <m:r>
                          <a:rPr kumimoji="1" lang="en-US" altLang="zh-CN" sz="1600" b="0" i="1" smtClean="0">
                            <a:latin typeface="Cambria Math" panose="02040503050406030204" pitchFamily="18" charset="0"/>
                          </a:rPr>
                          <m:t>1</m:t>
                        </m:r>
                      </m:sub>
                    </m:sSub>
                  </m:oMath>
                </a14:m>
                <a:endParaRPr kumimoji="1" lang="zh-CN" altLang="en-US" sz="1600" dirty="0"/>
              </a:p>
            </p:txBody>
          </p:sp>
        </mc:Choice>
        <mc:Fallback xmlns="">
          <p:sp>
            <p:nvSpPr>
              <p:cNvPr id="11" name="圆角矩形 10">
                <a:extLst>
                  <a:ext uri="{FF2B5EF4-FFF2-40B4-BE49-F238E27FC236}">
                    <a16:creationId xmlns:a16="http://schemas.microsoft.com/office/drawing/2014/main" id="{7BB80D56-56C2-1A48-A884-FE2DDF2EF725}"/>
                  </a:ext>
                </a:extLst>
              </p:cNvPr>
              <p:cNvSpPr>
                <a:spLocks noRot="1" noChangeAspect="1" noMove="1" noResize="1" noEditPoints="1" noAdjustHandles="1" noChangeArrowheads="1" noChangeShapeType="1" noTextEdit="1"/>
              </p:cNvSpPr>
              <p:nvPr/>
            </p:nvSpPr>
            <p:spPr>
              <a:xfrm>
                <a:off x="5508104" y="1570949"/>
                <a:ext cx="1008112" cy="432048"/>
              </a:xfrm>
              <a:prstGeom prst="roundRect">
                <a:avLst/>
              </a:prstGeom>
              <a:blipFill>
                <a:blip r:embed="rId5"/>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a:extLst>
                  <a:ext uri="{FF2B5EF4-FFF2-40B4-BE49-F238E27FC236}">
                    <a16:creationId xmlns:a16="http://schemas.microsoft.com/office/drawing/2014/main" id="{8BA8729B-DCD1-9945-B9B0-BC195F699846}"/>
                  </a:ext>
                </a:extLst>
              </p:cNvPr>
              <p:cNvSpPr/>
              <p:nvPr/>
            </p:nvSpPr>
            <p:spPr>
              <a:xfrm>
                <a:off x="5508104" y="2407170"/>
                <a:ext cx="1008112"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输出</a:t>
                </a:r>
                <a14:m>
                  <m:oMath xmlns:m="http://schemas.openxmlformats.org/officeDocument/2006/math">
                    <m:sSub>
                      <m:sSubPr>
                        <m:ctrlPr>
                          <a:rPr kumimoji="1" lang="en-US" altLang="zh-CN" sz="1600" i="1" smtClean="0">
                            <a:latin typeface="Cambria Math" panose="02040503050406030204" pitchFamily="18" charset="0"/>
                          </a:rPr>
                        </m:ctrlPr>
                      </m:sSubPr>
                      <m:e>
                        <m:r>
                          <m:rPr>
                            <m:sty m:val="p"/>
                          </m:rPr>
                          <a:rPr kumimoji="1" lang="en-US" altLang="zh-CN" sz="1600" i="1">
                            <a:latin typeface="Cambria Math" panose="02040503050406030204" pitchFamily="18" charset="0"/>
                          </a:rPr>
                          <m:t>O</m:t>
                        </m:r>
                      </m:e>
                      <m:sub>
                        <m:r>
                          <a:rPr kumimoji="1" lang="en-US" altLang="zh-CN" sz="1600" b="0" i="1" smtClean="0">
                            <a:latin typeface="Cambria Math" panose="02040503050406030204" pitchFamily="18" charset="0"/>
                          </a:rPr>
                          <m:t>2</m:t>
                        </m:r>
                      </m:sub>
                    </m:sSub>
                  </m:oMath>
                </a14:m>
                <a:endParaRPr kumimoji="1" lang="zh-CN" altLang="en-US" sz="1600" dirty="0"/>
              </a:p>
            </p:txBody>
          </p:sp>
        </mc:Choice>
        <mc:Fallback xmlns="">
          <p:sp>
            <p:nvSpPr>
              <p:cNvPr id="12" name="圆角矩形 11">
                <a:extLst>
                  <a:ext uri="{FF2B5EF4-FFF2-40B4-BE49-F238E27FC236}">
                    <a16:creationId xmlns:a16="http://schemas.microsoft.com/office/drawing/2014/main" id="{8BA8729B-DCD1-9945-B9B0-BC195F699846}"/>
                  </a:ext>
                </a:extLst>
              </p:cNvPr>
              <p:cNvSpPr>
                <a:spLocks noRot="1" noChangeAspect="1" noMove="1" noResize="1" noEditPoints="1" noAdjustHandles="1" noChangeArrowheads="1" noChangeShapeType="1" noTextEdit="1"/>
              </p:cNvSpPr>
              <p:nvPr/>
            </p:nvSpPr>
            <p:spPr>
              <a:xfrm>
                <a:off x="5508104" y="2407170"/>
                <a:ext cx="1008112" cy="432048"/>
              </a:xfrm>
              <a:prstGeom prst="roundRect">
                <a:avLst/>
              </a:prstGeom>
              <a:blipFill>
                <a:blip r:embed="rId6"/>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a:extLst>
                  <a:ext uri="{FF2B5EF4-FFF2-40B4-BE49-F238E27FC236}">
                    <a16:creationId xmlns:a16="http://schemas.microsoft.com/office/drawing/2014/main" id="{282ABC26-107C-8C40-9E3C-C204093E3041}"/>
                  </a:ext>
                </a:extLst>
              </p:cNvPr>
              <p:cNvSpPr/>
              <p:nvPr/>
            </p:nvSpPr>
            <p:spPr>
              <a:xfrm>
                <a:off x="7185855" y="2294104"/>
                <a:ext cx="1754410" cy="13036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最终的输出</a:t>
                </a:r>
                <a14:m>
                  <m:oMath xmlns:m="http://schemas.openxmlformats.org/officeDocument/2006/math">
                    <m:r>
                      <a:rPr kumimoji="1" lang="en-US" altLang="zh-CN" sz="1600">
                        <a:latin typeface="Cambria Math" panose="02040503050406030204" pitchFamily="18" charset="0"/>
                      </a:rPr>
                      <m:t>{</m:t>
                    </m:r>
                    <m:sSub>
                      <m:sSubPr>
                        <m:ctrlPr>
                          <a:rPr kumimoji="1" lang="en-US" altLang="zh-CN" sz="1600" i="1" smtClean="0">
                            <a:latin typeface="Cambria Math" panose="02040503050406030204" pitchFamily="18" charset="0"/>
                          </a:rPr>
                        </m:ctrlPr>
                      </m:sSubPr>
                      <m:e>
                        <m:r>
                          <m:rPr>
                            <m:sty m:val="p"/>
                          </m:rPr>
                          <a:rPr kumimoji="1" lang="en-US" altLang="zh-CN" sz="1600" i="1">
                            <a:latin typeface="Cambria Math" panose="02040503050406030204" pitchFamily="18" charset="0"/>
                          </a:rPr>
                          <m:t>O</m:t>
                        </m:r>
                      </m:e>
                      <m:sub>
                        <m:r>
                          <a:rPr kumimoji="1" lang="en-US" altLang="zh-CN" sz="1600" b="0" i="1" smtClean="0">
                            <a:latin typeface="Cambria Math" panose="02040503050406030204" pitchFamily="18" charset="0"/>
                          </a:rPr>
                          <m:t>1</m:t>
                        </m:r>
                      </m:sub>
                    </m:sSub>
                    <m:r>
                      <a:rPr kumimoji="1" lang="en-US" altLang="zh-CN" sz="1600" b="0" i="1" smtClean="0">
                        <a:latin typeface="Cambria Math" panose="02040503050406030204" pitchFamily="18" charset="0"/>
                      </a:rPr>
                      <m:t>,</m:t>
                    </m:r>
                    <m:sSub>
                      <m:sSubPr>
                        <m:ctrlPr>
                          <a:rPr kumimoji="1" lang="en-US" altLang="zh-CN" sz="1600" i="1">
                            <a:latin typeface="Cambria Math" panose="02040503050406030204" pitchFamily="18" charset="0"/>
                          </a:rPr>
                        </m:ctrlPr>
                      </m:sSubPr>
                      <m:e>
                        <m:r>
                          <m:rPr>
                            <m:sty m:val="p"/>
                          </m:rPr>
                          <a:rPr kumimoji="1" lang="en-US" altLang="zh-CN" sz="1600" i="1">
                            <a:latin typeface="Cambria Math" panose="02040503050406030204" pitchFamily="18" charset="0"/>
                          </a:rPr>
                          <m:t>O</m:t>
                        </m:r>
                      </m:e>
                      <m:sub>
                        <m:r>
                          <a:rPr kumimoji="1" lang="en-US" altLang="zh-CN" sz="1600" b="0" i="1" smtClean="0">
                            <a:latin typeface="Cambria Math" panose="02040503050406030204" pitchFamily="18" charset="0"/>
                          </a:rPr>
                          <m:t>2</m:t>
                        </m:r>
                      </m:sub>
                    </m:sSub>
                    <m:r>
                      <a:rPr kumimoji="1" lang="en-US" altLang="zh-CN" sz="1600" i="1">
                        <a:latin typeface="Cambria Math" panose="02040503050406030204" pitchFamily="18" charset="0"/>
                      </a:rPr>
                      <m:t>,</m:t>
                    </m:r>
                  </m:oMath>
                </a14:m>
                <a:r>
                  <a:rPr kumimoji="1" lang="en-US" altLang="zh-CN" sz="1600" dirty="0"/>
                  <a:t>…, </a:t>
                </a:r>
                <a14:m>
                  <m:oMath xmlns:m="http://schemas.openxmlformats.org/officeDocument/2006/math">
                    <m:sSub>
                      <m:sSubPr>
                        <m:ctrlPr>
                          <a:rPr kumimoji="1" lang="en-US" altLang="zh-CN" sz="1600" i="1">
                            <a:latin typeface="Cambria Math" panose="02040503050406030204" pitchFamily="18" charset="0"/>
                          </a:rPr>
                        </m:ctrlPr>
                      </m:sSubPr>
                      <m:e>
                        <m:r>
                          <m:rPr>
                            <m:sty m:val="p"/>
                          </m:rPr>
                          <a:rPr kumimoji="1" lang="en-US" altLang="zh-CN" sz="1600" i="1">
                            <a:latin typeface="Cambria Math" panose="02040503050406030204" pitchFamily="18" charset="0"/>
                          </a:rPr>
                          <m:t>O</m:t>
                        </m:r>
                      </m:e>
                      <m:sub>
                        <m:r>
                          <a:rPr kumimoji="1" lang="en-US" altLang="zh-CN" sz="1600" b="0" i="1" smtClean="0">
                            <a:latin typeface="Cambria Math" panose="02040503050406030204" pitchFamily="18" charset="0"/>
                          </a:rPr>
                          <m:t>𝑛</m:t>
                        </m:r>
                      </m:sub>
                    </m:sSub>
                    <m:r>
                      <a:rPr kumimoji="1" lang="en-US" altLang="zh-CN" sz="1600" b="0" i="1" smtClean="0">
                        <a:latin typeface="Cambria Math" panose="02040503050406030204" pitchFamily="18" charset="0"/>
                      </a:rPr>
                      <m:t>}</m:t>
                    </m:r>
                  </m:oMath>
                </a14:m>
                <a:r>
                  <a:rPr kumimoji="1" lang="zh-CN" altLang="en-US" sz="1600" dirty="0"/>
                  <a:t>满足</a:t>
                </a:r>
                <a14:m>
                  <m:oMath xmlns:m="http://schemas.openxmlformats.org/officeDocument/2006/math">
                    <m:r>
                      <a:rPr kumimoji="1" lang="en-US" altLang="zh-CN" sz="1600" i="1" dirty="0">
                        <a:latin typeface="Cambria Math" panose="02040503050406030204" pitchFamily="18" charset="0"/>
                        <a:ea typeface="Cambria Math" panose="02040503050406030204" pitchFamily="18" charset="0"/>
                      </a:rPr>
                      <m:t>ℇ</m:t>
                    </m:r>
                  </m:oMath>
                </a14:m>
                <a:r>
                  <a:rPr kumimoji="1" lang="en-US" altLang="zh-CN" sz="1600" dirty="0"/>
                  <a:t>-</a:t>
                </a:r>
                <a:r>
                  <a:rPr kumimoji="1" lang="zh-CN" altLang="en-US" sz="1600" dirty="0"/>
                  <a:t>差分隐私</a:t>
                </a:r>
              </a:p>
            </p:txBody>
          </p:sp>
        </mc:Choice>
        <mc:Fallback xmlns="">
          <p:sp>
            <p:nvSpPr>
              <p:cNvPr id="13" name="圆角矩形 12">
                <a:extLst>
                  <a:ext uri="{FF2B5EF4-FFF2-40B4-BE49-F238E27FC236}">
                    <a16:creationId xmlns:a16="http://schemas.microsoft.com/office/drawing/2014/main" id="{282ABC26-107C-8C40-9E3C-C204093E3041}"/>
                  </a:ext>
                </a:extLst>
              </p:cNvPr>
              <p:cNvSpPr>
                <a:spLocks noRot="1" noChangeAspect="1" noMove="1" noResize="1" noEditPoints="1" noAdjustHandles="1" noChangeArrowheads="1" noChangeShapeType="1" noTextEdit="1"/>
              </p:cNvSpPr>
              <p:nvPr/>
            </p:nvSpPr>
            <p:spPr>
              <a:xfrm>
                <a:off x="7185855" y="2294104"/>
                <a:ext cx="1754410" cy="1303669"/>
              </a:xfrm>
              <a:prstGeom prst="round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圆角矩形 13">
                <a:extLst>
                  <a:ext uri="{FF2B5EF4-FFF2-40B4-BE49-F238E27FC236}">
                    <a16:creationId xmlns:a16="http://schemas.microsoft.com/office/drawing/2014/main" id="{80510761-1963-F547-9145-0A9C3D72F050}"/>
                  </a:ext>
                </a:extLst>
              </p:cNvPr>
              <p:cNvSpPr/>
              <p:nvPr/>
            </p:nvSpPr>
            <p:spPr>
              <a:xfrm>
                <a:off x="1902233" y="3501008"/>
                <a:ext cx="1157599"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数据集</a:t>
                </a:r>
                <a14:m>
                  <m:oMath xmlns:m="http://schemas.openxmlformats.org/officeDocument/2006/math">
                    <m:sSub>
                      <m:sSubPr>
                        <m:ctrlPr>
                          <a:rPr kumimoji="1" lang="en-US" altLang="zh-CN" sz="1600" i="1">
                            <a:latin typeface="Cambria Math" panose="02040503050406030204" pitchFamily="18" charset="0"/>
                          </a:rPr>
                        </m:ctrlPr>
                      </m:sSubPr>
                      <m:e>
                        <m:r>
                          <m:rPr>
                            <m:sty m:val="p"/>
                          </m:rPr>
                          <a:rPr kumimoji="1" lang="en-US" altLang="zh-CN" sz="1600" i="1">
                            <a:latin typeface="Cambria Math" panose="02040503050406030204" pitchFamily="18" charset="0"/>
                          </a:rPr>
                          <m:t>D</m:t>
                        </m:r>
                      </m:e>
                      <m:sub>
                        <m:r>
                          <a:rPr kumimoji="1" lang="en-US" altLang="zh-CN" sz="1600" b="0" i="1" smtClean="0">
                            <a:latin typeface="Cambria Math" panose="02040503050406030204" pitchFamily="18" charset="0"/>
                          </a:rPr>
                          <m:t>𝑖</m:t>
                        </m:r>
                      </m:sub>
                    </m:sSub>
                  </m:oMath>
                </a14:m>
                <a:endParaRPr kumimoji="1" lang="zh-CN" altLang="en-US" sz="1600" dirty="0"/>
              </a:p>
            </p:txBody>
          </p:sp>
        </mc:Choice>
        <mc:Fallback xmlns="">
          <p:sp>
            <p:nvSpPr>
              <p:cNvPr id="14" name="圆角矩形 13">
                <a:extLst>
                  <a:ext uri="{FF2B5EF4-FFF2-40B4-BE49-F238E27FC236}">
                    <a16:creationId xmlns:a16="http://schemas.microsoft.com/office/drawing/2014/main" id="{80510761-1963-F547-9145-0A9C3D72F050}"/>
                  </a:ext>
                </a:extLst>
              </p:cNvPr>
              <p:cNvSpPr>
                <a:spLocks noRot="1" noChangeAspect="1" noMove="1" noResize="1" noEditPoints="1" noAdjustHandles="1" noChangeArrowheads="1" noChangeShapeType="1" noTextEdit="1"/>
              </p:cNvSpPr>
              <p:nvPr/>
            </p:nvSpPr>
            <p:spPr>
              <a:xfrm>
                <a:off x="1902233" y="3501008"/>
                <a:ext cx="1157599" cy="432048"/>
              </a:xfrm>
              <a:prstGeom prst="roundRect">
                <a:avLst/>
              </a:prstGeom>
              <a:blipFill>
                <a:blip r:embed="rId8"/>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圆角矩形 14">
                <a:extLst>
                  <a:ext uri="{FF2B5EF4-FFF2-40B4-BE49-F238E27FC236}">
                    <a16:creationId xmlns:a16="http://schemas.microsoft.com/office/drawing/2014/main" id="{240DD7D0-E7BE-BC47-816B-FB251BBECBDD}"/>
                  </a:ext>
                </a:extLst>
              </p:cNvPr>
              <p:cNvSpPr/>
              <p:nvPr/>
            </p:nvSpPr>
            <p:spPr>
              <a:xfrm>
                <a:off x="1902233" y="4365104"/>
                <a:ext cx="1157599"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数据集</a:t>
                </a:r>
                <a14:m>
                  <m:oMath xmlns:m="http://schemas.openxmlformats.org/officeDocument/2006/math">
                    <m:sSub>
                      <m:sSubPr>
                        <m:ctrlPr>
                          <a:rPr kumimoji="1" lang="en-US" altLang="zh-CN" sz="1600" i="1">
                            <a:latin typeface="Cambria Math" panose="02040503050406030204" pitchFamily="18" charset="0"/>
                          </a:rPr>
                        </m:ctrlPr>
                      </m:sSubPr>
                      <m:e>
                        <m:r>
                          <m:rPr>
                            <m:sty m:val="p"/>
                          </m:rPr>
                          <a:rPr kumimoji="1" lang="en-US" altLang="zh-CN" sz="1600" i="1">
                            <a:latin typeface="Cambria Math" panose="02040503050406030204" pitchFamily="18" charset="0"/>
                          </a:rPr>
                          <m:t>D</m:t>
                        </m:r>
                      </m:e>
                      <m:sub>
                        <m:r>
                          <a:rPr kumimoji="1" lang="en-US" altLang="zh-CN" sz="1600" b="0" i="1" smtClean="0">
                            <a:latin typeface="Cambria Math" panose="02040503050406030204" pitchFamily="18" charset="0"/>
                          </a:rPr>
                          <m:t>𝑛</m:t>
                        </m:r>
                      </m:sub>
                    </m:sSub>
                  </m:oMath>
                </a14:m>
                <a:endParaRPr kumimoji="1" lang="zh-CN" altLang="en-US" sz="1600" dirty="0"/>
              </a:p>
            </p:txBody>
          </p:sp>
        </mc:Choice>
        <mc:Fallback xmlns="">
          <p:sp>
            <p:nvSpPr>
              <p:cNvPr id="15" name="圆角矩形 14">
                <a:extLst>
                  <a:ext uri="{FF2B5EF4-FFF2-40B4-BE49-F238E27FC236}">
                    <a16:creationId xmlns:a16="http://schemas.microsoft.com/office/drawing/2014/main" id="{240DD7D0-E7BE-BC47-816B-FB251BBECBDD}"/>
                  </a:ext>
                </a:extLst>
              </p:cNvPr>
              <p:cNvSpPr>
                <a:spLocks noRot="1" noChangeAspect="1" noMove="1" noResize="1" noEditPoints="1" noAdjustHandles="1" noChangeArrowheads="1" noChangeShapeType="1" noTextEdit="1"/>
              </p:cNvSpPr>
              <p:nvPr/>
            </p:nvSpPr>
            <p:spPr>
              <a:xfrm>
                <a:off x="1902233" y="4365104"/>
                <a:ext cx="1157599" cy="432048"/>
              </a:xfrm>
              <a:prstGeom prst="roundRect">
                <a:avLst/>
              </a:prstGeom>
              <a:blipFill>
                <a:blip r:embed="rId9"/>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圆角矩形 15">
                <a:extLst>
                  <a:ext uri="{FF2B5EF4-FFF2-40B4-BE49-F238E27FC236}">
                    <a16:creationId xmlns:a16="http://schemas.microsoft.com/office/drawing/2014/main" id="{EC979196-21B4-B64D-B318-1332CFF83E84}"/>
                  </a:ext>
                </a:extLst>
              </p:cNvPr>
              <p:cNvSpPr/>
              <p:nvPr/>
            </p:nvSpPr>
            <p:spPr>
              <a:xfrm>
                <a:off x="5508104" y="3501008"/>
                <a:ext cx="1008112"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输出</a:t>
                </a:r>
                <a14:m>
                  <m:oMath xmlns:m="http://schemas.openxmlformats.org/officeDocument/2006/math">
                    <m:sSub>
                      <m:sSubPr>
                        <m:ctrlPr>
                          <a:rPr kumimoji="1" lang="en-US" altLang="zh-CN" sz="1600" i="1" smtClean="0">
                            <a:latin typeface="Cambria Math" panose="02040503050406030204" pitchFamily="18" charset="0"/>
                          </a:rPr>
                        </m:ctrlPr>
                      </m:sSubPr>
                      <m:e>
                        <m:r>
                          <m:rPr>
                            <m:sty m:val="p"/>
                          </m:rPr>
                          <a:rPr kumimoji="1" lang="en-US" altLang="zh-CN" sz="1600" i="1">
                            <a:latin typeface="Cambria Math" panose="02040503050406030204" pitchFamily="18" charset="0"/>
                          </a:rPr>
                          <m:t>O</m:t>
                        </m:r>
                      </m:e>
                      <m:sub>
                        <m:r>
                          <a:rPr kumimoji="1" lang="en-US" altLang="zh-CN" sz="1600" b="0" i="1" smtClean="0">
                            <a:latin typeface="Cambria Math" panose="02040503050406030204" pitchFamily="18" charset="0"/>
                          </a:rPr>
                          <m:t>𝑖</m:t>
                        </m:r>
                      </m:sub>
                    </m:sSub>
                  </m:oMath>
                </a14:m>
                <a:endParaRPr kumimoji="1" lang="zh-CN" altLang="en-US" sz="1600" dirty="0"/>
              </a:p>
            </p:txBody>
          </p:sp>
        </mc:Choice>
        <mc:Fallback xmlns="">
          <p:sp>
            <p:nvSpPr>
              <p:cNvPr id="16" name="圆角矩形 15">
                <a:extLst>
                  <a:ext uri="{FF2B5EF4-FFF2-40B4-BE49-F238E27FC236}">
                    <a16:creationId xmlns:a16="http://schemas.microsoft.com/office/drawing/2014/main" id="{EC979196-21B4-B64D-B318-1332CFF83E84}"/>
                  </a:ext>
                </a:extLst>
              </p:cNvPr>
              <p:cNvSpPr>
                <a:spLocks noRot="1" noChangeAspect="1" noMove="1" noResize="1" noEditPoints="1" noAdjustHandles="1" noChangeArrowheads="1" noChangeShapeType="1" noTextEdit="1"/>
              </p:cNvSpPr>
              <p:nvPr/>
            </p:nvSpPr>
            <p:spPr>
              <a:xfrm>
                <a:off x="5508104" y="3501008"/>
                <a:ext cx="1008112" cy="432048"/>
              </a:xfrm>
              <a:prstGeom prst="roundRect">
                <a:avLst/>
              </a:prstGeom>
              <a:blipFill>
                <a:blip r:embed="rId10"/>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圆角矩形 16">
                <a:extLst>
                  <a:ext uri="{FF2B5EF4-FFF2-40B4-BE49-F238E27FC236}">
                    <a16:creationId xmlns:a16="http://schemas.microsoft.com/office/drawing/2014/main" id="{18EC4F84-3FF0-604E-AD3E-A1D73B6D49D4}"/>
                  </a:ext>
                </a:extLst>
              </p:cNvPr>
              <p:cNvSpPr/>
              <p:nvPr/>
            </p:nvSpPr>
            <p:spPr>
              <a:xfrm>
                <a:off x="5508104" y="4365104"/>
                <a:ext cx="1008112"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输出</a:t>
                </a:r>
                <a14:m>
                  <m:oMath xmlns:m="http://schemas.openxmlformats.org/officeDocument/2006/math">
                    <m:sSub>
                      <m:sSubPr>
                        <m:ctrlPr>
                          <a:rPr kumimoji="1" lang="en-US" altLang="zh-CN" sz="1600" i="1" smtClean="0">
                            <a:latin typeface="Cambria Math" panose="02040503050406030204" pitchFamily="18" charset="0"/>
                          </a:rPr>
                        </m:ctrlPr>
                      </m:sSubPr>
                      <m:e>
                        <m:r>
                          <m:rPr>
                            <m:sty m:val="p"/>
                          </m:rPr>
                          <a:rPr kumimoji="1" lang="en-US" altLang="zh-CN" sz="1600" i="1">
                            <a:latin typeface="Cambria Math" panose="02040503050406030204" pitchFamily="18" charset="0"/>
                          </a:rPr>
                          <m:t>O</m:t>
                        </m:r>
                      </m:e>
                      <m:sub>
                        <m:r>
                          <a:rPr kumimoji="1" lang="en-US" altLang="zh-CN" sz="1600" b="0" i="1" smtClean="0">
                            <a:latin typeface="Cambria Math" panose="02040503050406030204" pitchFamily="18" charset="0"/>
                          </a:rPr>
                          <m:t>𝑛</m:t>
                        </m:r>
                      </m:sub>
                    </m:sSub>
                  </m:oMath>
                </a14:m>
                <a:endParaRPr kumimoji="1" lang="zh-CN" altLang="en-US" sz="1600" dirty="0"/>
              </a:p>
            </p:txBody>
          </p:sp>
        </mc:Choice>
        <mc:Fallback xmlns="">
          <p:sp>
            <p:nvSpPr>
              <p:cNvPr id="17" name="圆角矩形 16">
                <a:extLst>
                  <a:ext uri="{FF2B5EF4-FFF2-40B4-BE49-F238E27FC236}">
                    <a16:creationId xmlns:a16="http://schemas.microsoft.com/office/drawing/2014/main" id="{18EC4F84-3FF0-604E-AD3E-A1D73B6D49D4}"/>
                  </a:ext>
                </a:extLst>
              </p:cNvPr>
              <p:cNvSpPr>
                <a:spLocks noRot="1" noChangeAspect="1" noMove="1" noResize="1" noEditPoints="1" noAdjustHandles="1" noChangeArrowheads="1" noChangeShapeType="1" noTextEdit="1"/>
              </p:cNvSpPr>
              <p:nvPr/>
            </p:nvSpPr>
            <p:spPr>
              <a:xfrm>
                <a:off x="5508104" y="4365104"/>
                <a:ext cx="1008112" cy="432048"/>
              </a:xfrm>
              <a:prstGeom prst="roundRect">
                <a:avLst/>
              </a:prstGeom>
              <a:blipFill>
                <a:blip r:embed="rId11"/>
                <a:stretch>
                  <a:fillRect b="-2703"/>
                </a:stretch>
              </a:blipFill>
            </p:spPr>
            <p:txBody>
              <a:bodyPr/>
              <a:lstStyle/>
              <a:p>
                <a:r>
                  <a:rPr lang="zh-CN" altLang="en-US">
                    <a:noFill/>
                  </a:rPr>
                  <a:t> </a:t>
                </a:r>
              </a:p>
            </p:txBody>
          </p:sp>
        </mc:Fallback>
      </mc:AlternateContent>
      <p:cxnSp>
        <p:nvCxnSpPr>
          <p:cNvPr id="18" name="直线箭头连接符 17">
            <a:extLst>
              <a:ext uri="{FF2B5EF4-FFF2-40B4-BE49-F238E27FC236}">
                <a16:creationId xmlns:a16="http://schemas.microsoft.com/office/drawing/2014/main" id="{BD7EC803-FDE6-B441-9CF3-272E0624F219}"/>
              </a:ext>
            </a:extLst>
          </p:cNvPr>
          <p:cNvCxnSpPr>
            <a:cxnSpLocks/>
            <a:stCxn id="8" idx="3"/>
            <a:endCxn id="9" idx="1"/>
          </p:cNvCxnSpPr>
          <p:nvPr/>
        </p:nvCxnSpPr>
        <p:spPr>
          <a:xfrm flipV="1">
            <a:off x="1252365" y="1786973"/>
            <a:ext cx="649868" cy="11415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0B362FCA-0D92-5843-B30B-3973465BA221}"/>
              </a:ext>
            </a:extLst>
          </p:cNvPr>
          <p:cNvCxnSpPr>
            <a:cxnSpLocks/>
            <a:stCxn id="8" idx="3"/>
            <a:endCxn id="10" idx="1"/>
          </p:cNvCxnSpPr>
          <p:nvPr/>
        </p:nvCxnSpPr>
        <p:spPr>
          <a:xfrm flipV="1">
            <a:off x="1252365" y="2636912"/>
            <a:ext cx="649868" cy="2915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BB09824D-0354-934D-9E36-F4318CB90B9A}"/>
              </a:ext>
            </a:extLst>
          </p:cNvPr>
          <p:cNvCxnSpPr>
            <a:cxnSpLocks/>
            <a:stCxn id="8" idx="3"/>
            <a:endCxn id="14" idx="1"/>
          </p:cNvCxnSpPr>
          <p:nvPr/>
        </p:nvCxnSpPr>
        <p:spPr>
          <a:xfrm>
            <a:off x="1252365" y="2928484"/>
            <a:ext cx="649868" cy="7885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E2D6DDD1-AA36-6144-8BBD-5B8BA3352057}"/>
              </a:ext>
            </a:extLst>
          </p:cNvPr>
          <p:cNvCxnSpPr>
            <a:cxnSpLocks/>
            <a:stCxn id="8" idx="3"/>
            <a:endCxn id="15" idx="1"/>
          </p:cNvCxnSpPr>
          <p:nvPr/>
        </p:nvCxnSpPr>
        <p:spPr>
          <a:xfrm>
            <a:off x="1252365" y="2928484"/>
            <a:ext cx="649868" cy="16526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D1B5D62F-0DEE-224B-A6CC-12D3FBCE38AC}"/>
              </a:ext>
            </a:extLst>
          </p:cNvPr>
          <p:cNvCxnSpPr>
            <a:cxnSpLocks/>
            <a:stCxn id="40" idx="3"/>
            <a:endCxn id="11" idx="1"/>
          </p:cNvCxnSpPr>
          <p:nvPr/>
        </p:nvCxnSpPr>
        <p:spPr>
          <a:xfrm>
            <a:off x="4716016" y="1786973"/>
            <a:ext cx="79208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8C4FE5CB-5250-C24D-8BF1-3D760491E66E}"/>
              </a:ext>
            </a:extLst>
          </p:cNvPr>
          <p:cNvCxnSpPr>
            <a:cxnSpLocks/>
            <a:stCxn id="41" idx="3"/>
            <a:endCxn id="12" idx="1"/>
          </p:cNvCxnSpPr>
          <p:nvPr/>
        </p:nvCxnSpPr>
        <p:spPr>
          <a:xfrm flipV="1">
            <a:off x="4716016" y="2623194"/>
            <a:ext cx="792088" cy="137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D51D5D4D-1528-4044-B7B8-1A6BD4A3E5B4}"/>
              </a:ext>
            </a:extLst>
          </p:cNvPr>
          <p:cNvCxnSpPr>
            <a:cxnSpLocks/>
            <a:stCxn id="42" idx="3"/>
            <a:endCxn id="16" idx="1"/>
          </p:cNvCxnSpPr>
          <p:nvPr/>
        </p:nvCxnSpPr>
        <p:spPr>
          <a:xfrm>
            <a:off x="4716016" y="3717032"/>
            <a:ext cx="79208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8DD2F82F-36FC-9741-B772-A4476B3F0E02}"/>
              </a:ext>
            </a:extLst>
          </p:cNvPr>
          <p:cNvCxnSpPr>
            <a:cxnSpLocks/>
            <a:endCxn id="17" idx="1"/>
          </p:cNvCxnSpPr>
          <p:nvPr/>
        </p:nvCxnSpPr>
        <p:spPr>
          <a:xfrm>
            <a:off x="4880779" y="4581128"/>
            <a:ext cx="6273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1B786232-9EBC-2D4B-AD28-673178800647}"/>
              </a:ext>
            </a:extLst>
          </p:cNvPr>
          <p:cNvCxnSpPr>
            <a:cxnSpLocks/>
            <a:stCxn id="13" idx="1"/>
            <a:endCxn id="11" idx="3"/>
          </p:cNvCxnSpPr>
          <p:nvPr/>
        </p:nvCxnSpPr>
        <p:spPr>
          <a:xfrm flipH="1" flipV="1">
            <a:off x="6516216" y="1786973"/>
            <a:ext cx="669639" cy="11589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D9A203E9-6E53-B94E-B4D8-A7A1BCD42833}"/>
              </a:ext>
            </a:extLst>
          </p:cNvPr>
          <p:cNvCxnSpPr>
            <a:cxnSpLocks/>
            <a:stCxn id="13" idx="1"/>
            <a:endCxn id="12" idx="3"/>
          </p:cNvCxnSpPr>
          <p:nvPr/>
        </p:nvCxnSpPr>
        <p:spPr>
          <a:xfrm flipH="1" flipV="1">
            <a:off x="6516216" y="2623194"/>
            <a:ext cx="669639" cy="322745"/>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F39361D0-02FA-8A4F-9D3C-CD4D4E709704}"/>
              </a:ext>
            </a:extLst>
          </p:cNvPr>
          <p:cNvCxnSpPr>
            <a:cxnSpLocks/>
            <a:stCxn id="13" idx="1"/>
            <a:endCxn id="16" idx="3"/>
          </p:cNvCxnSpPr>
          <p:nvPr/>
        </p:nvCxnSpPr>
        <p:spPr>
          <a:xfrm flipH="1">
            <a:off x="6516216" y="2945939"/>
            <a:ext cx="669639" cy="771093"/>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93B42472-6DFA-EF47-99F3-1DA478982F51}"/>
              </a:ext>
            </a:extLst>
          </p:cNvPr>
          <p:cNvCxnSpPr>
            <a:cxnSpLocks/>
            <a:stCxn id="13" idx="1"/>
            <a:endCxn id="17" idx="3"/>
          </p:cNvCxnSpPr>
          <p:nvPr/>
        </p:nvCxnSpPr>
        <p:spPr>
          <a:xfrm flipH="1">
            <a:off x="6516216" y="2945939"/>
            <a:ext cx="669639" cy="1635189"/>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106CF281-BE87-B641-8B9F-58E969C02028}"/>
              </a:ext>
            </a:extLst>
          </p:cNvPr>
          <p:cNvSpPr txBox="1"/>
          <p:nvPr/>
        </p:nvSpPr>
        <p:spPr>
          <a:xfrm>
            <a:off x="3108414" y="2155442"/>
            <a:ext cx="576064" cy="1569660"/>
          </a:xfrm>
          <a:prstGeom prst="rect">
            <a:avLst/>
          </a:prstGeom>
          <a:noFill/>
        </p:spPr>
        <p:txBody>
          <a:bodyPr wrap="square" rtlCol="0">
            <a:spAutoFit/>
          </a:bodyPr>
          <a:lstStyle/>
          <a:p>
            <a:r>
              <a:rPr kumimoji="1" lang="zh-CN" altLang="en-US" sz="2400" dirty="0">
                <a:solidFill>
                  <a:schemeClr val="accent2"/>
                </a:solidFill>
              </a:rPr>
              <a:t>输</a:t>
            </a:r>
            <a:endParaRPr kumimoji="1" lang="en-US" altLang="zh-CN" sz="2400" dirty="0">
              <a:solidFill>
                <a:schemeClr val="accent2"/>
              </a:solidFill>
            </a:endParaRPr>
          </a:p>
          <a:p>
            <a:endParaRPr kumimoji="1" lang="en-US" altLang="zh-CN" sz="2400" dirty="0">
              <a:solidFill>
                <a:schemeClr val="accent2"/>
              </a:solidFill>
            </a:endParaRPr>
          </a:p>
          <a:p>
            <a:endParaRPr kumimoji="1" lang="en-US" altLang="zh-CN" sz="2400" dirty="0">
              <a:solidFill>
                <a:schemeClr val="accent2"/>
              </a:solidFill>
            </a:endParaRPr>
          </a:p>
          <a:p>
            <a:r>
              <a:rPr kumimoji="1" lang="zh-CN" altLang="en-US" sz="2400" dirty="0">
                <a:solidFill>
                  <a:schemeClr val="accent2"/>
                </a:solidFill>
              </a:rPr>
              <a:t>入</a:t>
            </a:r>
          </a:p>
        </p:txBody>
      </p:sp>
      <p:sp>
        <p:nvSpPr>
          <p:cNvPr id="35" name="文本框 34">
            <a:extLst>
              <a:ext uri="{FF2B5EF4-FFF2-40B4-BE49-F238E27FC236}">
                <a16:creationId xmlns:a16="http://schemas.microsoft.com/office/drawing/2014/main" id="{3A8DF767-2F8C-214B-9AB0-2E63D14E6A11}"/>
              </a:ext>
            </a:extLst>
          </p:cNvPr>
          <p:cNvSpPr txBox="1"/>
          <p:nvPr/>
        </p:nvSpPr>
        <p:spPr>
          <a:xfrm>
            <a:off x="4716016" y="1642152"/>
            <a:ext cx="576064" cy="3046988"/>
          </a:xfrm>
          <a:prstGeom prst="rect">
            <a:avLst/>
          </a:prstGeom>
          <a:noFill/>
        </p:spPr>
        <p:txBody>
          <a:bodyPr wrap="square" rtlCol="0">
            <a:spAutoFit/>
          </a:bodyPr>
          <a:lstStyle/>
          <a:p>
            <a:r>
              <a:rPr kumimoji="1" lang="zh-CN" altLang="en-US" sz="2400" dirty="0">
                <a:solidFill>
                  <a:schemeClr val="accent2"/>
                </a:solidFill>
              </a:rPr>
              <a:t>提供差分隐私保护</a:t>
            </a:r>
          </a:p>
        </p:txBody>
      </p:sp>
      <p:sp>
        <p:nvSpPr>
          <p:cNvPr id="36" name="文本框 35">
            <a:extLst>
              <a:ext uri="{FF2B5EF4-FFF2-40B4-BE49-F238E27FC236}">
                <a16:creationId xmlns:a16="http://schemas.microsoft.com/office/drawing/2014/main" id="{F119DE27-CD0B-014A-9583-A58B5358D485}"/>
              </a:ext>
            </a:extLst>
          </p:cNvPr>
          <p:cNvSpPr txBox="1"/>
          <p:nvPr/>
        </p:nvSpPr>
        <p:spPr>
          <a:xfrm>
            <a:off x="2328651" y="3022929"/>
            <a:ext cx="375549" cy="550087"/>
          </a:xfrm>
          <a:prstGeom prst="rect">
            <a:avLst/>
          </a:prstGeom>
          <a:noFill/>
        </p:spPr>
        <p:txBody>
          <a:bodyPr wrap="square" rtlCol="0">
            <a:spAutoFit/>
          </a:bodyPr>
          <a:lstStyle/>
          <a:p>
            <a:pPr>
              <a:lnSpc>
                <a:spcPts val="1000"/>
              </a:lnSpc>
            </a:pPr>
            <a:r>
              <a:rPr kumimoji="1" lang="en-US" altLang="zh-CN" sz="3600" dirty="0"/>
              <a:t>···</a:t>
            </a:r>
            <a:endParaRPr kumimoji="1" lang="zh-CN" altLang="en-US" sz="3600" dirty="0"/>
          </a:p>
        </p:txBody>
      </p:sp>
      <p:sp>
        <p:nvSpPr>
          <p:cNvPr id="37" name="文本框 36">
            <a:extLst>
              <a:ext uri="{FF2B5EF4-FFF2-40B4-BE49-F238E27FC236}">
                <a16:creationId xmlns:a16="http://schemas.microsoft.com/office/drawing/2014/main" id="{CE2B60D7-BA1D-3344-9E78-F26100ADBD93}"/>
              </a:ext>
            </a:extLst>
          </p:cNvPr>
          <p:cNvSpPr txBox="1"/>
          <p:nvPr/>
        </p:nvSpPr>
        <p:spPr>
          <a:xfrm>
            <a:off x="2328651" y="4059206"/>
            <a:ext cx="375549" cy="550087"/>
          </a:xfrm>
          <a:prstGeom prst="rect">
            <a:avLst/>
          </a:prstGeom>
          <a:noFill/>
        </p:spPr>
        <p:txBody>
          <a:bodyPr wrap="square" rtlCol="0">
            <a:spAutoFit/>
          </a:bodyPr>
          <a:lstStyle/>
          <a:p>
            <a:pPr>
              <a:lnSpc>
                <a:spcPts val="1000"/>
              </a:lnSpc>
            </a:pPr>
            <a:r>
              <a:rPr kumimoji="1" lang="en-US" altLang="zh-CN" sz="3600" dirty="0"/>
              <a:t>···</a:t>
            </a:r>
            <a:endParaRPr kumimoji="1" lang="zh-CN" altLang="en-US" sz="3600" dirty="0"/>
          </a:p>
        </p:txBody>
      </p:sp>
      <mc:AlternateContent xmlns:mc="http://schemas.openxmlformats.org/markup-compatibility/2006" xmlns:a14="http://schemas.microsoft.com/office/drawing/2010/main">
        <mc:Choice Requires="a14">
          <p:sp>
            <p:nvSpPr>
              <p:cNvPr id="40" name="圆角矩形 39">
                <a:extLst>
                  <a:ext uri="{FF2B5EF4-FFF2-40B4-BE49-F238E27FC236}">
                    <a16:creationId xmlns:a16="http://schemas.microsoft.com/office/drawing/2014/main" id="{C07FAD66-29BF-9144-957E-3D29BA005094}"/>
                  </a:ext>
                </a:extLst>
              </p:cNvPr>
              <p:cNvSpPr/>
              <p:nvPr/>
            </p:nvSpPr>
            <p:spPr>
              <a:xfrm>
                <a:off x="3707904" y="1570949"/>
                <a:ext cx="1008112"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算法</a:t>
                </a:r>
                <a14:m>
                  <m:oMath xmlns:m="http://schemas.openxmlformats.org/officeDocument/2006/math">
                    <m:sSub>
                      <m:sSubPr>
                        <m:ctrlPr>
                          <a:rPr kumimoji="1" lang="en-US" altLang="zh-CN" sz="1600" i="1" smtClean="0">
                            <a:latin typeface="Cambria Math" panose="02040503050406030204" pitchFamily="18" charset="0"/>
                          </a:rPr>
                        </m:ctrlPr>
                      </m:sSubPr>
                      <m:e>
                        <m:r>
                          <m:rPr>
                            <m:sty m:val="p"/>
                          </m:rPr>
                          <a:rPr kumimoji="1" lang="en-US" altLang="zh-CN" sz="1600" i="1">
                            <a:latin typeface="Cambria Math" panose="02040503050406030204" pitchFamily="18" charset="0"/>
                          </a:rPr>
                          <m:t>M</m:t>
                        </m:r>
                      </m:e>
                      <m:sub>
                        <m:r>
                          <a:rPr kumimoji="1" lang="en-US" altLang="zh-CN" sz="1600" b="0" i="1" smtClean="0">
                            <a:latin typeface="Cambria Math" panose="02040503050406030204" pitchFamily="18" charset="0"/>
                          </a:rPr>
                          <m:t>1</m:t>
                        </m:r>
                      </m:sub>
                    </m:sSub>
                  </m:oMath>
                </a14:m>
                <a:endParaRPr kumimoji="1" lang="zh-CN" altLang="en-US" sz="1600" dirty="0"/>
              </a:p>
            </p:txBody>
          </p:sp>
        </mc:Choice>
        <mc:Fallback xmlns="">
          <p:sp>
            <p:nvSpPr>
              <p:cNvPr id="40" name="圆角矩形 39">
                <a:extLst>
                  <a:ext uri="{FF2B5EF4-FFF2-40B4-BE49-F238E27FC236}">
                    <a16:creationId xmlns:a16="http://schemas.microsoft.com/office/drawing/2014/main" id="{C07FAD66-29BF-9144-957E-3D29BA005094}"/>
                  </a:ext>
                </a:extLst>
              </p:cNvPr>
              <p:cNvSpPr>
                <a:spLocks noRot="1" noChangeAspect="1" noMove="1" noResize="1" noEditPoints="1" noAdjustHandles="1" noChangeArrowheads="1" noChangeShapeType="1" noTextEdit="1"/>
              </p:cNvSpPr>
              <p:nvPr/>
            </p:nvSpPr>
            <p:spPr>
              <a:xfrm>
                <a:off x="3707904" y="1570949"/>
                <a:ext cx="1008112" cy="432048"/>
              </a:xfrm>
              <a:prstGeom prst="roundRect">
                <a:avLst/>
              </a:prstGeom>
              <a:blipFill>
                <a:blip r:embed="rId12"/>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圆角矩形 40">
                <a:extLst>
                  <a:ext uri="{FF2B5EF4-FFF2-40B4-BE49-F238E27FC236}">
                    <a16:creationId xmlns:a16="http://schemas.microsoft.com/office/drawing/2014/main" id="{2B3577D9-FC1D-A048-A23F-846051D24C9A}"/>
                  </a:ext>
                </a:extLst>
              </p:cNvPr>
              <p:cNvSpPr/>
              <p:nvPr/>
            </p:nvSpPr>
            <p:spPr>
              <a:xfrm>
                <a:off x="3707904" y="2420888"/>
                <a:ext cx="1008112"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算法</a:t>
                </a:r>
                <a14:m>
                  <m:oMath xmlns:m="http://schemas.openxmlformats.org/officeDocument/2006/math">
                    <m:sSub>
                      <m:sSubPr>
                        <m:ctrlPr>
                          <a:rPr kumimoji="1" lang="en-US" altLang="zh-CN" sz="1600" i="1" smtClean="0">
                            <a:latin typeface="Cambria Math" panose="02040503050406030204" pitchFamily="18" charset="0"/>
                          </a:rPr>
                        </m:ctrlPr>
                      </m:sSubPr>
                      <m:e>
                        <m:r>
                          <m:rPr>
                            <m:sty m:val="p"/>
                          </m:rPr>
                          <a:rPr kumimoji="1" lang="en-US" altLang="zh-CN" sz="1600" i="1">
                            <a:latin typeface="Cambria Math" panose="02040503050406030204" pitchFamily="18" charset="0"/>
                          </a:rPr>
                          <m:t>M</m:t>
                        </m:r>
                      </m:e>
                      <m:sub>
                        <m:r>
                          <a:rPr kumimoji="1" lang="en-US" altLang="zh-CN" sz="1600" b="0" i="1" smtClean="0">
                            <a:latin typeface="Cambria Math" panose="02040503050406030204" pitchFamily="18" charset="0"/>
                          </a:rPr>
                          <m:t>2</m:t>
                        </m:r>
                      </m:sub>
                    </m:sSub>
                  </m:oMath>
                </a14:m>
                <a:endParaRPr kumimoji="1" lang="zh-CN" altLang="en-US" sz="1600" dirty="0"/>
              </a:p>
            </p:txBody>
          </p:sp>
        </mc:Choice>
        <mc:Fallback xmlns="">
          <p:sp>
            <p:nvSpPr>
              <p:cNvPr id="41" name="圆角矩形 40">
                <a:extLst>
                  <a:ext uri="{FF2B5EF4-FFF2-40B4-BE49-F238E27FC236}">
                    <a16:creationId xmlns:a16="http://schemas.microsoft.com/office/drawing/2014/main" id="{2B3577D9-FC1D-A048-A23F-846051D24C9A}"/>
                  </a:ext>
                </a:extLst>
              </p:cNvPr>
              <p:cNvSpPr>
                <a:spLocks noRot="1" noChangeAspect="1" noMove="1" noResize="1" noEditPoints="1" noAdjustHandles="1" noChangeArrowheads="1" noChangeShapeType="1" noTextEdit="1"/>
              </p:cNvSpPr>
              <p:nvPr/>
            </p:nvSpPr>
            <p:spPr>
              <a:xfrm>
                <a:off x="3707904" y="2420888"/>
                <a:ext cx="1008112" cy="432048"/>
              </a:xfrm>
              <a:prstGeom prst="roundRect">
                <a:avLst/>
              </a:prstGeom>
              <a:blipFill>
                <a:blip r:embed="rId13"/>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圆角矩形 41">
                <a:extLst>
                  <a:ext uri="{FF2B5EF4-FFF2-40B4-BE49-F238E27FC236}">
                    <a16:creationId xmlns:a16="http://schemas.microsoft.com/office/drawing/2014/main" id="{2E32E2F9-8CA2-214A-AC7E-B223EA234C62}"/>
                  </a:ext>
                </a:extLst>
              </p:cNvPr>
              <p:cNvSpPr/>
              <p:nvPr/>
            </p:nvSpPr>
            <p:spPr>
              <a:xfrm>
                <a:off x="3707904" y="3501008"/>
                <a:ext cx="1008112"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算法</a:t>
                </a:r>
                <a14:m>
                  <m:oMath xmlns:m="http://schemas.openxmlformats.org/officeDocument/2006/math">
                    <m:sSub>
                      <m:sSubPr>
                        <m:ctrlPr>
                          <a:rPr kumimoji="1" lang="en-US" altLang="zh-CN" sz="1600" i="1" smtClean="0">
                            <a:latin typeface="Cambria Math" panose="02040503050406030204" pitchFamily="18" charset="0"/>
                          </a:rPr>
                        </m:ctrlPr>
                      </m:sSubPr>
                      <m:e>
                        <m:r>
                          <m:rPr>
                            <m:sty m:val="p"/>
                          </m:rPr>
                          <a:rPr kumimoji="1" lang="en-US" altLang="zh-CN" sz="1600" i="1">
                            <a:latin typeface="Cambria Math" panose="02040503050406030204" pitchFamily="18" charset="0"/>
                          </a:rPr>
                          <m:t>M</m:t>
                        </m:r>
                      </m:e>
                      <m:sub>
                        <m:r>
                          <a:rPr kumimoji="1" lang="en-US" altLang="zh-CN" sz="1600" b="0" i="1" smtClean="0">
                            <a:latin typeface="Cambria Math" panose="02040503050406030204" pitchFamily="18" charset="0"/>
                          </a:rPr>
                          <m:t>𝑖</m:t>
                        </m:r>
                      </m:sub>
                    </m:sSub>
                  </m:oMath>
                </a14:m>
                <a:endParaRPr kumimoji="1" lang="zh-CN" altLang="en-US" sz="1600" dirty="0"/>
              </a:p>
            </p:txBody>
          </p:sp>
        </mc:Choice>
        <mc:Fallback xmlns="">
          <p:sp>
            <p:nvSpPr>
              <p:cNvPr id="42" name="圆角矩形 41">
                <a:extLst>
                  <a:ext uri="{FF2B5EF4-FFF2-40B4-BE49-F238E27FC236}">
                    <a16:creationId xmlns:a16="http://schemas.microsoft.com/office/drawing/2014/main" id="{2E32E2F9-8CA2-214A-AC7E-B223EA234C62}"/>
                  </a:ext>
                </a:extLst>
              </p:cNvPr>
              <p:cNvSpPr>
                <a:spLocks noRot="1" noChangeAspect="1" noMove="1" noResize="1" noEditPoints="1" noAdjustHandles="1" noChangeArrowheads="1" noChangeShapeType="1" noTextEdit="1"/>
              </p:cNvSpPr>
              <p:nvPr/>
            </p:nvSpPr>
            <p:spPr>
              <a:xfrm>
                <a:off x="3707904" y="3501008"/>
                <a:ext cx="1008112" cy="432048"/>
              </a:xfrm>
              <a:prstGeom prst="roundRect">
                <a:avLst/>
              </a:prstGeom>
              <a:blipFill>
                <a:blip r:embed="rId14"/>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圆角矩形 42">
                <a:extLst>
                  <a:ext uri="{FF2B5EF4-FFF2-40B4-BE49-F238E27FC236}">
                    <a16:creationId xmlns:a16="http://schemas.microsoft.com/office/drawing/2014/main" id="{E6C40EA0-2DE9-6D46-BFDB-870A5FBFE95D}"/>
                  </a:ext>
                </a:extLst>
              </p:cNvPr>
              <p:cNvSpPr/>
              <p:nvPr/>
            </p:nvSpPr>
            <p:spPr>
              <a:xfrm>
                <a:off x="3707904" y="4365104"/>
                <a:ext cx="1008112"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600" dirty="0"/>
                  <a:t>算法</a:t>
                </a:r>
                <a14:m>
                  <m:oMath xmlns:m="http://schemas.openxmlformats.org/officeDocument/2006/math">
                    <m:sSub>
                      <m:sSubPr>
                        <m:ctrlPr>
                          <a:rPr kumimoji="1" lang="en-US" altLang="zh-CN" sz="1600" i="1" smtClean="0">
                            <a:latin typeface="Cambria Math" panose="02040503050406030204" pitchFamily="18" charset="0"/>
                          </a:rPr>
                        </m:ctrlPr>
                      </m:sSubPr>
                      <m:e>
                        <m:r>
                          <m:rPr>
                            <m:sty m:val="p"/>
                          </m:rPr>
                          <a:rPr kumimoji="1" lang="en-US" altLang="zh-CN" sz="1600" i="1">
                            <a:latin typeface="Cambria Math" panose="02040503050406030204" pitchFamily="18" charset="0"/>
                          </a:rPr>
                          <m:t>M</m:t>
                        </m:r>
                      </m:e>
                      <m:sub>
                        <m:r>
                          <a:rPr kumimoji="1" lang="en-US" altLang="zh-CN" sz="1600" b="0" i="1" smtClean="0">
                            <a:latin typeface="Cambria Math" panose="02040503050406030204" pitchFamily="18" charset="0"/>
                          </a:rPr>
                          <m:t>𝑛</m:t>
                        </m:r>
                      </m:sub>
                    </m:sSub>
                  </m:oMath>
                </a14:m>
                <a:endParaRPr kumimoji="1" lang="zh-CN" altLang="en-US" sz="1600" dirty="0"/>
              </a:p>
            </p:txBody>
          </p:sp>
        </mc:Choice>
        <mc:Fallback xmlns="">
          <p:sp>
            <p:nvSpPr>
              <p:cNvPr id="43" name="圆角矩形 42">
                <a:extLst>
                  <a:ext uri="{FF2B5EF4-FFF2-40B4-BE49-F238E27FC236}">
                    <a16:creationId xmlns:a16="http://schemas.microsoft.com/office/drawing/2014/main" id="{E6C40EA0-2DE9-6D46-BFDB-870A5FBFE95D}"/>
                  </a:ext>
                </a:extLst>
              </p:cNvPr>
              <p:cNvSpPr>
                <a:spLocks noRot="1" noChangeAspect="1" noMove="1" noResize="1" noEditPoints="1" noAdjustHandles="1" noChangeArrowheads="1" noChangeShapeType="1" noTextEdit="1"/>
              </p:cNvSpPr>
              <p:nvPr/>
            </p:nvSpPr>
            <p:spPr>
              <a:xfrm>
                <a:off x="3707904" y="4365104"/>
                <a:ext cx="1008112" cy="432048"/>
              </a:xfrm>
              <a:prstGeom prst="roundRect">
                <a:avLst/>
              </a:prstGeom>
              <a:blipFill>
                <a:blip r:embed="rId15"/>
                <a:stretch>
                  <a:fillRect b="-2703"/>
                </a:stretch>
              </a:blipFill>
            </p:spPr>
            <p:txBody>
              <a:bodyPr/>
              <a:lstStyle/>
              <a:p>
                <a:r>
                  <a:rPr lang="zh-CN" altLang="en-US">
                    <a:noFill/>
                  </a:rPr>
                  <a:t> </a:t>
                </a:r>
              </a:p>
            </p:txBody>
          </p:sp>
        </mc:Fallback>
      </mc:AlternateContent>
      <p:cxnSp>
        <p:nvCxnSpPr>
          <p:cNvPr id="55" name="直线箭头连接符 54">
            <a:extLst>
              <a:ext uri="{FF2B5EF4-FFF2-40B4-BE49-F238E27FC236}">
                <a16:creationId xmlns:a16="http://schemas.microsoft.com/office/drawing/2014/main" id="{0BD6BEB3-6278-A74D-95D3-4DB26CEB59C8}"/>
              </a:ext>
            </a:extLst>
          </p:cNvPr>
          <p:cNvCxnSpPr>
            <a:cxnSpLocks/>
          </p:cNvCxnSpPr>
          <p:nvPr/>
        </p:nvCxnSpPr>
        <p:spPr>
          <a:xfrm>
            <a:off x="3080579" y="1793055"/>
            <a:ext cx="6273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516491E5-1C09-2C48-9B6A-6D06266D8291}"/>
              </a:ext>
            </a:extLst>
          </p:cNvPr>
          <p:cNvCxnSpPr>
            <a:cxnSpLocks/>
          </p:cNvCxnSpPr>
          <p:nvPr/>
        </p:nvCxnSpPr>
        <p:spPr>
          <a:xfrm flipV="1">
            <a:off x="3080579" y="2629276"/>
            <a:ext cx="627325" cy="137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0EEF4A6C-E81B-7149-BB55-CF83571B2B0A}"/>
              </a:ext>
            </a:extLst>
          </p:cNvPr>
          <p:cNvCxnSpPr>
            <a:cxnSpLocks/>
          </p:cNvCxnSpPr>
          <p:nvPr/>
        </p:nvCxnSpPr>
        <p:spPr>
          <a:xfrm>
            <a:off x="3080579" y="3723114"/>
            <a:ext cx="6273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417A0BEC-F97B-5444-9738-1F56CEFBC91A}"/>
              </a:ext>
            </a:extLst>
          </p:cNvPr>
          <p:cNvCxnSpPr>
            <a:cxnSpLocks/>
          </p:cNvCxnSpPr>
          <p:nvPr/>
        </p:nvCxnSpPr>
        <p:spPr>
          <a:xfrm>
            <a:off x="3080579" y="4587210"/>
            <a:ext cx="6273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83D33DB2-2BEE-704C-9E35-92D365AA996A}"/>
              </a:ext>
            </a:extLst>
          </p:cNvPr>
          <p:cNvSpPr txBox="1"/>
          <p:nvPr/>
        </p:nvSpPr>
        <p:spPr>
          <a:xfrm>
            <a:off x="5841673" y="3022929"/>
            <a:ext cx="375549" cy="550087"/>
          </a:xfrm>
          <a:prstGeom prst="rect">
            <a:avLst/>
          </a:prstGeom>
          <a:noFill/>
        </p:spPr>
        <p:txBody>
          <a:bodyPr wrap="square" rtlCol="0">
            <a:spAutoFit/>
          </a:bodyPr>
          <a:lstStyle/>
          <a:p>
            <a:pPr>
              <a:lnSpc>
                <a:spcPts val="1000"/>
              </a:lnSpc>
            </a:pPr>
            <a:r>
              <a:rPr kumimoji="1" lang="en-US" altLang="zh-CN" sz="3600" dirty="0"/>
              <a:t>···</a:t>
            </a:r>
            <a:endParaRPr kumimoji="1" lang="zh-CN" altLang="en-US" sz="3600" dirty="0"/>
          </a:p>
        </p:txBody>
      </p:sp>
      <p:sp>
        <p:nvSpPr>
          <p:cNvPr id="65" name="文本框 64">
            <a:extLst>
              <a:ext uri="{FF2B5EF4-FFF2-40B4-BE49-F238E27FC236}">
                <a16:creationId xmlns:a16="http://schemas.microsoft.com/office/drawing/2014/main" id="{AF2C1671-CA79-4742-85C4-AFC77C899DF7}"/>
              </a:ext>
            </a:extLst>
          </p:cNvPr>
          <p:cNvSpPr txBox="1"/>
          <p:nvPr/>
        </p:nvSpPr>
        <p:spPr>
          <a:xfrm>
            <a:off x="5841673" y="4059206"/>
            <a:ext cx="375549" cy="550087"/>
          </a:xfrm>
          <a:prstGeom prst="rect">
            <a:avLst/>
          </a:prstGeom>
          <a:noFill/>
        </p:spPr>
        <p:txBody>
          <a:bodyPr wrap="square" rtlCol="0">
            <a:spAutoFit/>
          </a:bodyPr>
          <a:lstStyle/>
          <a:p>
            <a:pPr>
              <a:lnSpc>
                <a:spcPts val="1000"/>
              </a:lnSpc>
            </a:pPr>
            <a:r>
              <a:rPr kumimoji="1" lang="en-US" altLang="zh-CN" sz="3600" dirty="0"/>
              <a:t>···</a:t>
            </a:r>
            <a:endParaRPr kumimoji="1" lang="zh-CN" altLang="en-US" sz="3600" dirty="0"/>
          </a:p>
        </p:txBody>
      </p:sp>
      <p:sp>
        <p:nvSpPr>
          <p:cNvPr id="66" name="文本框 65">
            <a:extLst>
              <a:ext uri="{FF2B5EF4-FFF2-40B4-BE49-F238E27FC236}">
                <a16:creationId xmlns:a16="http://schemas.microsoft.com/office/drawing/2014/main" id="{2C6BD289-0403-2F49-801C-184A6CEC6C7A}"/>
              </a:ext>
            </a:extLst>
          </p:cNvPr>
          <p:cNvSpPr txBox="1"/>
          <p:nvPr/>
        </p:nvSpPr>
        <p:spPr>
          <a:xfrm>
            <a:off x="1443808" y="2294569"/>
            <a:ext cx="576064" cy="1569660"/>
          </a:xfrm>
          <a:prstGeom prst="rect">
            <a:avLst/>
          </a:prstGeom>
          <a:noFill/>
        </p:spPr>
        <p:txBody>
          <a:bodyPr wrap="square" rtlCol="0">
            <a:spAutoFit/>
          </a:bodyPr>
          <a:lstStyle/>
          <a:p>
            <a:r>
              <a:rPr kumimoji="1" lang="zh-CN" altLang="en-US" sz="2400" dirty="0">
                <a:solidFill>
                  <a:schemeClr val="accent2"/>
                </a:solidFill>
              </a:rPr>
              <a:t>划</a:t>
            </a:r>
            <a:endParaRPr kumimoji="1" lang="en-US" altLang="zh-CN" sz="2400" dirty="0">
              <a:solidFill>
                <a:schemeClr val="accent2"/>
              </a:solidFill>
            </a:endParaRPr>
          </a:p>
          <a:p>
            <a:endParaRPr kumimoji="1" lang="en-US" altLang="zh-CN" sz="2400" dirty="0">
              <a:solidFill>
                <a:schemeClr val="accent2"/>
              </a:solidFill>
            </a:endParaRPr>
          </a:p>
          <a:p>
            <a:endParaRPr kumimoji="1" lang="en-US" altLang="zh-CN" sz="2400" dirty="0">
              <a:solidFill>
                <a:schemeClr val="accent2"/>
              </a:solidFill>
            </a:endParaRPr>
          </a:p>
          <a:p>
            <a:r>
              <a:rPr kumimoji="1" lang="zh-CN" altLang="en-US" sz="2400" dirty="0">
                <a:solidFill>
                  <a:schemeClr val="accent2"/>
                </a:solidFill>
              </a:rPr>
              <a:t>分</a:t>
            </a:r>
            <a:endParaRPr kumimoji="1" lang="en-US" altLang="zh-CN" sz="2400" dirty="0">
              <a:solidFill>
                <a:schemeClr val="accent2"/>
              </a:solidFill>
            </a:endParaRPr>
          </a:p>
        </p:txBody>
      </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04DE8F2F-8535-4041-90DB-9E584C8AC8FF}"/>
                  </a:ext>
                </a:extLst>
              </p:cNvPr>
              <p:cNvSpPr txBox="1"/>
              <p:nvPr/>
            </p:nvSpPr>
            <p:spPr>
              <a:xfrm>
                <a:off x="5040483" y="1479219"/>
                <a:ext cx="46762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1800" i="1" dirty="0" smtClean="0">
                          <a:latin typeface="Cambria Math" panose="02040503050406030204" pitchFamily="18" charset="0"/>
                          <a:ea typeface="Cambria Math" panose="02040503050406030204" pitchFamily="18" charset="0"/>
                        </a:rPr>
                        <m:t>ℇ</m:t>
                      </m:r>
                    </m:oMath>
                  </m:oMathPara>
                </a14:m>
                <a:endParaRPr lang="zh-CN" altLang="en-US" dirty="0"/>
              </a:p>
            </p:txBody>
          </p:sp>
        </mc:Choice>
        <mc:Fallback xmlns="">
          <p:sp>
            <p:nvSpPr>
              <p:cNvPr id="68" name="文本框 67">
                <a:extLst>
                  <a:ext uri="{FF2B5EF4-FFF2-40B4-BE49-F238E27FC236}">
                    <a16:creationId xmlns:a16="http://schemas.microsoft.com/office/drawing/2014/main" id="{04DE8F2F-8535-4041-90DB-9E584C8AC8FF}"/>
                  </a:ext>
                </a:extLst>
              </p:cNvPr>
              <p:cNvSpPr txBox="1">
                <a:spLocks noRot="1" noChangeAspect="1" noMove="1" noResize="1" noEditPoints="1" noAdjustHandles="1" noChangeArrowheads="1" noChangeShapeType="1" noTextEdit="1"/>
              </p:cNvSpPr>
              <p:nvPr/>
            </p:nvSpPr>
            <p:spPr>
              <a:xfrm>
                <a:off x="5040483" y="1479219"/>
                <a:ext cx="467621" cy="36933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B59E180F-D7AF-EF4C-B09F-A715D915CB1A}"/>
                  </a:ext>
                </a:extLst>
              </p:cNvPr>
              <p:cNvSpPr txBox="1"/>
              <p:nvPr/>
            </p:nvSpPr>
            <p:spPr>
              <a:xfrm>
                <a:off x="5040483" y="2294569"/>
                <a:ext cx="46762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1800" i="1" dirty="0" smtClean="0">
                          <a:latin typeface="Cambria Math" panose="02040503050406030204" pitchFamily="18" charset="0"/>
                          <a:ea typeface="Cambria Math" panose="02040503050406030204" pitchFamily="18" charset="0"/>
                        </a:rPr>
                        <m:t>ℇ</m:t>
                      </m:r>
                    </m:oMath>
                  </m:oMathPara>
                </a14:m>
                <a:endParaRPr lang="zh-CN" altLang="en-US" dirty="0"/>
              </a:p>
            </p:txBody>
          </p:sp>
        </mc:Choice>
        <mc:Fallback xmlns="">
          <p:sp>
            <p:nvSpPr>
              <p:cNvPr id="69" name="文本框 68">
                <a:extLst>
                  <a:ext uri="{FF2B5EF4-FFF2-40B4-BE49-F238E27FC236}">
                    <a16:creationId xmlns:a16="http://schemas.microsoft.com/office/drawing/2014/main" id="{B59E180F-D7AF-EF4C-B09F-A715D915CB1A}"/>
                  </a:ext>
                </a:extLst>
              </p:cNvPr>
              <p:cNvSpPr txBox="1">
                <a:spLocks noRot="1" noChangeAspect="1" noMove="1" noResize="1" noEditPoints="1" noAdjustHandles="1" noChangeArrowheads="1" noChangeShapeType="1" noTextEdit="1"/>
              </p:cNvSpPr>
              <p:nvPr/>
            </p:nvSpPr>
            <p:spPr>
              <a:xfrm>
                <a:off x="5040483" y="2294569"/>
                <a:ext cx="467621" cy="36933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7F8F5014-7F34-3D49-B965-9D3B27A3C69D}"/>
                  </a:ext>
                </a:extLst>
              </p:cNvPr>
              <p:cNvSpPr txBox="1"/>
              <p:nvPr/>
            </p:nvSpPr>
            <p:spPr>
              <a:xfrm>
                <a:off x="5060064" y="3413740"/>
                <a:ext cx="46762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1800" i="1" dirty="0" smtClean="0">
                          <a:latin typeface="Cambria Math" panose="02040503050406030204" pitchFamily="18" charset="0"/>
                          <a:ea typeface="Cambria Math" panose="02040503050406030204" pitchFamily="18" charset="0"/>
                        </a:rPr>
                        <m:t>ℇ</m:t>
                      </m:r>
                    </m:oMath>
                  </m:oMathPara>
                </a14:m>
                <a:endParaRPr lang="zh-CN" altLang="en-US" dirty="0"/>
              </a:p>
            </p:txBody>
          </p:sp>
        </mc:Choice>
        <mc:Fallback xmlns="">
          <p:sp>
            <p:nvSpPr>
              <p:cNvPr id="76" name="文本框 75">
                <a:extLst>
                  <a:ext uri="{FF2B5EF4-FFF2-40B4-BE49-F238E27FC236}">
                    <a16:creationId xmlns:a16="http://schemas.microsoft.com/office/drawing/2014/main" id="{7F8F5014-7F34-3D49-B965-9D3B27A3C69D}"/>
                  </a:ext>
                </a:extLst>
              </p:cNvPr>
              <p:cNvSpPr txBox="1">
                <a:spLocks noRot="1" noChangeAspect="1" noMove="1" noResize="1" noEditPoints="1" noAdjustHandles="1" noChangeArrowheads="1" noChangeShapeType="1" noTextEdit="1"/>
              </p:cNvSpPr>
              <p:nvPr/>
            </p:nvSpPr>
            <p:spPr>
              <a:xfrm>
                <a:off x="5060064" y="3413740"/>
                <a:ext cx="467621"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57B08D9B-7B50-A148-8C22-6C9053E3677F}"/>
                  </a:ext>
                </a:extLst>
              </p:cNvPr>
              <p:cNvSpPr txBox="1"/>
              <p:nvPr/>
            </p:nvSpPr>
            <p:spPr>
              <a:xfrm>
                <a:off x="5060064" y="4229090"/>
                <a:ext cx="46762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1800" i="1" dirty="0" smtClean="0">
                          <a:latin typeface="Cambria Math" panose="02040503050406030204" pitchFamily="18" charset="0"/>
                          <a:ea typeface="Cambria Math" panose="02040503050406030204" pitchFamily="18" charset="0"/>
                        </a:rPr>
                        <m:t>ℇ</m:t>
                      </m:r>
                    </m:oMath>
                  </m:oMathPara>
                </a14:m>
                <a:endParaRPr lang="zh-CN" altLang="en-US" dirty="0"/>
              </a:p>
            </p:txBody>
          </p:sp>
        </mc:Choice>
        <mc:Fallback xmlns="">
          <p:sp>
            <p:nvSpPr>
              <p:cNvPr id="77" name="文本框 76">
                <a:extLst>
                  <a:ext uri="{FF2B5EF4-FFF2-40B4-BE49-F238E27FC236}">
                    <a16:creationId xmlns:a16="http://schemas.microsoft.com/office/drawing/2014/main" id="{57B08D9B-7B50-A148-8C22-6C9053E3677F}"/>
                  </a:ext>
                </a:extLst>
              </p:cNvPr>
              <p:cNvSpPr txBox="1">
                <a:spLocks noRot="1" noChangeAspect="1" noMove="1" noResize="1" noEditPoints="1" noAdjustHandles="1" noChangeArrowheads="1" noChangeShapeType="1" noTextEdit="1"/>
              </p:cNvSpPr>
              <p:nvPr/>
            </p:nvSpPr>
            <p:spPr>
              <a:xfrm>
                <a:off x="5060064" y="4229090"/>
                <a:ext cx="467621" cy="369332"/>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340908"/>
      </p:ext>
    </p:extLst>
  </p:cSld>
  <p:clrMapOvr>
    <a:masterClrMapping/>
  </p:clrMapOvr>
  <p:transition advTm="16782"/>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19353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93540"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5.4.3 </a:t>
            </a:r>
            <a:r>
              <a:rPr lang="zh-CN" altLang="en-US" sz="2400" b="1">
                <a:latin typeface="黑体" panose="02010609060101010101" pitchFamily="49" charset="-122"/>
                <a:ea typeface="黑体" panose="02010609060101010101" pitchFamily="49" charset="-122"/>
              </a:rPr>
              <a:t>差分隐私基本概念</a:t>
            </a:r>
          </a:p>
        </p:txBody>
      </p:sp>
      <p:sp>
        <p:nvSpPr>
          <p:cNvPr id="193541" name="文本框 2"/>
          <p:cNvSpPr txBox="1">
            <a:spLocks noChangeArrowheads="1"/>
          </p:cNvSpPr>
          <p:nvPr/>
        </p:nvSpPr>
        <p:spPr bwMode="auto">
          <a:xfrm>
            <a:off x="167704" y="1934518"/>
            <a:ext cx="8940800"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atinLnBrk="1">
              <a:lnSpc>
                <a:spcPct val="125000"/>
              </a:lnSpc>
              <a:spcBef>
                <a:spcPct val="0"/>
              </a:spcBef>
              <a:buFont typeface="Arial" panose="020B0604020202020204" pitchFamily="34" charset="0"/>
              <a:buNone/>
            </a:pPr>
            <a:r>
              <a:rPr lang="zh-CN" altLang="en-US" sz="2400" dirty="0">
                <a:latin typeface="Times New Roman" panose="02020603050405020304" pitchFamily="18" charset="0"/>
                <a:ea typeface="宋体" panose="02010600030101010101" pitchFamily="2" charset="-122"/>
              </a:rPr>
              <a:t>        如何做到差分隐私？其实就是在查询结果里加入随机性。</a:t>
            </a:r>
          </a:p>
          <a:p>
            <a:pPr latinLnBrk="1">
              <a:lnSpc>
                <a:spcPct val="125000"/>
              </a:lnSpc>
              <a:spcBef>
                <a:spcPct val="0"/>
              </a:spcBef>
              <a:buFont typeface="Arial" panose="020B0604020202020204" pitchFamily="34" charset="0"/>
              <a:buNone/>
            </a:pPr>
            <a:r>
              <a:rPr lang="zh-CN" altLang="en-US" sz="2400" dirty="0">
                <a:latin typeface="Times New Roman" panose="02020603050405020304" pitchFamily="18" charset="0"/>
                <a:ea typeface="宋体" panose="02010600030101010101" pitchFamily="2" charset="-122"/>
              </a:rPr>
              <a:t>        任何一种方法，只要用在数据集上能满足差分隐私的核心思想，那这个方法就是满足差分隐私的。所以最常用的方法是在结果上加满足某种分布的噪音，使查询结果随机化。</a:t>
            </a:r>
          </a:p>
          <a:p>
            <a:pPr>
              <a:spcBef>
                <a:spcPct val="0"/>
              </a:spcBef>
              <a:buFont typeface="Arial" panose="020B0604020202020204" pitchFamily="34" charset="0"/>
              <a:buNone/>
            </a:pPr>
            <a:endParaRPr lang="zh-CN" altLang="en-US" sz="1800" dirty="0">
              <a:latin typeface="Times New Roman" panose="02020603050405020304" pitchFamily="18" charset="0"/>
              <a:ea typeface="宋体" panose="02010600030101010101" pitchFamily="2" charset="-122"/>
            </a:endParaRPr>
          </a:p>
        </p:txBody>
      </p:sp>
      <p:sp>
        <p:nvSpPr>
          <p:cNvPr id="193542" name="文本框 3"/>
          <p:cNvSpPr txBox="1">
            <a:spLocks noChangeArrowheads="1"/>
          </p:cNvSpPr>
          <p:nvPr/>
        </p:nvSpPr>
        <p:spPr bwMode="auto">
          <a:xfrm>
            <a:off x="539552" y="4888210"/>
            <a:ext cx="15128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pPr>
            <a:r>
              <a:rPr lang="zh-CN" altLang="en-US" sz="2400">
                <a:latin typeface="Times New Roman" panose="02020603050405020304" pitchFamily="18" charset="0"/>
                <a:ea typeface="宋体" panose="02010600030101010101" pitchFamily="2" charset="-122"/>
              </a:rPr>
              <a:t>常用方法</a:t>
            </a:r>
          </a:p>
        </p:txBody>
      </p:sp>
      <p:sp>
        <p:nvSpPr>
          <p:cNvPr id="9" name="左大括号 8"/>
          <p:cNvSpPr/>
          <p:nvPr/>
        </p:nvSpPr>
        <p:spPr>
          <a:xfrm>
            <a:off x="2066727" y="4491334"/>
            <a:ext cx="201513" cy="1059731"/>
          </a:xfrm>
          <a:prstGeom prst="leftBrace">
            <a:avLst/>
          </a:prstGeom>
        </p:spPr>
        <p:style>
          <a:lnRef idx="1">
            <a:schemeClr val="accent4"/>
          </a:lnRef>
          <a:fillRef idx="0">
            <a:schemeClr val="accent4"/>
          </a:fillRef>
          <a:effectRef idx="0">
            <a:schemeClr val="accent4"/>
          </a:effectRef>
          <a:fontRef idx="minor">
            <a:schemeClr val="tx1"/>
          </a:fontRef>
        </p:style>
        <p:txBody>
          <a:bodyPr anchor="ctr"/>
          <a:lstStyle/>
          <a:p>
            <a:pPr algn="ctr">
              <a:defRPr/>
            </a:pPr>
            <a:endParaRPr lang="zh-CN" altLang="en-US"/>
          </a:p>
        </p:txBody>
      </p:sp>
      <p:sp>
        <p:nvSpPr>
          <p:cNvPr id="193544" name="文本框 7"/>
          <p:cNvSpPr txBox="1">
            <a:spLocks noChangeArrowheads="1"/>
          </p:cNvSpPr>
          <p:nvPr/>
        </p:nvSpPr>
        <p:spPr bwMode="auto">
          <a:xfrm>
            <a:off x="2304852" y="5047009"/>
            <a:ext cx="63944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pPr>
            <a:r>
              <a:rPr lang="zh-CN" altLang="en-US" sz="2400" dirty="0">
                <a:solidFill>
                  <a:srgbClr val="0070C0"/>
                </a:solidFill>
                <a:latin typeface="Times New Roman" panose="02020603050405020304" pitchFamily="18" charset="0"/>
                <a:ea typeface="宋体" panose="02010600030101010101" pitchFamily="2" charset="-122"/>
              </a:rPr>
              <a:t>指数机制：</a:t>
            </a:r>
            <a:r>
              <a:rPr lang="zh-CN" altLang="en-US" sz="2400" dirty="0">
                <a:latin typeface="Times New Roman" panose="02020603050405020304" pitchFamily="18" charset="0"/>
                <a:ea typeface="宋体" panose="02010600030101010101" pitchFamily="2" charset="-122"/>
              </a:rPr>
              <a:t>在查询结果里用指数分布来调整概率，适用于非数值型输出。</a:t>
            </a:r>
          </a:p>
        </p:txBody>
      </p:sp>
      <p:sp>
        <p:nvSpPr>
          <p:cNvPr id="193545" name="文本框 8"/>
          <p:cNvSpPr txBox="1">
            <a:spLocks noChangeArrowheads="1"/>
          </p:cNvSpPr>
          <p:nvPr/>
        </p:nvSpPr>
        <p:spPr bwMode="auto">
          <a:xfrm>
            <a:off x="2296914" y="4235226"/>
            <a:ext cx="64023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pPr>
            <a:r>
              <a:rPr lang="zh-CN" altLang="en-US" sz="2400" dirty="0">
                <a:solidFill>
                  <a:srgbClr val="0070C0"/>
                </a:solidFill>
                <a:latin typeface="Times New Roman" panose="02020603050405020304" pitchFamily="18" charset="0"/>
                <a:ea typeface="宋体" panose="02010600030101010101" pitchFamily="2" charset="-122"/>
              </a:rPr>
              <a:t>拉普拉斯机制：</a:t>
            </a:r>
            <a:r>
              <a:rPr lang="zh-CN" altLang="en-US" sz="2400" dirty="0">
                <a:latin typeface="宋体" panose="02010600030101010101" pitchFamily="2" charset="-122"/>
                <a:ea typeface="宋体" panose="02010600030101010101" pitchFamily="2" charset="-122"/>
              </a:rPr>
              <a:t>在查询结果里加入</a:t>
            </a:r>
            <a:r>
              <a:rPr lang="en-US" altLang="zh-CN" sz="2400" dirty="0">
                <a:latin typeface="宋体" panose="02010600030101010101" pitchFamily="2" charset="-122"/>
                <a:ea typeface="宋体" panose="02010600030101010101" pitchFamily="2" charset="-122"/>
              </a:rPr>
              <a:t>Laplace</a:t>
            </a:r>
            <a:r>
              <a:rPr lang="zh-CN" altLang="en-US" sz="2400" dirty="0">
                <a:latin typeface="宋体" panose="02010600030101010101" pitchFamily="2" charset="-122"/>
                <a:ea typeface="宋体" panose="02010600030101010101" pitchFamily="2" charset="-122"/>
              </a:rPr>
              <a:t>分布的噪音，适用于数值型输出。</a:t>
            </a:r>
          </a:p>
        </p:txBody>
      </p:sp>
      <p:sp>
        <p:nvSpPr>
          <p:cNvPr id="193546"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7EEEE22-F354-41CC-87C3-435D2C007CE5}" type="slidenum">
              <a:rPr lang="zh-CN" altLang="en-US" sz="1800">
                <a:latin typeface="Calibri" panose="020F0502020204030204" pitchFamily="34" charset="0"/>
                <a:ea typeface="宋体" panose="02010600030101010101" pitchFamily="2" charset="-122"/>
              </a:rPr>
              <a:t>77</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19353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93540"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5.4.3 </a:t>
            </a:r>
            <a:r>
              <a:rPr lang="zh-CN" altLang="en-US" sz="2400" b="1">
                <a:latin typeface="黑体" panose="02010609060101010101" pitchFamily="49" charset="-122"/>
                <a:ea typeface="黑体" panose="02010609060101010101" pitchFamily="49" charset="-122"/>
              </a:rPr>
              <a:t>差分隐私基本概念</a:t>
            </a:r>
          </a:p>
        </p:txBody>
      </p:sp>
      <p:sp>
        <p:nvSpPr>
          <p:cNvPr id="193541" name="文本框 2"/>
          <p:cNvSpPr txBox="1">
            <a:spLocks noChangeArrowheads="1"/>
          </p:cNvSpPr>
          <p:nvPr/>
        </p:nvSpPr>
        <p:spPr bwMode="auto">
          <a:xfrm>
            <a:off x="337185" y="1536700"/>
            <a:ext cx="8364855"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atinLnBrk="1">
              <a:lnSpc>
                <a:spcPct val="125000"/>
              </a:lnSpc>
              <a:spcBef>
                <a:spcPct val="0"/>
              </a:spcBef>
              <a:buFont typeface="Arial" panose="020B0604020202020204" pitchFamily="34" charset="0"/>
              <a:buNone/>
            </a:pPr>
            <a:r>
              <a:rPr lang="zh-CN" altLang="en-US" sz="2400" dirty="0">
                <a:solidFill>
                  <a:srgbClr val="0070C0"/>
                </a:solidFill>
                <a:latin typeface="Times New Roman" panose="02020603050405020304" pitchFamily="18" charset="0"/>
                <a:ea typeface="宋体" panose="02010600030101010101" pitchFamily="2" charset="-122"/>
                <a:sym typeface="+mn-ea"/>
              </a:rPr>
              <a:t>拉普拉斯机制：</a:t>
            </a:r>
          </a:p>
          <a:p>
            <a:pPr latinLnBrk="1">
              <a:lnSpc>
                <a:spcPct val="125000"/>
              </a:lnSpc>
              <a:spcBef>
                <a:spcPct val="0"/>
              </a:spcBef>
              <a:buFont typeface="Arial" panose="020B0604020202020204" pitchFamily="34" charset="0"/>
              <a:buNone/>
            </a:pPr>
            <a:r>
              <a:rPr lang="zh-CN" altLang="en-US" sz="2400" dirty="0">
                <a:latin typeface="Times New Roman" panose="02020603050405020304" pitchFamily="18" charset="0"/>
                <a:ea typeface="宋体" panose="02010600030101010101" pitchFamily="2" charset="-122"/>
              </a:rPr>
              <a:t>知乎里有多少人是985大学毕业的？ 假如结果是2000人，那么每一次查询得到的结果都会稍稍有些区别，比如有很高的概率输出2001，也有较高概率输出2010， 较低概率输出19</a:t>
            </a:r>
            <a:r>
              <a:rPr lang="en-US" altLang="zh-CN" sz="2400" dirty="0">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0，等等</a:t>
            </a:r>
            <a:r>
              <a:rPr lang="zh-CN" altLang="en-US" sz="2400" dirty="0" smtClean="0">
                <a:latin typeface="Times New Roman" panose="02020603050405020304" pitchFamily="18" charset="0"/>
                <a:ea typeface="宋体" panose="02010600030101010101" pitchFamily="2" charset="-122"/>
              </a:rPr>
              <a:t>。</a:t>
            </a:r>
            <a:endParaRPr lang="en-US" altLang="zh-CN" sz="2400" dirty="0" smtClean="0">
              <a:latin typeface="Times New Roman" panose="02020603050405020304" pitchFamily="18" charset="0"/>
              <a:ea typeface="宋体" panose="02010600030101010101" pitchFamily="2" charset="-122"/>
            </a:endParaRPr>
          </a:p>
          <a:p>
            <a:pPr marL="396000" indent="-396000" eaLnBrk="1" hangingPunct="1">
              <a:spcBef>
                <a:spcPct val="0"/>
              </a:spcBef>
            </a:pPr>
            <a:r>
              <a:rPr lang="zh-CN" altLang="en-US" sz="2000" dirty="0">
                <a:latin typeface="宋体" panose="02010600030101010101" pitchFamily="2" charset="-122"/>
                <a:ea typeface="宋体" panose="02010600030101010101" pitchFamily="2" charset="-122"/>
              </a:rPr>
              <a:t>输出满足在特定数值周围</a:t>
            </a:r>
            <a:r>
              <a:rPr lang="zh-CN" altLang="en-US" sz="2000" dirty="0" smtClean="0">
                <a:latin typeface="宋体" panose="02010600030101010101" pitchFamily="2" charset="-122"/>
                <a:ea typeface="宋体" panose="02010600030101010101" pitchFamily="2" charset="-122"/>
              </a:rPr>
              <a:t>，数据</a:t>
            </a:r>
            <a:r>
              <a:rPr lang="zh-CN" altLang="en-US" sz="2000" dirty="0">
                <a:latin typeface="宋体" panose="02010600030101010101" pitchFamily="2" charset="-122"/>
                <a:ea typeface="宋体" panose="02010600030101010101" pitchFamily="2" charset="-122"/>
              </a:rPr>
              <a:t>上略微有区别，输出值有大概率在</a:t>
            </a:r>
            <a:r>
              <a:rPr lang="en-US" altLang="zh-CN" sz="2000" dirty="0">
                <a:latin typeface="宋体" panose="02010600030101010101" pitchFamily="2" charset="-122"/>
                <a:ea typeface="宋体" panose="02010600030101010101" pitchFamily="2" charset="-122"/>
              </a:rPr>
              <a:t>2000</a:t>
            </a:r>
            <a:r>
              <a:rPr lang="zh-CN" altLang="en-US" sz="2000" dirty="0">
                <a:latin typeface="宋体" panose="02010600030101010101" pitchFamily="2" charset="-122"/>
                <a:ea typeface="宋体" panose="02010600030101010101" pitchFamily="2" charset="-122"/>
              </a:rPr>
              <a:t>附近，输出值有小概率偏离</a:t>
            </a:r>
            <a:r>
              <a:rPr lang="en-US" altLang="zh-CN" sz="2000" dirty="0">
                <a:latin typeface="宋体" panose="02010600030101010101" pitchFamily="2" charset="-122"/>
                <a:ea typeface="宋体" panose="02010600030101010101" pitchFamily="2" charset="-122"/>
              </a:rPr>
              <a:t>2000</a:t>
            </a:r>
            <a:r>
              <a:rPr lang="zh-CN" altLang="en-US" sz="2000" dirty="0" smtClean="0">
                <a:latin typeface="宋体" panose="02010600030101010101" pitchFamily="2" charset="-122"/>
                <a:ea typeface="宋体" panose="02010600030101010101" pitchFamily="2" charset="-122"/>
              </a:rPr>
              <a:t>。</a:t>
            </a:r>
            <a:endParaRPr lang="zh-CN" altLang="en-US" sz="2000" dirty="0">
              <a:solidFill>
                <a:srgbClr val="0070C0"/>
              </a:solidFill>
              <a:latin typeface="宋体" panose="02010600030101010101" pitchFamily="2" charset="-122"/>
              <a:ea typeface="宋体" panose="02010600030101010101" pitchFamily="2" charset="-122"/>
              <a:sym typeface="+mn-ea"/>
            </a:endParaRPr>
          </a:p>
          <a:p>
            <a:pPr latinLnBrk="1">
              <a:lnSpc>
                <a:spcPct val="125000"/>
              </a:lnSpc>
              <a:spcBef>
                <a:spcPts val="1200"/>
              </a:spcBef>
              <a:buFont typeface="Arial" panose="020B0604020202020204" pitchFamily="34" charset="0"/>
              <a:buNone/>
            </a:pPr>
            <a:r>
              <a:rPr lang="zh-CN" altLang="en-US" sz="2400" dirty="0">
                <a:solidFill>
                  <a:srgbClr val="0070C0"/>
                </a:solidFill>
                <a:latin typeface="Times New Roman" panose="02020603050405020304" pitchFamily="18" charset="0"/>
                <a:ea typeface="宋体" panose="02010600030101010101" pitchFamily="2" charset="-122"/>
                <a:sym typeface="+mn-ea"/>
              </a:rPr>
              <a:t>指数机制：</a:t>
            </a:r>
          </a:p>
          <a:p>
            <a:pPr latinLnBrk="1">
              <a:lnSpc>
                <a:spcPct val="125000"/>
              </a:lnSpc>
              <a:spcBef>
                <a:spcPct val="0"/>
              </a:spcBef>
              <a:buFont typeface="Arial" panose="020B0604020202020204" pitchFamily="34" charset="0"/>
              <a:buNone/>
            </a:pPr>
            <a:r>
              <a:rPr lang="zh-CN" altLang="en-US" sz="2400" dirty="0">
                <a:latin typeface="Times New Roman" panose="02020603050405020304" pitchFamily="18" charset="0"/>
                <a:ea typeface="宋体" panose="02010600030101010101" pitchFamily="2" charset="-122"/>
              </a:rPr>
              <a:t>中国top 3大学是哪一所。很高概率输出清华大学，较高概率输出上海交大，较低概率输出武汉大学，很低概率输出蓝翔技校，等等。</a:t>
            </a:r>
          </a:p>
        </p:txBody>
      </p:sp>
      <p:sp>
        <p:nvSpPr>
          <p:cNvPr id="193546"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7EEEE22-F354-41CC-87C3-435D2C007CE5}" type="slidenum">
              <a:rPr lang="zh-CN" altLang="en-US" sz="1800">
                <a:latin typeface="Calibri" panose="020F0502020204030204" pitchFamily="34" charset="0"/>
                <a:ea typeface="宋体" panose="02010600030101010101" pitchFamily="2" charset="-122"/>
              </a:rPr>
              <a:t>78</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19558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95588"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5.4.3 </a:t>
            </a:r>
            <a:r>
              <a:rPr lang="zh-CN" altLang="en-US" sz="2400" b="1">
                <a:latin typeface="黑体" panose="02010609060101010101" pitchFamily="49" charset="-122"/>
                <a:ea typeface="黑体" panose="02010609060101010101" pitchFamily="49" charset="-122"/>
              </a:rPr>
              <a:t>差分隐私基本概念</a:t>
            </a:r>
          </a:p>
        </p:txBody>
      </p:sp>
      <p:pic>
        <p:nvPicPr>
          <p:cNvPr id="195589"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 y="1340768"/>
            <a:ext cx="899477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92"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455298F-2DF6-41B2-8434-3D8C67995CC2}" type="slidenum">
              <a:rPr lang="zh-CN" altLang="en-US" sz="1800">
                <a:latin typeface="Calibri" panose="020F0502020204030204" pitchFamily="34" charset="0"/>
                <a:ea typeface="宋体" panose="02010600030101010101" pitchFamily="2" charset="-122"/>
              </a:rPr>
              <a:t>79</a:t>
            </a:fld>
            <a:endParaRPr lang="zh-CN" altLang="en-US" sz="1800">
              <a:latin typeface="Calibri" panose="020F0502020204030204" pitchFamily="34" charset="0"/>
              <a:ea typeface="宋体" panose="02010600030101010101" pitchFamily="2" charset="-122"/>
            </a:endParaRPr>
          </a:p>
        </p:txBody>
      </p:sp>
      <p:sp>
        <p:nvSpPr>
          <p:cNvPr id="12" name="文本框 11">
            <a:extLst>
              <a:ext uri="{FF2B5EF4-FFF2-40B4-BE49-F238E27FC236}">
                <a16:creationId xmlns:a16="http://schemas.microsoft.com/office/drawing/2014/main" id="{E4AFEE1C-A798-46A0-9FEE-D6D05F0AEFE9}"/>
              </a:ext>
            </a:extLst>
          </p:cNvPr>
          <p:cNvSpPr txBox="1"/>
          <p:nvPr/>
        </p:nvSpPr>
        <p:spPr>
          <a:xfrm>
            <a:off x="323528" y="3228791"/>
            <a:ext cx="5040560" cy="1512168"/>
          </a:xfrm>
          <a:prstGeom prst="rect">
            <a:avLst/>
          </a:prstGeom>
          <a:noFill/>
        </p:spPr>
        <p:txBody>
          <a:bodyPr wrap="square" rtlCol="0">
            <a:spAutoFit/>
          </a:bodyPr>
          <a:lstStyle/>
          <a:p>
            <a:endParaRPr lang="zh-CN" altLang="en-US" dirty="0"/>
          </a:p>
        </p:txBody>
      </p:sp>
      <p:sp>
        <p:nvSpPr>
          <p:cNvPr id="19" name="Rectangle 16">
            <a:extLst>
              <a:ext uri="{FF2B5EF4-FFF2-40B4-BE49-F238E27FC236}">
                <a16:creationId xmlns:a16="http://schemas.microsoft.com/office/drawing/2014/main" id="{AC8959D1-82DD-4FEA-A55C-CFA320E664B5}"/>
              </a:ext>
            </a:extLst>
          </p:cNvPr>
          <p:cNvSpPr>
            <a:spLocks noChangeArrowheads="1"/>
          </p:cNvSpPr>
          <p:nvPr/>
        </p:nvSpPr>
        <p:spPr bwMode="auto">
          <a:xfrm>
            <a:off x="153988" y="3028890"/>
            <a:ext cx="76583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121212"/>
                </a:solidFill>
                <a:effectLst/>
                <a:latin typeface="宋体" panose="02010600030101010101" pitchFamily="2" charset="-122"/>
              </a:rPr>
              <a:t>其中，</a:t>
            </a:r>
            <a:r>
              <a:rPr kumimoji="0" lang="en-US" altLang="zh-CN" sz="2000" b="0" i="0" u="none" strike="noStrike" cap="none" normalizeH="0" baseline="0" dirty="0">
                <a:ln>
                  <a:noFill/>
                </a:ln>
                <a:solidFill>
                  <a:srgbClr val="121212"/>
                </a:solidFill>
                <a:effectLst/>
                <a:latin typeface="宋体" panose="02010600030101010101" pitchFamily="2" charset="-122"/>
              </a:rPr>
              <a:t>μ</a:t>
            </a:r>
            <a:r>
              <a:rPr kumimoji="0" lang="zh-CN" altLang="zh-CN" sz="2000" b="0" i="0" u="none" strike="noStrike" cap="none" normalizeH="0" baseline="0" dirty="0">
                <a:ln>
                  <a:noFill/>
                </a:ln>
                <a:solidFill>
                  <a:srgbClr val="121212"/>
                </a:solidFill>
                <a:effectLst/>
                <a:latin typeface="宋体" panose="02010600030101010101" pitchFamily="2" charset="-122"/>
              </a:rPr>
              <a:t>是位置参数，</a:t>
            </a:r>
            <a:r>
              <a:rPr kumimoji="0" lang="en-US" altLang="zh-CN" sz="2000" b="0" i="0" u="none" strike="noStrike" cap="none" normalizeH="0" baseline="0" dirty="0">
                <a:ln>
                  <a:noFill/>
                </a:ln>
                <a:solidFill>
                  <a:srgbClr val="121212"/>
                </a:solidFill>
                <a:effectLst/>
                <a:latin typeface="宋体" panose="02010600030101010101" pitchFamily="2" charset="-122"/>
              </a:rPr>
              <a:t>b</a:t>
            </a:r>
            <a:r>
              <a:rPr kumimoji="0" lang="zh-CN" altLang="zh-CN" sz="2000" b="0" i="0" u="none" strike="noStrike" cap="none" normalizeH="0" baseline="0" dirty="0">
                <a:ln>
                  <a:noFill/>
                </a:ln>
                <a:solidFill>
                  <a:srgbClr val="121212"/>
                </a:solidFill>
                <a:effectLst/>
                <a:latin typeface="宋体" panose="02010600030101010101" pitchFamily="2" charset="-122"/>
              </a:rPr>
              <a:t>是尺度参数。画出来就是长这样：</a:t>
            </a:r>
            <a:r>
              <a:rPr kumimoji="0" lang="zh-CN" altLang="zh-CN" sz="2000" b="0" i="0" u="none" strike="noStrike" cap="none" normalizeH="0" baseline="0" dirty="0">
                <a:ln>
                  <a:noFill/>
                </a:ln>
                <a:solidFill>
                  <a:schemeClr val="tx1"/>
                </a:solidFill>
                <a:effectLst/>
                <a:latin typeface="宋体" panose="02010600030101010101" pitchFamily="2" charset="-122"/>
              </a:rPr>
              <a:t> </a:t>
            </a:r>
          </a:p>
        </p:txBody>
      </p:sp>
      <p:sp>
        <p:nvSpPr>
          <p:cNvPr id="20" name="AutoShape 17" descr="[公式]">
            <a:extLst>
              <a:ext uri="{FF2B5EF4-FFF2-40B4-BE49-F238E27FC236}">
                <a16:creationId xmlns:a16="http://schemas.microsoft.com/office/drawing/2014/main" id="{491BB52F-9A1F-487B-B5CE-878DD301552F}"/>
              </a:ext>
            </a:extLst>
          </p:cNvPr>
          <p:cNvSpPr>
            <a:spLocks noChangeAspect="1" noChangeArrowheads="1"/>
          </p:cNvSpPr>
          <p:nvPr/>
        </p:nvSpPr>
        <p:spPr bwMode="auto">
          <a:xfrm>
            <a:off x="260254" y="30843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AutoShape 18" descr="[公式]">
            <a:extLst>
              <a:ext uri="{FF2B5EF4-FFF2-40B4-BE49-F238E27FC236}">
                <a16:creationId xmlns:a16="http://schemas.microsoft.com/office/drawing/2014/main" id="{6BE73026-B0CC-4E4D-B6BB-FE8B6A6E795A}"/>
              </a:ext>
            </a:extLst>
          </p:cNvPr>
          <p:cNvSpPr>
            <a:spLocks noChangeAspect="1" noChangeArrowheads="1"/>
          </p:cNvSpPr>
          <p:nvPr/>
        </p:nvSpPr>
        <p:spPr bwMode="auto">
          <a:xfrm>
            <a:off x="1889029" y="30843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2" name="图片 21">
            <a:extLst>
              <a:ext uri="{FF2B5EF4-FFF2-40B4-BE49-F238E27FC236}">
                <a16:creationId xmlns:a16="http://schemas.microsoft.com/office/drawing/2014/main" id="{9A4EA2C6-CAB2-486F-861E-55EBE1019FCA}"/>
              </a:ext>
            </a:extLst>
          </p:cNvPr>
          <p:cNvPicPr>
            <a:picLocks noChangeAspect="1"/>
          </p:cNvPicPr>
          <p:nvPr/>
        </p:nvPicPr>
        <p:blipFill>
          <a:blip r:embed="rId4"/>
          <a:stretch>
            <a:fillRect/>
          </a:stretch>
        </p:blipFill>
        <p:spPr>
          <a:xfrm>
            <a:off x="636229" y="3630126"/>
            <a:ext cx="3935771" cy="3036977"/>
          </a:xfrm>
          <a:prstGeom prst="rect">
            <a:avLst/>
          </a:prstGeom>
        </p:spPr>
      </p:pic>
      <p:sp>
        <p:nvSpPr>
          <p:cNvPr id="2" name="矩形 1"/>
          <p:cNvSpPr/>
          <p:nvPr/>
        </p:nvSpPr>
        <p:spPr>
          <a:xfrm>
            <a:off x="5330056" y="4849046"/>
            <a:ext cx="2736647" cy="646331"/>
          </a:xfrm>
          <a:prstGeom prst="rect">
            <a:avLst/>
          </a:prstGeom>
        </p:spPr>
        <p:txBody>
          <a:bodyPr wrap="none">
            <a:spAutoFit/>
          </a:bodyPr>
          <a:lstStyle/>
          <a:p>
            <a:pPr eaLnBrk="1" hangingPunct="1"/>
            <a:r>
              <a:rPr lang="zh-CN" altLang="en-US" dirty="0">
                <a:solidFill>
                  <a:srgbClr val="121212"/>
                </a:solidFill>
                <a:latin typeface="宋体" panose="02010600030101010101" pitchFamily="2" charset="-122"/>
              </a:rPr>
              <a:t>通常</a:t>
            </a:r>
            <a:r>
              <a:rPr lang="el-GR" altLang="zh-CN" dirty="0">
                <a:solidFill>
                  <a:srgbClr val="121212"/>
                </a:solidFill>
                <a:latin typeface="宋体" panose="02010600030101010101" pitchFamily="2" charset="-122"/>
              </a:rPr>
              <a:t>μ</a:t>
            </a:r>
            <a:r>
              <a:rPr lang="zh-CN" altLang="en-US" dirty="0">
                <a:solidFill>
                  <a:srgbClr val="121212"/>
                </a:solidFill>
                <a:latin typeface="宋体" panose="02010600030101010101" pitchFamily="2" charset="-122"/>
              </a:rPr>
              <a:t>为</a:t>
            </a:r>
            <a:r>
              <a:rPr lang="en-US" altLang="zh-CN" dirty="0">
                <a:solidFill>
                  <a:srgbClr val="121212"/>
                </a:solidFill>
                <a:latin typeface="宋体" panose="02010600030101010101" pitchFamily="2" charset="-122"/>
              </a:rPr>
              <a:t>0</a:t>
            </a:r>
          </a:p>
          <a:p>
            <a:pPr eaLnBrk="1" hangingPunct="1"/>
            <a:r>
              <a:rPr lang="en-US" altLang="zh-CN" dirty="0">
                <a:solidFill>
                  <a:srgbClr val="121212"/>
                </a:solidFill>
                <a:latin typeface="宋体" panose="02010600030101010101" pitchFamily="2" charset="-122"/>
              </a:rPr>
              <a:t>b</a:t>
            </a:r>
            <a:r>
              <a:rPr lang="zh-CN" altLang="zh-CN" dirty="0">
                <a:solidFill>
                  <a:srgbClr val="121212"/>
                </a:solidFill>
                <a:latin typeface="宋体" panose="02010600030101010101" pitchFamily="2" charset="-122"/>
              </a:rPr>
              <a:t>是尺度参数</a:t>
            </a:r>
            <a:r>
              <a:rPr lang="en-US" altLang="zh-CN" dirty="0">
                <a:solidFill>
                  <a:srgbClr val="121212"/>
                </a:solidFill>
                <a:latin typeface="宋体" panose="02010600030101010101" pitchFamily="2" charset="-122"/>
              </a:rPr>
              <a:t>=</a:t>
            </a:r>
            <a:r>
              <a:rPr lang="zh-CN" altLang="en-US" dirty="0">
                <a:solidFill>
                  <a:srgbClr val="121212"/>
                </a:solidFill>
                <a:latin typeface="宋体" panose="02010600030101010101" pitchFamily="2" charset="-122"/>
              </a:rPr>
              <a:t>敏感度</a:t>
            </a:r>
            <a:r>
              <a:rPr lang="el-GR" altLang="zh-CN" b="1" dirty="0"/>
              <a:t>Δ</a:t>
            </a:r>
            <a:r>
              <a:rPr lang="en-US" altLang="zh-CN" b="1" dirty="0"/>
              <a:t>f</a:t>
            </a:r>
            <a:r>
              <a:rPr lang="en-US" altLang="zh-CN" dirty="0">
                <a:solidFill>
                  <a:srgbClr val="121212"/>
                </a:solidFill>
                <a:latin typeface="宋体" panose="02010600030101010101" pitchFamily="2" charset="-122"/>
              </a:rPr>
              <a:t>/</a:t>
            </a:r>
            <a:r>
              <a:rPr lang="en-US" altLang="zh-CN" b="1" dirty="0"/>
              <a:t>ɛ</a:t>
            </a:r>
          </a:p>
        </p:txBody>
      </p:sp>
    </p:spTree>
  </p:cSld>
  <p:clrMapOvr>
    <a:masterClrMapping/>
  </p:clrMapOvr>
  <p:transition advTm="16782"/>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5.1 </a:t>
            </a:r>
            <a:r>
              <a:rPr lang="zh-CN" altLang="zh-CN" sz="3600" noProof="1">
                <a:latin typeface="黑体" panose="02010609060101010101" pitchFamily="49" charset="-122"/>
                <a:ea typeface="黑体" panose="02010609060101010101" pitchFamily="49" charset="-122"/>
                <a:sym typeface="+mn-ea"/>
              </a:rPr>
              <a:t>传统隐私保护技术</a:t>
            </a:r>
            <a:r>
              <a:rPr lang="zh-CN" altLang="en-US" sz="3600" noProof="1">
                <a:latin typeface="黑体" panose="02010609060101010101" pitchFamily="49" charset="-122"/>
                <a:ea typeface="黑体" panose="02010609060101010101" pitchFamily="49" charset="-122"/>
                <a:sym typeface="+mn-ea"/>
              </a:rPr>
              <a:t>概论</a:t>
            </a:r>
            <a:endParaRPr lang="zh-CN" altLang="en-US" sz="3600" dirty="0">
              <a:latin typeface="黑体" panose="02010609060101010101" pitchFamily="49" charset="-122"/>
              <a:ea typeface="黑体" panose="02010609060101010101" pitchFamily="49" charset="-122"/>
            </a:endParaRPr>
          </a:p>
        </p:txBody>
      </p:sp>
      <p:sp>
        <p:nvSpPr>
          <p:cNvPr id="2253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22532" name="TextBox 49"/>
          <p:cNvSpPr txBox="1">
            <a:spLocks noChangeArrowheads="1"/>
          </p:cNvSpPr>
          <p:nvPr/>
        </p:nvSpPr>
        <p:spPr bwMode="auto">
          <a:xfrm>
            <a:off x="107950" y="989013"/>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5.1.2 </a:t>
            </a:r>
            <a:r>
              <a:rPr lang="zh-CN" altLang="en-US" sz="2400" b="1">
                <a:latin typeface="黑体" panose="02010609060101010101" pitchFamily="49" charset="-122"/>
                <a:ea typeface="黑体" panose="02010609060101010101" pitchFamily="49" charset="-122"/>
              </a:rPr>
              <a:t>隐私威胁</a:t>
            </a:r>
            <a:r>
              <a:rPr lang="en-US"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数据安全威胁</a:t>
            </a:r>
          </a:p>
        </p:txBody>
      </p:sp>
      <p:sp>
        <p:nvSpPr>
          <p:cNvPr id="22533" name="文本框 14"/>
          <p:cNvSpPr txBox="1">
            <a:spLocks noChangeArrowheads="1"/>
          </p:cNvSpPr>
          <p:nvPr/>
        </p:nvSpPr>
        <p:spPr bwMode="auto">
          <a:xfrm>
            <a:off x="6948488" y="3543300"/>
            <a:ext cx="1368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2800">
                <a:solidFill>
                  <a:schemeClr val="bg1"/>
                </a:solidFill>
                <a:latin typeface="Times New Roman" panose="02020603050405020304" pitchFamily="18" charset="0"/>
                <a:ea typeface="宋体" panose="02010600030101010101" pitchFamily="2" charset="-122"/>
              </a:rPr>
              <a:t>发布</a:t>
            </a:r>
          </a:p>
        </p:txBody>
      </p:sp>
      <p:sp>
        <p:nvSpPr>
          <p:cNvPr id="22534" name="文本框 1"/>
          <p:cNvSpPr txBox="1">
            <a:spLocks noChangeArrowheads="1"/>
          </p:cNvSpPr>
          <p:nvPr/>
        </p:nvSpPr>
        <p:spPr bwMode="auto">
          <a:xfrm>
            <a:off x="244475" y="2093913"/>
            <a:ext cx="8777288"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zh-CN" altLang="zh-CN" sz="2400" dirty="0">
                <a:latin typeface="宋体" panose="02010600030101010101" pitchFamily="2" charset="-122"/>
                <a:ea typeface="宋体" panose="02010600030101010101" pitchFamily="2" charset="-122"/>
              </a:rPr>
              <a:t>    节点工作在开放环境，攻击者可能在网络中</a:t>
            </a:r>
            <a:r>
              <a:rPr lang="zh-CN" altLang="zh-CN" sz="2400" dirty="0">
                <a:solidFill>
                  <a:srgbClr val="FF0000"/>
                </a:solidFill>
                <a:latin typeface="宋体" panose="02010600030101010101" pitchFamily="2" charset="-122"/>
                <a:ea typeface="宋体" panose="02010600030101010101" pitchFamily="2" charset="-122"/>
              </a:rPr>
              <a:t>加入仿冒节点，将伪造的数据或有害信息注入网络，造成敏感数据失真，影响数据的采集</a:t>
            </a:r>
            <a:r>
              <a:rPr lang="zh-CN" altLang="zh-CN"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eaLnBrk="1" hangingPunct="1">
              <a:lnSpc>
                <a:spcPct val="150000"/>
              </a:lnSpc>
              <a:spcBef>
                <a:spcPct val="0"/>
              </a:spcBef>
              <a:buFont typeface="Arial" panose="020B0604020202020204" pitchFamily="34" charset="0"/>
              <a:buNone/>
            </a:pP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攻击者也可能把</a:t>
            </a:r>
            <a:r>
              <a:rPr lang="zh-CN" altLang="zh-CN" sz="2400" dirty="0">
                <a:solidFill>
                  <a:srgbClr val="FF0000"/>
                </a:solidFill>
                <a:latin typeface="宋体" panose="02010600030101010101" pitchFamily="2" charset="-122"/>
                <a:ea typeface="宋体" panose="02010600030101010101" pitchFamily="2" charset="-122"/>
              </a:rPr>
              <a:t>非法节点或被俘节点隐藏在</a:t>
            </a:r>
            <a:r>
              <a:rPr lang="zh-CN" altLang="en-US" sz="2400" dirty="0">
                <a:solidFill>
                  <a:srgbClr val="FF0000"/>
                </a:solidFill>
                <a:latin typeface="宋体" panose="02010600030101010101" pitchFamily="2" charset="-122"/>
                <a:ea typeface="宋体" panose="02010600030101010101" pitchFamily="2" charset="-122"/>
              </a:rPr>
              <a:t>无线网</a:t>
            </a:r>
            <a:r>
              <a:rPr lang="zh-CN" altLang="zh-CN" sz="2400" dirty="0">
                <a:solidFill>
                  <a:srgbClr val="FF0000"/>
                </a:solidFill>
                <a:latin typeface="宋体" panose="02010600030101010101" pitchFamily="2" charset="-122"/>
                <a:ea typeface="宋体" panose="02010600030101010101" pitchFamily="2" charset="-122"/>
              </a:rPr>
              <a:t>中</a:t>
            </a:r>
            <a:r>
              <a:rPr lang="zh-CN" altLang="zh-CN" sz="2400" dirty="0">
                <a:latin typeface="宋体" panose="02010600030101010101" pitchFamily="2" charset="-122"/>
                <a:ea typeface="宋体" panose="02010600030101010101" pitchFamily="2" charset="-122"/>
              </a:rPr>
              <a:t>，改变路由行为，在非法节点或被俘节点伪装成为正常节点后，</a:t>
            </a:r>
            <a:r>
              <a:rPr lang="zh-CN" altLang="zh-CN" sz="2400" dirty="0">
                <a:solidFill>
                  <a:srgbClr val="FF0000"/>
                </a:solidFill>
                <a:latin typeface="宋体" panose="02010600030101010101" pitchFamily="2" charset="-122"/>
                <a:ea typeface="宋体" panose="02010600030101010101" pitchFamily="2" charset="-122"/>
              </a:rPr>
              <a:t>诱惑信息包并不正确地转发它们</a:t>
            </a:r>
            <a:r>
              <a:rPr lang="zh-CN" altLang="zh-CN" sz="2400" dirty="0">
                <a:latin typeface="宋体" panose="02010600030101010101" pitchFamily="2" charset="-122"/>
                <a:ea typeface="宋体" panose="02010600030101010101" pitchFamily="2" charset="-122"/>
              </a:rPr>
              <a:t>，甚至对所有的节点宣称通过自己的路径是最好的路径，</a:t>
            </a:r>
            <a:r>
              <a:rPr lang="zh-CN" altLang="zh-CN" sz="2400" dirty="0">
                <a:solidFill>
                  <a:srgbClr val="FF0000"/>
                </a:solidFill>
                <a:latin typeface="宋体" panose="02010600030101010101" pitchFamily="2" charset="-122"/>
                <a:ea typeface="宋体" panose="02010600030101010101" pitchFamily="2" charset="-122"/>
              </a:rPr>
              <a:t>造成数据泄露和篡改</a:t>
            </a:r>
            <a:r>
              <a:rPr lang="zh-CN" altLang="zh-CN"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
        <p:nvSpPr>
          <p:cNvPr id="220" name=" 220"/>
          <p:cNvSpPr/>
          <p:nvPr/>
        </p:nvSpPr>
        <p:spPr>
          <a:xfrm>
            <a:off x="107950" y="1633538"/>
            <a:ext cx="2886075" cy="45402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 typeface="Arial" panose="020B0604020202020204" pitchFamily="34" charset="0"/>
              <a:buNone/>
              <a:defRPr/>
            </a:pPr>
            <a:endParaRPr lang="zh-CN" altLang="en-US" noProof="1">
              <a:solidFill>
                <a:srgbClr val="FFFFFF"/>
              </a:solidFill>
            </a:endParaRPr>
          </a:p>
        </p:txBody>
      </p:sp>
      <p:sp>
        <p:nvSpPr>
          <p:cNvPr id="22536" name="文本框 3"/>
          <p:cNvSpPr txBox="1">
            <a:spLocks noChangeArrowheads="1"/>
          </p:cNvSpPr>
          <p:nvPr/>
        </p:nvSpPr>
        <p:spPr bwMode="auto">
          <a:xfrm>
            <a:off x="107950" y="1633538"/>
            <a:ext cx="2620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zh-CN" sz="2400">
                <a:solidFill>
                  <a:schemeClr val="bg1"/>
                </a:solidFill>
                <a:latin typeface="宋体" panose="02010600030101010101" pitchFamily="2" charset="-122"/>
                <a:ea typeface="宋体" panose="02010600030101010101" pitchFamily="2" charset="-122"/>
              </a:rPr>
              <a:t>数据采集隐私威胁</a:t>
            </a:r>
          </a:p>
        </p:txBody>
      </p:sp>
      <p:sp>
        <p:nvSpPr>
          <p:cNvPr id="22537"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4FEEE99F-0CF2-4A41-91A0-2A6EB62B5F9E}" type="slidenum">
              <a:rPr lang="zh-CN" altLang="en-US" sz="1800">
                <a:latin typeface="Calibri" panose="020F0502020204030204" pitchFamily="34" charset="0"/>
                <a:ea typeface="宋体" panose="02010600030101010101" pitchFamily="2" charset="-122"/>
              </a:rPr>
              <a:t>8</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19763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97636"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5.4.3 </a:t>
            </a:r>
            <a:r>
              <a:rPr lang="zh-CN" altLang="en-US" sz="2400" b="1">
                <a:latin typeface="黑体" panose="02010609060101010101" pitchFamily="49" charset="-122"/>
                <a:ea typeface="黑体" panose="02010609060101010101" pitchFamily="49" charset="-122"/>
              </a:rPr>
              <a:t>差分隐私基本概念</a:t>
            </a:r>
          </a:p>
        </p:txBody>
      </p:sp>
      <p:pic>
        <p:nvPicPr>
          <p:cNvPr id="197637" name="图片 1"/>
          <p:cNvPicPr>
            <a:picLocks noChangeAspect="1" noChangeArrowheads="1"/>
          </p:cNvPicPr>
          <p:nvPr/>
        </p:nvPicPr>
        <p:blipFill>
          <a:blip r:embed="rId3">
            <a:clrChange>
              <a:clrFrom>
                <a:srgbClr val="E0E0E0"/>
              </a:clrFrom>
              <a:clrTo>
                <a:srgbClr val="E0E0E0">
                  <a:alpha val="0"/>
                </a:srgbClr>
              </a:clrTo>
            </a:clrChange>
            <a:extLst>
              <a:ext uri="{28A0092B-C50C-407E-A947-70E740481C1C}">
                <a14:useLocalDpi xmlns:a14="http://schemas.microsoft.com/office/drawing/2010/main" val="0"/>
              </a:ext>
            </a:extLst>
          </a:blip>
          <a:srcRect/>
          <a:stretch>
            <a:fillRect/>
          </a:stretch>
        </p:blipFill>
        <p:spPr bwMode="auto">
          <a:xfrm>
            <a:off x="153988" y="1727630"/>
            <a:ext cx="8834437" cy="1556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38" name="图片 2"/>
          <p:cNvPicPr>
            <a:picLocks noChangeAspect="1" noChangeArrowheads="1"/>
          </p:cNvPicPr>
          <p:nvPr/>
        </p:nvPicPr>
        <p:blipFill>
          <a:blip r:embed="rId4">
            <a:clrChange>
              <a:clrFrom>
                <a:srgbClr val="E0E0E0"/>
              </a:clrFrom>
              <a:clrTo>
                <a:srgbClr val="E0E0E0">
                  <a:alpha val="0"/>
                </a:srgbClr>
              </a:clrTo>
            </a:clrChange>
            <a:extLst>
              <a:ext uri="{28A0092B-C50C-407E-A947-70E740481C1C}">
                <a14:useLocalDpi xmlns:a14="http://schemas.microsoft.com/office/drawing/2010/main" val="0"/>
              </a:ext>
            </a:extLst>
          </a:blip>
          <a:srcRect/>
          <a:stretch>
            <a:fillRect/>
          </a:stretch>
        </p:blipFill>
        <p:spPr bwMode="auto">
          <a:xfrm>
            <a:off x="467544" y="3356992"/>
            <a:ext cx="7897762" cy="2039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39" name="矩形 1"/>
          <p:cNvSpPr>
            <a:spLocks noChangeArrowheads="1"/>
          </p:cNvSpPr>
          <p:nvPr/>
        </p:nvSpPr>
        <p:spPr bwMode="auto">
          <a:xfrm>
            <a:off x="2285206" y="5580063"/>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l-GR" altLang="zh-CN" sz="1800" b="1" dirty="0">
                <a:latin typeface="Arial" panose="020B0604020202020204" pitchFamily="34" charset="0"/>
                <a:ea typeface="宋体" panose="02010600030101010101" pitchFamily="2" charset="-122"/>
              </a:rPr>
              <a:t>Δ</a:t>
            </a:r>
            <a:r>
              <a:rPr lang="en-US" altLang="zh-CN" sz="1800" b="1" dirty="0">
                <a:latin typeface="Arial" panose="020B0604020202020204" pitchFamily="34" charset="0"/>
                <a:ea typeface="宋体" panose="02010600030101010101" pitchFamily="2" charset="-122"/>
              </a:rPr>
              <a:t>f</a:t>
            </a:r>
            <a:r>
              <a:rPr lang="zh-CN" altLang="en-US" sz="1800" b="1" dirty="0">
                <a:latin typeface="Arial" panose="020B0604020202020204" pitchFamily="34" charset="0"/>
                <a:ea typeface="宋体" panose="02010600030101010101" pitchFamily="2" charset="-122"/>
              </a:rPr>
              <a:t>：敏感度</a:t>
            </a:r>
            <a:endParaRPr lang="en-US" altLang="zh-CN" sz="1800" b="1" dirty="0">
              <a:latin typeface="Arial" panose="020B0604020202020204" pitchFamily="34" charset="0"/>
              <a:ea typeface="宋体" panose="02010600030101010101" pitchFamily="2" charset="-122"/>
            </a:endParaRPr>
          </a:p>
          <a:p>
            <a:pPr eaLnBrk="1" hangingPunct="1">
              <a:spcBef>
                <a:spcPct val="0"/>
              </a:spcBef>
              <a:buFontTx/>
              <a:buNone/>
            </a:pPr>
            <a:r>
              <a:rPr lang="zh-CN" altLang="en-US" sz="1800" b="1" dirty="0">
                <a:latin typeface="Arial" panose="020B0604020202020204" pitchFamily="34" charset="0"/>
                <a:ea typeface="宋体" panose="02010600030101010101" pitchFamily="2" charset="-122"/>
              </a:rPr>
              <a:t>从这里可以看出，隐私预算</a:t>
            </a:r>
            <a:r>
              <a:rPr lang="en-US" altLang="zh-CN" sz="1800" b="1" dirty="0">
                <a:latin typeface="Arial" panose="020B0604020202020204" pitchFamily="34" charset="0"/>
                <a:ea typeface="宋体" panose="02010600030101010101" pitchFamily="2" charset="-122"/>
              </a:rPr>
              <a:t>ɛ</a:t>
            </a:r>
            <a:r>
              <a:rPr lang="zh-CN" altLang="en-US" sz="1800" b="1" dirty="0">
                <a:latin typeface="Arial" panose="020B0604020202020204" pitchFamily="34" charset="0"/>
                <a:ea typeface="宋体" panose="02010600030101010101" pitchFamily="2" charset="-122"/>
              </a:rPr>
              <a:t>越小，虽然保护等级越高，但是对应的添加的噪音也越大。</a:t>
            </a:r>
            <a:endParaRPr lang="en-US" altLang="zh-CN" sz="1800" b="1" dirty="0">
              <a:latin typeface="Arial" panose="020B0604020202020204" pitchFamily="34" charset="0"/>
              <a:ea typeface="宋体" panose="02010600030101010101" pitchFamily="2" charset="-122"/>
            </a:endParaRPr>
          </a:p>
        </p:txBody>
      </p:sp>
      <p:sp>
        <p:nvSpPr>
          <p:cNvPr id="197640"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22CE7612-0ADE-4222-90B2-74967B058777}" type="slidenum">
              <a:rPr lang="zh-CN" altLang="en-US" sz="1800">
                <a:latin typeface="Calibri" panose="020F0502020204030204" pitchFamily="34" charset="0"/>
                <a:ea typeface="宋体" panose="02010600030101010101" pitchFamily="2" charset="-122"/>
              </a:rPr>
              <a:t>80</a:t>
            </a:fld>
            <a:endParaRPr lang="zh-CN" altLang="en-US" sz="1800">
              <a:latin typeface="Calibri" panose="020F0502020204030204" pitchFamily="34" charset="0"/>
              <a:ea typeface="宋体" panose="02010600030101010101" pitchFamily="2" charset="-122"/>
            </a:endParaRPr>
          </a:p>
        </p:txBody>
      </p:sp>
      <p:sp>
        <p:nvSpPr>
          <p:cNvPr id="2" name="文本框 1">
            <a:extLst>
              <a:ext uri="{FF2B5EF4-FFF2-40B4-BE49-F238E27FC236}">
                <a16:creationId xmlns:a16="http://schemas.microsoft.com/office/drawing/2014/main" id="{3D5BF15C-8D10-0849-92C4-F742142877C5}"/>
              </a:ext>
            </a:extLst>
          </p:cNvPr>
          <p:cNvSpPr txBox="1"/>
          <p:nvPr/>
        </p:nvSpPr>
        <p:spPr>
          <a:xfrm>
            <a:off x="6660232" y="2822109"/>
            <a:ext cx="1008112" cy="369332"/>
          </a:xfrm>
          <a:prstGeom prst="rect">
            <a:avLst/>
          </a:prstGeom>
          <a:solidFill>
            <a:schemeClr val="bg1"/>
          </a:solidFill>
        </p:spPr>
        <p:txBody>
          <a:bodyPr wrap="square" rtlCol="0">
            <a:spAutoFit/>
          </a:bodyPr>
          <a:lstStyle/>
          <a:p>
            <a:r>
              <a:rPr kumimoji="1" lang="en-US" altLang="zh-CN" dirty="0">
                <a:latin typeface="Times New Roman" panose="02020603050405020304" pitchFamily="18" charset="0"/>
                <a:ea typeface="SimHei" panose="02010609060101010101" pitchFamily="49" charset="-122"/>
                <a:cs typeface="Times New Roman" panose="02020603050405020304" pitchFamily="18" charset="0"/>
              </a:rPr>
              <a:t>O(D)</a:t>
            </a:r>
            <a:r>
              <a:rPr kumimoji="1" lang="zh-CN" altLang="en-US" dirty="0">
                <a:latin typeface="Times New Roman" panose="02020603050405020304" pitchFamily="18" charset="0"/>
                <a:ea typeface="SimHei" panose="02010609060101010101" pitchFamily="49" charset="-122"/>
                <a:cs typeface="Times New Roman" panose="02020603050405020304" pitchFamily="18" charset="0"/>
              </a:rPr>
              <a:t>。</a:t>
            </a:r>
          </a:p>
        </p:txBody>
      </p:sp>
      <p:sp>
        <p:nvSpPr>
          <p:cNvPr id="3" name="矩形 2">
            <a:extLst>
              <a:ext uri="{FF2B5EF4-FFF2-40B4-BE49-F238E27FC236}">
                <a16:creationId xmlns:a16="http://schemas.microsoft.com/office/drawing/2014/main" id="{14A958FE-FA75-BC4A-97E8-1C067D9B4366}"/>
              </a:ext>
            </a:extLst>
          </p:cNvPr>
          <p:cNvSpPr/>
          <p:nvPr/>
        </p:nvSpPr>
        <p:spPr>
          <a:xfrm>
            <a:off x="2051720" y="4077072"/>
            <a:ext cx="648072"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BD23A0BD-D4A7-DF44-B29E-31E1820F3721}"/>
              </a:ext>
            </a:extLst>
          </p:cNvPr>
          <p:cNvSpPr txBox="1"/>
          <p:nvPr/>
        </p:nvSpPr>
        <p:spPr>
          <a:xfrm>
            <a:off x="2051720" y="4077072"/>
            <a:ext cx="792088" cy="369332"/>
          </a:xfrm>
          <a:prstGeom prst="rect">
            <a:avLst/>
          </a:prstGeom>
          <a:noFill/>
        </p:spPr>
        <p:txBody>
          <a:bodyPr wrap="square" rtlCol="0">
            <a:spAutoFit/>
          </a:bodyPr>
          <a:lstStyle/>
          <a:p>
            <a:r>
              <a:rPr kumimoji="1" lang="en-US" altLang="zh-CN" dirty="0">
                <a:latin typeface="Times New Roman" panose="02020603050405020304" pitchFamily="18" charset="0"/>
                <a:ea typeface="SimHei" panose="02010609060101010101" pitchFamily="49" charset="-122"/>
                <a:cs typeface="Times New Roman" panose="02020603050405020304" pitchFamily="18" charset="0"/>
              </a:rPr>
              <a:t>O(D)</a:t>
            </a:r>
            <a:r>
              <a:rPr kumimoji="1" lang="zh-CN" altLang="en-US" dirty="0">
                <a:latin typeface="Times New Roman" panose="02020603050405020304" pitchFamily="18" charset="0"/>
                <a:ea typeface="SimHei" panose="02010609060101010101" pitchFamily="49" charset="-122"/>
                <a:cs typeface="Times New Roman" panose="02020603050405020304" pitchFamily="18" charset="0"/>
              </a:rPr>
              <a:t> </a:t>
            </a:r>
          </a:p>
        </p:txBody>
      </p:sp>
    </p:spTree>
  </p:cSld>
  <p:clrMapOvr>
    <a:masterClrMapping/>
  </p:clrMapOvr>
  <p:transition advTm="16782"/>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207875"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207876"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smtClean="0">
                <a:latin typeface="黑体" panose="02010609060101010101" pitchFamily="49" charset="-122"/>
                <a:ea typeface="黑体" panose="02010609060101010101" pitchFamily="49" charset="-122"/>
              </a:rPr>
              <a:t>5.4.4 </a:t>
            </a:r>
            <a:r>
              <a:rPr lang="zh-CN" altLang="en-US" sz="2400" b="1" dirty="0">
                <a:latin typeface="黑体" panose="02010609060101010101" pitchFamily="49" charset="-122"/>
                <a:ea typeface="黑体" panose="02010609060101010101" pitchFamily="49" charset="-122"/>
              </a:rPr>
              <a:t>差分隐私在无线网安全中的应用</a:t>
            </a:r>
          </a:p>
        </p:txBody>
      </p:sp>
      <p:sp>
        <p:nvSpPr>
          <p:cNvPr id="207877" name="内容占位符 2"/>
          <p:cNvSpPr txBox="1">
            <a:spLocks noChangeArrowheads="1"/>
          </p:cNvSpPr>
          <p:nvPr/>
        </p:nvSpPr>
        <p:spPr bwMode="auto">
          <a:xfrm>
            <a:off x="793750" y="2205038"/>
            <a:ext cx="7554913" cy="384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pPr>
            <a:r>
              <a:rPr lang="en-US" altLang="zh-CN" sz="2400"/>
              <a:t>        </a:t>
            </a:r>
            <a:r>
              <a:rPr lang="zh-CN" altLang="en-US" sz="2400"/>
              <a:t>由于差分隐私理论上的可证明性，以及对数据处理的通用性，使得其有广泛的应用场景。从应用领域来看，差分隐私保护方法可应用于智能电网，无线传感网，社交网络以及车联网等等。</a:t>
            </a:r>
          </a:p>
        </p:txBody>
      </p:sp>
      <p:sp>
        <p:nvSpPr>
          <p:cNvPr id="207878" name="灯片编号占位符 11"/>
          <p:cNvSpPr txBox="1"/>
          <p:nvPr/>
        </p:nvSpPr>
        <p:spPr bwMode="auto">
          <a:xfrm>
            <a:off x="8532813" y="6503988"/>
            <a:ext cx="6016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F0B78026-D459-456C-A3AB-C9AD8B0C8731}" type="slidenum">
              <a:rPr lang="zh-CN" altLang="en-US" sz="1800">
                <a:latin typeface="Calibri" panose="020F0502020204030204" pitchFamily="34" charset="0"/>
                <a:ea typeface="宋体" panose="02010600030101010101" pitchFamily="2" charset="-122"/>
              </a:rPr>
              <a:t>81</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20992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209924"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smtClean="0">
                <a:latin typeface="黑体" panose="02010609060101010101" pitchFamily="49" charset="-122"/>
                <a:ea typeface="黑体" panose="02010609060101010101" pitchFamily="49" charset="-122"/>
              </a:rPr>
              <a:t>5.4.5 </a:t>
            </a:r>
            <a:r>
              <a:rPr lang="zh-CN" altLang="en-US" sz="2400" b="1" dirty="0">
                <a:latin typeface="黑体" panose="02010609060101010101" pitchFamily="49" charset="-122"/>
                <a:ea typeface="黑体" panose="02010609060101010101" pitchFamily="49" charset="-122"/>
              </a:rPr>
              <a:t>差分隐私在智能电网中的应用</a:t>
            </a:r>
          </a:p>
        </p:txBody>
      </p:sp>
      <p:sp>
        <p:nvSpPr>
          <p:cNvPr id="209925" name="文本框 1"/>
          <p:cNvSpPr txBox="1">
            <a:spLocks noChangeArrowheads="1"/>
          </p:cNvSpPr>
          <p:nvPr/>
        </p:nvSpPr>
        <p:spPr bwMode="auto">
          <a:xfrm>
            <a:off x="153988" y="1484313"/>
            <a:ext cx="89900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b="1">
                <a:latin typeface="Arial" panose="020B0604020202020204" pitchFamily="34" charset="0"/>
                <a:ea typeface="宋体" panose="02010600030101010101" pitchFamily="2" charset="-122"/>
              </a:rPr>
              <a:t>智能电网</a:t>
            </a:r>
          </a:p>
        </p:txBody>
      </p:sp>
      <p:sp>
        <p:nvSpPr>
          <p:cNvPr id="209926" name="矩形 2"/>
          <p:cNvSpPr>
            <a:spLocks noChangeArrowheads="1"/>
          </p:cNvSpPr>
          <p:nvPr/>
        </p:nvSpPr>
        <p:spPr bwMode="auto">
          <a:xfrm>
            <a:off x="298824" y="2089151"/>
            <a:ext cx="8504238" cy="2630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indent="0">
              <a:lnSpc>
                <a:spcPct val="125000"/>
              </a:lnSpc>
              <a:spcBef>
                <a:spcPct val="0"/>
              </a:spcBef>
              <a:buFontTx/>
              <a:buNone/>
            </a:pPr>
            <a:r>
              <a:rPr lang="zh-CN" altLang="en-US" sz="2200" dirty="0">
                <a:latin typeface="宋体" panose="02010600030101010101" pitchFamily="2" charset="-122"/>
                <a:ea typeface="宋体" panose="02010600030101010101" pitchFamily="2" charset="-122"/>
                <a:sym typeface="+mn-ea"/>
              </a:rPr>
              <a:t>    智能电网（Smart grid）是一种现代化的输电网络，它建立在集成的、高速双向通信网络基础之上，利用信息及通信技术，以数字或模拟信号侦测与收集供应端的电力供应状况，与使用端的电力使用状况，再用这些信息来调整电力的生产与输配，或调整家电及企业用户的耗电量，以此达到节约能源，降低损耗，增强电网可靠性的目的。</a:t>
            </a:r>
            <a:endParaRPr sz="2200" dirty="0">
              <a:latin typeface="Arial" panose="020B0604020202020204" pitchFamily="34" charset="0"/>
              <a:ea typeface="宋体" panose="02010600030101010101" pitchFamily="2" charset="-122"/>
            </a:endParaRPr>
          </a:p>
        </p:txBody>
      </p:sp>
      <p:sp>
        <p:nvSpPr>
          <p:cNvPr id="209927" name="灯片编号占位符 11"/>
          <p:cNvSpPr txBox="1"/>
          <p:nvPr/>
        </p:nvSpPr>
        <p:spPr bwMode="auto">
          <a:xfrm>
            <a:off x="8532813" y="6503988"/>
            <a:ext cx="6016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3AD09163-EE81-4446-8A23-31D2F97A390B}" type="slidenum">
              <a:rPr lang="zh-CN" altLang="en-US" sz="1800">
                <a:latin typeface="Calibri" panose="020F0502020204030204" pitchFamily="34" charset="0"/>
                <a:ea typeface="宋体" panose="02010600030101010101" pitchFamily="2" charset="-122"/>
              </a:rPr>
              <a:t>82</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21401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214020"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smtClean="0">
                <a:latin typeface="黑体" panose="02010609060101010101" pitchFamily="49" charset="-122"/>
                <a:ea typeface="黑体" panose="02010609060101010101" pitchFamily="49" charset="-122"/>
              </a:rPr>
              <a:t>5.4.5 </a:t>
            </a:r>
            <a:r>
              <a:rPr lang="zh-CN" altLang="en-US" sz="2400" b="1" dirty="0">
                <a:latin typeface="黑体" panose="02010609060101010101" pitchFamily="49" charset="-122"/>
                <a:ea typeface="黑体" panose="02010609060101010101" pitchFamily="49" charset="-122"/>
              </a:rPr>
              <a:t>差分隐私在智能电网中的应用</a:t>
            </a:r>
          </a:p>
        </p:txBody>
      </p:sp>
      <p:sp>
        <p:nvSpPr>
          <p:cNvPr id="214022" name="文本框 1"/>
          <p:cNvSpPr txBox="1">
            <a:spLocks noChangeArrowheads="1"/>
          </p:cNvSpPr>
          <p:nvPr/>
        </p:nvSpPr>
        <p:spPr bwMode="auto">
          <a:xfrm>
            <a:off x="182563" y="1450975"/>
            <a:ext cx="89900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b="1" dirty="0">
                <a:latin typeface="Arial" panose="020B0604020202020204" pitchFamily="34" charset="0"/>
                <a:ea typeface="宋体" panose="02010600030101010101" pitchFamily="2" charset="-122"/>
              </a:rPr>
              <a:t>智能电网</a:t>
            </a:r>
          </a:p>
        </p:txBody>
      </p:sp>
      <p:sp>
        <p:nvSpPr>
          <p:cNvPr id="214023" name="灯片编号占位符 11"/>
          <p:cNvSpPr txBox="1"/>
          <p:nvPr/>
        </p:nvSpPr>
        <p:spPr bwMode="auto">
          <a:xfrm>
            <a:off x="8532813" y="6503988"/>
            <a:ext cx="6016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1A963BC3-7DF0-4586-98DB-C6772EA658EE}" type="slidenum">
              <a:rPr lang="zh-CN" altLang="en-US" sz="1800">
                <a:latin typeface="Calibri" panose="020F0502020204030204" pitchFamily="34" charset="0"/>
                <a:ea typeface="宋体" panose="02010600030101010101" pitchFamily="2" charset="-122"/>
              </a:rPr>
              <a:t>83</a:t>
            </a:fld>
            <a:endParaRPr lang="zh-CN" altLang="en-US" sz="1800">
              <a:latin typeface="Calibri" panose="020F0502020204030204" pitchFamily="34" charset="0"/>
              <a:ea typeface="宋体" panose="02010600030101010101" pitchFamily="2" charset="-122"/>
            </a:endParaRPr>
          </a:p>
        </p:txBody>
      </p:sp>
      <p:sp>
        <p:nvSpPr>
          <p:cNvPr id="2" name="文本框 1">
            <a:extLst>
              <a:ext uri="{FF2B5EF4-FFF2-40B4-BE49-F238E27FC236}">
                <a16:creationId xmlns:a16="http://schemas.microsoft.com/office/drawing/2014/main" id="{261F909F-DA2A-485A-9689-6E163014AF80}"/>
              </a:ext>
            </a:extLst>
          </p:cNvPr>
          <p:cNvSpPr txBox="1"/>
          <p:nvPr/>
        </p:nvSpPr>
        <p:spPr>
          <a:xfrm>
            <a:off x="430746" y="2125115"/>
            <a:ext cx="8280920" cy="3433248"/>
          </a:xfrm>
          <a:prstGeom prst="rect">
            <a:avLst/>
          </a:prstGeom>
          <a:noFill/>
        </p:spPr>
        <p:txBody>
          <a:bodyPr wrap="square" rtlCol="0">
            <a:spAutoFit/>
          </a:bodyPr>
          <a:lstStyle/>
          <a:p>
            <a:pPr>
              <a:lnSpc>
                <a:spcPct val="125000"/>
              </a:lnSpc>
            </a:pPr>
            <a:r>
              <a:rPr lang="zh-CN" altLang="en-US" sz="2200" dirty="0"/>
              <a:t>        智能电网就是电网的智能化（智电电力），也被称为</a:t>
            </a:r>
            <a:r>
              <a:rPr lang="zh-CN" altLang="en-US" sz="2200" b="1" dirty="0"/>
              <a:t>“</a:t>
            </a:r>
            <a:r>
              <a:rPr lang="zh-CN" altLang="en-US" sz="2200" dirty="0"/>
              <a:t>电网</a:t>
            </a:r>
            <a:r>
              <a:rPr lang="en-US" altLang="zh-CN" sz="2200" dirty="0"/>
              <a:t>2.0</a:t>
            </a:r>
            <a:r>
              <a:rPr lang="zh-CN" altLang="en-US" sz="2200" b="1" dirty="0"/>
              <a:t>”</a:t>
            </a:r>
            <a:r>
              <a:rPr lang="zh-CN" altLang="en-US" sz="2200" dirty="0"/>
              <a:t>，它是建立在集成的、高速双向通信网络的基础上，通过先进的传感和测量技术、先进的设备技术、先进的控制方法以及先进的决策支持系统技术的应用，实现电网的可靠、安全、经济、高效、环境友好和使用安全的目标，其主要特征包括自愈、激励和保护用户、抵御攻击、提供满足</a:t>
            </a:r>
            <a:r>
              <a:rPr lang="en-US" altLang="zh-CN" sz="2200" dirty="0"/>
              <a:t>21</a:t>
            </a:r>
            <a:r>
              <a:rPr lang="zh-CN" altLang="en-US" sz="2200" dirty="0"/>
              <a:t>世纪用户需求的电能质量、容许各种不同发电形式的接入、启动电力市场以及资产的优化高效运行。</a:t>
            </a:r>
          </a:p>
        </p:txBody>
      </p:sp>
    </p:spTree>
  </p:cSld>
  <p:clrMapOvr>
    <a:masterClrMapping/>
  </p:clrMapOvr>
  <p:transition advTm="16782"/>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21401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214020"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smtClean="0">
                <a:latin typeface="黑体" panose="02010609060101010101" pitchFamily="49" charset="-122"/>
                <a:ea typeface="黑体" panose="02010609060101010101" pitchFamily="49" charset="-122"/>
              </a:rPr>
              <a:t>5.4.5 </a:t>
            </a:r>
            <a:r>
              <a:rPr lang="zh-CN" altLang="en-US" sz="2400" b="1" dirty="0">
                <a:latin typeface="黑体" panose="02010609060101010101" pitchFamily="49" charset="-122"/>
                <a:ea typeface="黑体" panose="02010609060101010101" pitchFamily="49" charset="-122"/>
              </a:rPr>
              <a:t>差分隐私在智能电网中的应用</a:t>
            </a:r>
          </a:p>
        </p:txBody>
      </p:sp>
      <p:pic>
        <p:nvPicPr>
          <p:cNvPr id="214021"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2275" y="1450975"/>
            <a:ext cx="8297863"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22" name="文本框 1"/>
          <p:cNvSpPr txBox="1">
            <a:spLocks noChangeArrowheads="1"/>
          </p:cNvSpPr>
          <p:nvPr/>
        </p:nvSpPr>
        <p:spPr bwMode="auto">
          <a:xfrm>
            <a:off x="182563" y="1450975"/>
            <a:ext cx="89900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b="1" dirty="0">
                <a:latin typeface="Arial" panose="020B0604020202020204" pitchFamily="34" charset="0"/>
                <a:ea typeface="宋体" panose="02010600030101010101" pitchFamily="2" charset="-122"/>
              </a:rPr>
              <a:t>智能电网</a:t>
            </a:r>
          </a:p>
        </p:txBody>
      </p:sp>
      <p:sp>
        <p:nvSpPr>
          <p:cNvPr id="214023" name="灯片编号占位符 11"/>
          <p:cNvSpPr txBox="1"/>
          <p:nvPr/>
        </p:nvSpPr>
        <p:spPr bwMode="auto">
          <a:xfrm>
            <a:off x="8532813" y="6503988"/>
            <a:ext cx="6016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1A963BC3-7DF0-4586-98DB-C6772EA658EE}" type="slidenum">
              <a:rPr lang="zh-CN" altLang="en-US" sz="1800">
                <a:latin typeface="Calibri" panose="020F0502020204030204" pitchFamily="34" charset="0"/>
                <a:ea typeface="宋体" panose="02010600030101010101" pitchFamily="2" charset="-122"/>
              </a:rPr>
              <a:t>84</a:t>
            </a:fld>
            <a:endParaRPr lang="zh-CN" altLang="en-US" sz="18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881210073"/>
      </p:ext>
    </p:extLst>
  </p:cSld>
  <p:clrMapOvr>
    <a:masterClrMapping/>
  </p:clrMapOvr>
  <p:transition advTm="16782"/>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209923"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209924"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smtClean="0">
                <a:latin typeface="黑体" panose="02010609060101010101" pitchFamily="49" charset="-122"/>
                <a:ea typeface="黑体" panose="02010609060101010101" pitchFamily="49" charset="-122"/>
              </a:rPr>
              <a:t>5.4.5 </a:t>
            </a:r>
            <a:r>
              <a:rPr lang="zh-CN" altLang="en-US" sz="2400" b="1" dirty="0">
                <a:latin typeface="黑体" panose="02010609060101010101" pitchFamily="49" charset="-122"/>
                <a:ea typeface="黑体" panose="02010609060101010101" pitchFamily="49" charset="-122"/>
              </a:rPr>
              <a:t>差分隐私在智能电网中的应用</a:t>
            </a:r>
          </a:p>
        </p:txBody>
      </p:sp>
      <p:sp>
        <p:nvSpPr>
          <p:cNvPr id="209925" name="文本框 1"/>
          <p:cNvSpPr txBox="1">
            <a:spLocks noChangeArrowheads="1"/>
          </p:cNvSpPr>
          <p:nvPr/>
        </p:nvSpPr>
        <p:spPr bwMode="auto">
          <a:xfrm>
            <a:off x="153988" y="1484313"/>
            <a:ext cx="89900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b="1">
                <a:latin typeface="Arial" panose="020B0604020202020204" pitchFamily="34" charset="0"/>
                <a:ea typeface="宋体" panose="02010600030101010101" pitchFamily="2" charset="-122"/>
              </a:rPr>
              <a:t>智能电网发展历史</a:t>
            </a:r>
          </a:p>
        </p:txBody>
      </p:sp>
      <p:sp>
        <p:nvSpPr>
          <p:cNvPr id="209926" name="矩形 2"/>
          <p:cNvSpPr>
            <a:spLocks noChangeArrowheads="1"/>
          </p:cNvSpPr>
          <p:nvPr/>
        </p:nvSpPr>
        <p:spPr bwMode="auto">
          <a:xfrm>
            <a:off x="180340" y="1946275"/>
            <a:ext cx="8504238" cy="4968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25000"/>
              </a:lnSpc>
              <a:spcBef>
                <a:spcPct val="0"/>
              </a:spcBef>
              <a:buFontTx/>
              <a:buAutoNum type="arabicPeriod"/>
            </a:pPr>
            <a:r>
              <a:rPr lang="en-US" altLang="zh-CN" sz="2200" dirty="0">
                <a:latin typeface="Arial" panose="020B0604020202020204" pitchFamily="34" charset="0"/>
                <a:ea typeface="宋体" panose="02010600030101010101" pitchFamily="2" charset="-122"/>
              </a:rPr>
              <a:t>2005</a:t>
            </a:r>
            <a:r>
              <a:rPr lang="zh-CN" altLang="en-US" sz="2200" dirty="0">
                <a:latin typeface="Arial" panose="020B0604020202020204" pitchFamily="34" charset="0"/>
                <a:ea typeface="宋体" panose="02010600030101010101" pitchFamily="2" charset="-122"/>
              </a:rPr>
              <a:t>年，坎贝尔发明了一种技术，利用的是（</a:t>
            </a:r>
            <a:r>
              <a:rPr lang="en-US" altLang="zh-CN" sz="2200" dirty="0">
                <a:latin typeface="Arial" panose="020B0604020202020204" pitchFamily="34" charset="0"/>
                <a:ea typeface="宋体" panose="02010600030101010101" pitchFamily="2" charset="-122"/>
              </a:rPr>
              <a:t>Swarm)</a:t>
            </a:r>
            <a:r>
              <a:rPr lang="zh-CN" altLang="en-US" sz="2200" dirty="0">
                <a:latin typeface="Arial" panose="020B0604020202020204" pitchFamily="34" charset="0"/>
                <a:ea typeface="宋体" panose="02010600030101010101" pitchFamily="2" charset="-122"/>
              </a:rPr>
              <a:t>群体行为原理，让大楼里的电器互相协调，减少大楼在用电高峰期的用电量。坎贝尔发明了一种无线控制器，与大楼的各个电器相连，并实现有效控制。</a:t>
            </a:r>
            <a:endParaRPr lang="en-US" altLang="zh-CN" sz="2200" dirty="0">
              <a:latin typeface="Arial" panose="020B0604020202020204" pitchFamily="34" charset="0"/>
              <a:ea typeface="宋体" panose="02010600030101010101" pitchFamily="2" charset="-122"/>
            </a:endParaRPr>
          </a:p>
          <a:p>
            <a:pPr>
              <a:lnSpc>
                <a:spcPct val="125000"/>
              </a:lnSpc>
              <a:spcBef>
                <a:spcPct val="0"/>
              </a:spcBef>
              <a:buFontTx/>
              <a:buAutoNum type="arabicPeriod"/>
            </a:pPr>
            <a:r>
              <a:rPr lang="en-US" altLang="zh-CN" sz="2400" dirty="0">
                <a:latin typeface="Arial" panose="020B0604020202020204" pitchFamily="34" charset="0"/>
                <a:ea typeface="宋体" panose="02010600030101010101" pitchFamily="2" charset="-122"/>
              </a:rPr>
              <a:t>2006</a:t>
            </a:r>
            <a:r>
              <a:rPr lang="zh-CN" altLang="en-US" sz="2400" dirty="0">
                <a:latin typeface="Arial" panose="020B0604020202020204" pitchFamily="34" charset="0"/>
                <a:ea typeface="宋体" panose="02010600030101010101" pitchFamily="2" charset="-122"/>
              </a:rPr>
              <a:t>年欧盟理事会的能源绿皮书</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欧洲可持续的、竞争的和安全的电能策略</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强调智能电网技术是保证欧盟电网电能质量的一个关键技术和发展方向。</a:t>
            </a:r>
            <a:endParaRPr lang="en-US" altLang="zh-CN" sz="2400" dirty="0">
              <a:latin typeface="Arial" panose="020B0604020202020204" pitchFamily="34" charset="0"/>
              <a:ea typeface="宋体" panose="02010600030101010101" pitchFamily="2" charset="-122"/>
            </a:endParaRPr>
          </a:p>
          <a:p>
            <a:pPr>
              <a:lnSpc>
                <a:spcPct val="125000"/>
              </a:lnSpc>
              <a:spcBef>
                <a:spcPct val="0"/>
              </a:spcBef>
              <a:buFontTx/>
              <a:buAutoNum type="arabicPeriod"/>
            </a:pPr>
            <a:r>
              <a:rPr lang="en-US" altLang="zh-CN" sz="2400" dirty="0">
                <a:latin typeface="Arial" panose="020B0604020202020204" pitchFamily="34" charset="0"/>
                <a:ea typeface="宋体" panose="02010600030101010101" pitchFamily="2" charset="-122"/>
              </a:rPr>
              <a:t>2006</a:t>
            </a:r>
            <a:r>
              <a:rPr lang="zh-CN" altLang="en-US" sz="2400" dirty="0">
                <a:latin typeface="Arial" panose="020B0604020202020204" pitchFamily="34" charset="0"/>
                <a:ea typeface="宋体" panose="02010600030101010101" pitchFamily="2" charset="-122"/>
              </a:rPr>
              <a:t>年中期，一家名叫“网点“</a:t>
            </a:r>
            <a:r>
              <a:rPr lang="en-US" altLang="zh-CN" sz="2400" dirty="0">
                <a:latin typeface="Arial" panose="020B0604020202020204" pitchFamily="34" charset="0"/>
                <a:ea typeface="宋体" panose="02010600030101010101" pitchFamily="2" charset="-122"/>
              </a:rPr>
              <a:t>(Grid Point)</a:t>
            </a:r>
            <a:r>
              <a:rPr lang="zh-CN" altLang="en-US" sz="2400" dirty="0">
                <a:latin typeface="Arial" panose="020B0604020202020204" pitchFamily="34" charset="0"/>
                <a:ea typeface="宋体" panose="02010600030101010101" pitchFamily="2" charset="-122"/>
              </a:rPr>
              <a:t>的公司开始出售一种可用于监测家用电路耗电量的电子产品。这个电子产品具有了一部分交互功能，可以看作智能电网中的一个基础设施。</a:t>
            </a:r>
            <a:endParaRPr lang="en-US" altLang="zh-CN" sz="2400" dirty="0">
              <a:latin typeface="Arial" panose="020B0604020202020204" pitchFamily="34" charset="0"/>
              <a:ea typeface="宋体" panose="02010600030101010101" pitchFamily="2" charset="-122"/>
            </a:endParaRPr>
          </a:p>
        </p:txBody>
      </p:sp>
      <p:sp>
        <p:nvSpPr>
          <p:cNvPr id="209927" name="灯片编号占位符 11"/>
          <p:cNvSpPr txBox="1"/>
          <p:nvPr/>
        </p:nvSpPr>
        <p:spPr bwMode="auto">
          <a:xfrm>
            <a:off x="8532813" y="6503988"/>
            <a:ext cx="6016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3AD09163-EE81-4446-8A23-31D2F97A390B}" type="slidenum">
              <a:rPr lang="zh-CN" altLang="en-US" sz="1800">
                <a:latin typeface="Calibri" panose="020F0502020204030204" pitchFamily="34" charset="0"/>
                <a:ea typeface="宋体" panose="02010600030101010101" pitchFamily="2" charset="-122"/>
              </a:rPr>
              <a:t>85</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211971"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211972"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smtClean="0">
                <a:latin typeface="黑体" panose="02010609060101010101" pitchFamily="49" charset="-122"/>
                <a:ea typeface="黑体" panose="02010609060101010101" pitchFamily="49" charset="-122"/>
              </a:rPr>
              <a:t>5.4.5 </a:t>
            </a:r>
            <a:r>
              <a:rPr lang="zh-CN" altLang="en-US" sz="2400" b="1" dirty="0">
                <a:latin typeface="黑体" panose="02010609060101010101" pitchFamily="49" charset="-122"/>
                <a:ea typeface="黑体" panose="02010609060101010101" pitchFamily="49" charset="-122"/>
              </a:rPr>
              <a:t>差分隐私在智能电网中的应用</a:t>
            </a:r>
          </a:p>
        </p:txBody>
      </p:sp>
      <p:sp>
        <p:nvSpPr>
          <p:cNvPr id="211973" name="文本框 1"/>
          <p:cNvSpPr txBox="1">
            <a:spLocks noChangeArrowheads="1"/>
          </p:cNvSpPr>
          <p:nvPr/>
        </p:nvSpPr>
        <p:spPr bwMode="auto">
          <a:xfrm>
            <a:off x="153988" y="1484313"/>
            <a:ext cx="89900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b="1">
                <a:latin typeface="Arial" panose="020B0604020202020204" pitchFamily="34" charset="0"/>
                <a:ea typeface="宋体" panose="02010600030101010101" pitchFamily="2" charset="-122"/>
              </a:rPr>
              <a:t>智能电网发展历史</a:t>
            </a:r>
          </a:p>
        </p:txBody>
      </p:sp>
      <p:sp>
        <p:nvSpPr>
          <p:cNvPr id="211974" name="矩形 2"/>
          <p:cNvSpPr>
            <a:spLocks noChangeArrowheads="1"/>
          </p:cNvSpPr>
          <p:nvPr/>
        </p:nvSpPr>
        <p:spPr bwMode="auto">
          <a:xfrm>
            <a:off x="395537" y="1946275"/>
            <a:ext cx="8352928" cy="4279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25000"/>
              </a:lnSpc>
              <a:spcBef>
                <a:spcPct val="0"/>
              </a:spcBef>
              <a:buFont typeface="Franklin Gothic Medium" panose="020B0603020102020204" pitchFamily="34" charset="0"/>
              <a:buAutoNum type="arabicPeriod" startAt="3"/>
            </a:pPr>
            <a:r>
              <a:rPr lang="en-US" altLang="zh-CN" sz="2200" dirty="0">
                <a:latin typeface="Arial" panose="020B0604020202020204" pitchFamily="34" charset="0"/>
                <a:ea typeface="宋体" panose="02010600030101010101" pitchFamily="2" charset="-122"/>
              </a:rPr>
              <a:t>2006 </a:t>
            </a:r>
            <a:r>
              <a:rPr lang="zh-CN" altLang="en-US" sz="2200" dirty="0">
                <a:latin typeface="Arial" panose="020B0604020202020204" pitchFamily="34" charset="0"/>
                <a:ea typeface="宋体" panose="02010600030101010101" pitchFamily="2" charset="-122"/>
              </a:rPr>
              <a:t>年，美国</a:t>
            </a:r>
            <a:r>
              <a:rPr lang="en-US" altLang="zh-CN" sz="2200" dirty="0">
                <a:latin typeface="Arial" panose="020B0604020202020204" pitchFamily="34" charset="0"/>
                <a:ea typeface="宋体" panose="02010600030101010101" pitchFamily="2" charset="-122"/>
              </a:rPr>
              <a:t>IBM</a:t>
            </a:r>
            <a:r>
              <a:rPr lang="zh-CN" altLang="en-US" sz="2200" dirty="0">
                <a:latin typeface="Arial" panose="020B0604020202020204" pitchFamily="34" charset="0"/>
                <a:ea typeface="宋体" panose="02010600030101010101" pitchFamily="2" charset="-122"/>
              </a:rPr>
              <a:t>公司曾与全球电力专业研究机构、电力企业合作开发了“智能电网”解决方案。</a:t>
            </a:r>
            <a:endParaRPr lang="en-US" altLang="zh-CN" sz="2200" dirty="0">
              <a:latin typeface="Arial" panose="020B0604020202020204" pitchFamily="34" charset="0"/>
              <a:ea typeface="宋体" panose="02010600030101010101" pitchFamily="2" charset="-122"/>
            </a:endParaRPr>
          </a:p>
          <a:p>
            <a:pPr>
              <a:lnSpc>
                <a:spcPct val="125000"/>
              </a:lnSpc>
              <a:spcBef>
                <a:spcPct val="0"/>
              </a:spcBef>
              <a:buFont typeface="Franklin Gothic Medium" panose="020B0603020102020204" pitchFamily="34" charset="0"/>
              <a:buAutoNum type="arabicPeriod" startAt="3"/>
            </a:pPr>
            <a:r>
              <a:rPr lang="en-US" altLang="zh-CN" sz="2200" dirty="0">
                <a:latin typeface="Arial" panose="020B0604020202020204" pitchFamily="34" charset="0"/>
                <a:ea typeface="宋体" panose="02010600030101010101" pitchFamily="2" charset="-122"/>
              </a:rPr>
              <a:t>2007</a:t>
            </a:r>
            <a:r>
              <a:rPr lang="zh-CN" altLang="en-US" sz="2200" dirty="0">
                <a:latin typeface="Arial" panose="020B0604020202020204" pitchFamily="34" charset="0"/>
                <a:ea typeface="宋体" panose="02010600030101010101" pitchFamily="2" charset="-122"/>
              </a:rPr>
              <a:t>年</a:t>
            </a:r>
            <a:r>
              <a:rPr lang="en-US" altLang="zh-CN" sz="2200" dirty="0">
                <a:latin typeface="Arial" panose="020B0604020202020204" pitchFamily="34" charset="0"/>
                <a:ea typeface="宋体" panose="02010600030101010101" pitchFamily="2" charset="-122"/>
              </a:rPr>
              <a:t>10</a:t>
            </a:r>
            <a:r>
              <a:rPr lang="zh-CN" altLang="en-US" sz="2200" dirty="0">
                <a:latin typeface="Arial" panose="020B0604020202020204" pitchFamily="34" charset="0"/>
                <a:ea typeface="宋体" panose="02010600030101010101" pitchFamily="2" charset="-122"/>
              </a:rPr>
              <a:t>月，华东电网正式启动了智能电网可行性研究项目。</a:t>
            </a:r>
            <a:endParaRPr lang="en-US" altLang="zh-CN" sz="2200" dirty="0">
              <a:latin typeface="Arial" panose="020B0604020202020204" pitchFamily="34" charset="0"/>
              <a:ea typeface="宋体" panose="02010600030101010101" pitchFamily="2" charset="-122"/>
            </a:endParaRPr>
          </a:p>
          <a:p>
            <a:pPr>
              <a:lnSpc>
                <a:spcPct val="125000"/>
              </a:lnSpc>
              <a:spcBef>
                <a:spcPct val="0"/>
              </a:spcBef>
              <a:buFont typeface="Franklin Gothic Medium" panose="020B0603020102020204" pitchFamily="34" charset="0"/>
              <a:buAutoNum type="arabicPeriod" startAt="3"/>
            </a:pPr>
            <a:r>
              <a:rPr lang="en-US" altLang="zh-CN" sz="2200" dirty="0">
                <a:latin typeface="Arial" panose="020B0604020202020204" pitchFamily="34" charset="0"/>
                <a:ea typeface="宋体" panose="02010600030101010101" pitchFamily="2" charset="-122"/>
              </a:rPr>
              <a:t>2008</a:t>
            </a:r>
            <a:r>
              <a:rPr lang="zh-CN" altLang="en-US" sz="2200" dirty="0">
                <a:latin typeface="Arial" panose="020B0604020202020204" pitchFamily="34" charset="0"/>
                <a:ea typeface="宋体" panose="02010600030101010101" pitchFamily="2" charset="-122"/>
              </a:rPr>
              <a:t>年美国科罗拉多州的波尔得</a:t>
            </a:r>
            <a:r>
              <a:rPr lang="en-US" altLang="zh-CN" sz="2200" dirty="0">
                <a:latin typeface="Arial" panose="020B0604020202020204" pitchFamily="34" charset="0"/>
                <a:ea typeface="宋体" panose="02010600030101010101" pitchFamily="2" charset="-122"/>
              </a:rPr>
              <a:t>(Boulder)</a:t>
            </a:r>
            <a:r>
              <a:rPr lang="zh-CN" altLang="en-US" sz="2200" dirty="0">
                <a:latin typeface="Arial" panose="020B0604020202020204" pitchFamily="34" charset="0"/>
                <a:ea typeface="宋体" panose="02010600030101010101" pitchFamily="2" charset="-122"/>
              </a:rPr>
              <a:t>已经成为了全美第一个智能电网城市。</a:t>
            </a:r>
            <a:endParaRPr lang="en-US" altLang="zh-CN" sz="2200" dirty="0">
              <a:latin typeface="Arial" panose="020B0604020202020204" pitchFamily="34" charset="0"/>
              <a:ea typeface="宋体" panose="02010600030101010101" pitchFamily="2" charset="-122"/>
            </a:endParaRPr>
          </a:p>
          <a:p>
            <a:pPr>
              <a:lnSpc>
                <a:spcPct val="125000"/>
              </a:lnSpc>
              <a:spcBef>
                <a:spcPct val="0"/>
              </a:spcBef>
              <a:buFont typeface="Franklin Gothic Medium" panose="020B0603020102020204" pitchFamily="34" charset="0"/>
              <a:buAutoNum type="arabicPeriod" startAt="3"/>
            </a:pPr>
            <a:r>
              <a:rPr lang="en-US" altLang="zh-CN" sz="2200" dirty="0">
                <a:latin typeface="Arial" panose="020B0604020202020204" pitchFamily="34" charset="0"/>
                <a:ea typeface="宋体" panose="02010600030101010101" pitchFamily="2" charset="-122"/>
              </a:rPr>
              <a:t>2009</a:t>
            </a:r>
            <a:r>
              <a:rPr lang="zh-CN" altLang="en-US" sz="2200" dirty="0">
                <a:latin typeface="Arial" panose="020B0604020202020204" pitchFamily="34" charset="0"/>
                <a:ea typeface="宋体" panose="02010600030101010101" pitchFamily="2" charset="-122"/>
              </a:rPr>
              <a:t>年</a:t>
            </a:r>
            <a:r>
              <a:rPr lang="en-US" altLang="zh-CN" sz="2200" dirty="0">
                <a:latin typeface="Arial" panose="020B0604020202020204" pitchFamily="34" charset="0"/>
                <a:ea typeface="宋体" panose="02010600030101010101" pitchFamily="2" charset="-122"/>
              </a:rPr>
              <a:t>1</a:t>
            </a:r>
            <a:r>
              <a:rPr lang="zh-CN" altLang="en-US" sz="2200" dirty="0">
                <a:latin typeface="Arial" panose="020B0604020202020204" pitchFamily="34" charset="0"/>
                <a:ea typeface="宋体" panose="02010600030101010101" pitchFamily="2" charset="-122"/>
              </a:rPr>
              <a:t>月</a:t>
            </a:r>
            <a:r>
              <a:rPr lang="en-US" altLang="zh-CN" sz="2200" dirty="0">
                <a:latin typeface="Arial" panose="020B0604020202020204" pitchFamily="34" charset="0"/>
                <a:ea typeface="宋体" panose="02010600030101010101" pitchFamily="2" charset="-122"/>
              </a:rPr>
              <a:t>25</a:t>
            </a:r>
            <a:r>
              <a:rPr lang="zh-CN" altLang="en-US" sz="2200" dirty="0">
                <a:latin typeface="Arial" panose="020B0604020202020204" pitchFamily="34" charset="0"/>
                <a:ea typeface="宋体" panose="02010600030101010101" pitchFamily="2" charset="-122"/>
              </a:rPr>
              <a:t>日美国白宫最新发布的</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复苏计划尺度报告</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宣布：将铺设或更新</a:t>
            </a:r>
            <a:r>
              <a:rPr lang="en-US" altLang="zh-CN" sz="2200" dirty="0">
                <a:latin typeface="Arial" panose="020B0604020202020204" pitchFamily="34" charset="0"/>
                <a:ea typeface="宋体" panose="02010600030101010101" pitchFamily="2" charset="-122"/>
              </a:rPr>
              <a:t>3000</a:t>
            </a:r>
            <a:r>
              <a:rPr lang="zh-CN" altLang="en-US" sz="2200" dirty="0">
                <a:latin typeface="Arial" panose="020B0604020202020204" pitchFamily="34" charset="0"/>
                <a:ea typeface="宋体" panose="02010600030101010101" pitchFamily="2" charset="-122"/>
              </a:rPr>
              <a:t>英里输电线路，并为</a:t>
            </a:r>
            <a:r>
              <a:rPr lang="en-US" altLang="zh-CN" sz="2200" dirty="0">
                <a:latin typeface="Arial" panose="020B0604020202020204" pitchFamily="34" charset="0"/>
                <a:ea typeface="宋体" panose="02010600030101010101" pitchFamily="2" charset="-122"/>
              </a:rPr>
              <a:t>4000</a:t>
            </a:r>
            <a:r>
              <a:rPr lang="zh-CN" altLang="en-US" sz="2200" dirty="0">
                <a:latin typeface="Arial" panose="020B0604020202020204" pitchFamily="34" charset="0"/>
                <a:ea typeface="宋体" panose="02010600030101010101" pitchFamily="2" charset="-122"/>
              </a:rPr>
              <a:t>万美国家庭安装智能电表</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美国行将推动互动电网的整体革命。</a:t>
            </a:r>
            <a:endParaRPr lang="en-US" altLang="zh-CN" sz="2200" dirty="0">
              <a:latin typeface="Arial" panose="020B0604020202020204" pitchFamily="34" charset="0"/>
              <a:ea typeface="宋体" panose="02010600030101010101" pitchFamily="2" charset="-122"/>
            </a:endParaRPr>
          </a:p>
          <a:p>
            <a:pPr>
              <a:lnSpc>
                <a:spcPct val="125000"/>
              </a:lnSpc>
              <a:spcBef>
                <a:spcPct val="0"/>
              </a:spcBef>
              <a:buFont typeface="Franklin Gothic Medium" panose="020B0603020102020204" pitchFamily="34" charset="0"/>
              <a:buAutoNum type="arabicPeriod" startAt="3"/>
            </a:pPr>
            <a:r>
              <a:rPr lang="en-US" altLang="zh-CN" sz="2200" dirty="0">
                <a:latin typeface="Arial" panose="020B0604020202020204" pitchFamily="34" charset="0"/>
                <a:ea typeface="宋体" panose="02010600030101010101" pitchFamily="2" charset="-122"/>
              </a:rPr>
              <a:t>2011</a:t>
            </a:r>
            <a:r>
              <a:rPr lang="zh-CN" altLang="en-US" sz="2200" dirty="0">
                <a:latin typeface="Arial" panose="020B0604020202020204" pitchFamily="34" charset="0"/>
                <a:ea typeface="宋体" panose="02010600030101010101" pitchFamily="2" charset="-122"/>
              </a:rPr>
              <a:t>年</a:t>
            </a:r>
            <a:r>
              <a:rPr lang="en-US" altLang="zh-CN" sz="2200" dirty="0">
                <a:latin typeface="Arial" panose="020B0604020202020204" pitchFamily="34" charset="0"/>
                <a:ea typeface="宋体" panose="02010600030101010101" pitchFamily="2" charset="-122"/>
              </a:rPr>
              <a:t>3</a:t>
            </a:r>
            <a:r>
              <a:rPr lang="zh-CN" altLang="en-US" sz="2200" dirty="0">
                <a:latin typeface="Arial" panose="020B0604020202020204" pitchFamily="34" charset="0"/>
                <a:ea typeface="宋体" panose="02010600030101010101" pitchFamily="2" charset="-122"/>
              </a:rPr>
              <a:t>月</a:t>
            </a:r>
            <a:r>
              <a:rPr lang="en-US" altLang="zh-CN" sz="2200" dirty="0">
                <a:latin typeface="Arial" panose="020B0604020202020204" pitchFamily="34" charset="0"/>
                <a:ea typeface="宋体" panose="02010600030101010101" pitchFamily="2" charset="-122"/>
              </a:rPr>
              <a:t>1</a:t>
            </a:r>
            <a:r>
              <a:rPr lang="zh-CN" altLang="en-US" sz="2200" dirty="0">
                <a:latin typeface="Arial" panose="020B0604020202020204" pitchFamily="34" charset="0"/>
                <a:ea typeface="宋体" panose="02010600030101010101" pitchFamily="2" charset="-122"/>
              </a:rPr>
              <a:t> </a:t>
            </a:r>
            <a:r>
              <a:rPr lang="en-US" altLang="zh-CN" sz="2200" dirty="0">
                <a:latin typeface="Arial" panose="020B0604020202020204" pitchFamily="34" charset="0"/>
                <a:ea typeface="宋体" panose="02010600030101010101" pitchFamily="2" charset="-122"/>
              </a:rPr>
              <a:t>[7]</a:t>
            </a:r>
            <a:r>
              <a:rPr lang="zh-CN" altLang="en-US" sz="2200" dirty="0">
                <a:latin typeface="Arial" panose="020B0604020202020204" pitchFamily="34" charset="0"/>
                <a:ea typeface="宋体" panose="02010600030101010101" pitchFamily="2" charset="-122"/>
              </a:rPr>
              <a:t>  日，国家电网</a:t>
            </a:r>
            <a:r>
              <a:rPr lang="en-US" altLang="zh-CN" sz="2200" dirty="0">
                <a:latin typeface="Arial" panose="020B0604020202020204" pitchFamily="34" charset="0"/>
                <a:ea typeface="宋体" panose="02010600030101010101" pitchFamily="2" charset="-122"/>
              </a:rPr>
              <a:t>750kV</a:t>
            </a:r>
            <a:r>
              <a:rPr lang="zh-CN" altLang="en-US" sz="2200" dirty="0">
                <a:latin typeface="Arial" panose="020B0604020202020204" pitchFamily="34" charset="0"/>
                <a:ea typeface="宋体" panose="02010600030101010101" pitchFamily="2" charset="-122"/>
              </a:rPr>
              <a:t>延安洛川智能变电站成功投运，这座世界最高电压等级的智能变电站。</a:t>
            </a:r>
            <a:endParaRPr lang="en-US" altLang="zh-CN" sz="2200" dirty="0">
              <a:latin typeface="Arial" panose="020B0604020202020204" pitchFamily="34" charset="0"/>
              <a:ea typeface="宋体" panose="02010600030101010101" pitchFamily="2" charset="-122"/>
            </a:endParaRPr>
          </a:p>
        </p:txBody>
      </p:sp>
      <p:sp>
        <p:nvSpPr>
          <p:cNvPr id="211975" name="灯片编号占位符 11"/>
          <p:cNvSpPr txBox="1"/>
          <p:nvPr/>
        </p:nvSpPr>
        <p:spPr bwMode="auto">
          <a:xfrm>
            <a:off x="8532813" y="6503988"/>
            <a:ext cx="6016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D789D545-2277-4E82-AA35-2F4AE6658D25}" type="slidenum">
              <a:rPr lang="zh-CN" altLang="en-US" sz="1800">
                <a:latin typeface="Calibri" panose="020F0502020204030204" pitchFamily="34" charset="0"/>
                <a:ea typeface="宋体" panose="02010600030101010101" pitchFamily="2" charset="-122"/>
              </a:rPr>
              <a:t>86</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21606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216068"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smtClean="0">
                <a:latin typeface="黑体" panose="02010609060101010101" pitchFamily="49" charset="-122"/>
                <a:ea typeface="黑体" panose="02010609060101010101" pitchFamily="49" charset="-122"/>
              </a:rPr>
              <a:t>5.4.5 </a:t>
            </a:r>
            <a:r>
              <a:rPr lang="zh-CN" altLang="en-US" sz="2400" b="1" dirty="0">
                <a:latin typeface="黑体" panose="02010609060101010101" pitchFamily="49" charset="-122"/>
                <a:ea typeface="黑体" panose="02010609060101010101" pitchFamily="49" charset="-122"/>
              </a:rPr>
              <a:t>差分隐私在智能电网中的应用</a:t>
            </a:r>
          </a:p>
        </p:txBody>
      </p:sp>
      <p:sp>
        <p:nvSpPr>
          <p:cNvPr id="216069" name="内容占位符 2"/>
          <p:cNvSpPr txBox="1">
            <a:spLocks noChangeArrowheads="1"/>
          </p:cNvSpPr>
          <p:nvPr/>
        </p:nvSpPr>
        <p:spPr bwMode="auto">
          <a:xfrm>
            <a:off x="323850" y="2062370"/>
            <a:ext cx="8663940" cy="444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25000"/>
              </a:lnSpc>
              <a:spcBef>
                <a:spcPct val="0"/>
              </a:spcBef>
              <a:buFont typeface="Arial" panose="020B0604020202020204" pitchFamily="34" charset="0"/>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由于智能电网中引入了</a:t>
            </a:r>
            <a:r>
              <a:rPr lang="zh-CN" altLang="en-US" sz="2400" b="1" dirty="0">
                <a:latin typeface="宋体" panose="02010600030101010101" pitchFamily="2" charset="-122"/>
                <a:ea typeface="宋体" panose="02010600030101010101" pitchFamily="2" charset="-122"/>
              </a:rPr>
              <a:t>大量与用电量有关的数据采集、通信和信息分享需求</a:t>
            </a:r>
            <a:r>
              <a:rPr lang="zh-CN" altLang="en-US" sz="2400" dirty="0">
                <a:latin typeface="宋体" panose="02010600030101010101" pitchFamily="2" charset="-122"/>
                <a:ea typeface="宋体" panose="02010600030101010101" pitchFamily="2" charset="-122"/>
              </a:rPr>
              <a:t>，而这些需求又同时</a:t>
            </a:r>
            <a:r>
              <a:rPr lang="zh-CN" altLang="en-US" sz="2400" b="1" dirty="0">
                <a:latin typeface="宋体" panose="02010600030101010101" pitchFamily="2" charset="-122"/>
                <a:ea typeface="宋体" panose="02010600030101010101" pitchFamily="2" charset="-122"/>
              </a:rPr>
              <a:t>带来了隐私保护的考虑</a:t>
            </a:r>
            <a:r>
              <a:rPr lang="zh-CN" altLang="en-US" sz="2400" dirty="0">
                <a:latin typeface="宋体" panose="02010600030101010101" pitchFamily="2" charset="-122"/>
                <a:ea typeface="宋体" panose="02010600030101010101" pitchFamily="2" charset="-122"/>
              </a:rPr>
              <a:t>。因此，智能电网中的隐私保护安全问题愈加受到关注。</a:t>
            </a:r>
            <a:endParaRPr lang="en-US" altLang="zh-CN" sz="2400" dirty="0">
              <a:latin typeface="宋体" panose="02010600030101010101" pitchFamily="2" charset="-122"/>
              <a:ea typeface="宋体" panose="02010600030101010101" pitchFamily="2" charset="-122"/>
            </a:endParaRPr>
          </a:p>
          <a:p>
            <a:pPr eaLnBrk="1" hangingPunct="1">
              <a:lnSpc>
                <a:spcPct val="125000"/>
              </a:lnSpc>
              <a:spcBef>
                <a:spcPct val="0"/>
              </a:spcBef>
              <a:buFont typeface="Arial" panose="020B0604020202020204" pitchFamily="34" charset="0"/>
              <a:buNone/>
            </a:pPr>
            <a:endParaRPr lang="en-US" altLang="zh-CN" sz="2400" dirty="0">
              <a:latin typeface="宋体" panose="02010600030101010101" pitchFamily="2" charset="-122"/>
              <a:ea typeface="宋体" panose="02010600030101010101" pitchFamily="2" charset="-122"/>
            </a:endParaRPr>
          </a:p>
          <a:p>
            <a:pPr eaLnBrk="1" hangingPunct="1">
              <a:lnSpc>
                <a:spcPct val="125000"/>
              </a:lnSpc>
              <a:spcBef>
                <a:spcPct val="0"/>
              </a:spcBef>
              <a:buNone/>
            </a:pPr>
            <a:r>
              <a:rPr lang="en-US" altLang="zh-CN" sz="2400" dirty="0">
                <a:latin typeface="宋体" panose="02010600030101010101" pitchFamily="2" charset="-122"/>
                <a:ea typeface="宋体" panose="02010600030101010101" pitchFamily="2" charset="-122"/>
              </a:rPr>
              <a:t>    在智能电网中，用户提交给控制中心的用电量信息主要分为两种，</a:t>
            </a:r>
            <a:r>
              <a:rPr lang="en-US" altLang="zh-CN" sz="2400" b="1" dirty="0">
                <a:latin typeface="宋体" panose="02010600030101010101" pitchFamily="2" charset="-122"/>
                <a:ea typeface="宋体" panose="02010600030101010101" pitchFamily="2" charset="-122"/>
              </a:rPr>
              <a:t>一种提交的频率较低，一种频率较高。</a:t>
            </a:r>
          </a:p>
          <a:p>
            <a:pPr eaLnBrk="1" hangingPunct="1">
              <a:lnSpc>
                <a:spcPct val="125000"/>
              </a:lnSpc>
              <a:spcBef>
                <a:spcPct val="0"/>
              </a:spcBef>
              <a:buNone/>
            </a:pPr>
            <a:r>
              <a:rPr lang="en-US" altLang="zh-CN" sz="2400"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频率较低的数据</a:t>
            </a:r>
            <a:r>
              <a:rPr lang="en-US" altLang="zh-CN" sz="2400" dirty="0">
                <a:latin typeface="宋体" panose="02010600030101010101" pitchFamily="2" charset="-122"/>
                <a:ea typeface="宋体" panose="02010600030101010101" pitchFamily="2" charset="-122"/>
              </a:rPr>
              <a:t>包含了一段较长的时间的用电量汇总，这种数据比较粗糙，</a:t>
            </a:r>
            <a:r>
              <a:rPr lang="en-US" altLang="zh-CN" sz="2400" b="1" dirty="0">
                <a:latin typeface="宋体" panose="02010600030101010101" pitchFamily="2" charset="-122"/>
                <a:ea typeface="宋体" panose="02010600030101010101" pitchFamily="2" charset="-122"/>
              </a:rPr>
              <a:t>不会泄露用户隐私</a:t>
            </a:r>
            <a:r>
              <a:rPr lang="en-US" altLang="zh-CN" sz="2400" dirty="0">
                <a:latin typeface="宋体" panose="02010600030101010101" pitchFamily="2" charset="-122"/>
                <a:ea typeface="宋体" panose="02010600030101010101" pitchFamily="2" charset="-122"/>
              </a:rPr>
              <a:t>。这种较粗糙数据可能被提交给电力公司用作记账或者收费等用途。</a:t>
            </a:r>
          </a:p>
          <a:p>
            <a:pPr eaLnBrk="1" hangingPunct="1">
              <a:lnSpc>
                <a:spcPct val="150000"/>
              </a:lnSpc>
              <a:spcBef>
                <a:spcPct val="0"/>
              </a:spcBef>
              <a:buFont typeface="Arial" panose="020B0604020202020204" pitchFamily="34" charset="0"/>
              <a:buNone/>
            </a:pPr>
            <a:endParaRPr lang="zh-CN" altLang="en-US" sz="2400" dirty="0">
              <a:latin typeface="宋体" panose="02010600030101010101" pitchFamily="2" charset="-122"/>
              <a:ea typeface="宋体" panose="02010600030101010101" pitchFamily="2" charset="-122"/>
            </a:endParaRPr>
          </a:p>
        </p:txBody>
      </p:sp>
      <p:sp>
        <p:nvSpPr>
          <p:cNvPr id="216070" name="灯片编号占位符 11"/>
          <p:cNvSpPr txBox="1"/>
          <p:nvPr/>
        </p:nvSpPr>
        <p:spPr bwMode="auto">
          <a:xfrm>
            <a:off x="8532813" y="6503988"/>
            <a:ext cx="6016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D46BF663-28C0-4248-8F00-FBD40947AB61}" type="slidenum">
              <a:rPr lang="zh-CN" altLang="en-US" sz="1800">
                <a:latin typeface="Calibri" panose="020F0502020204030204" pitchFamily="34" charset="0"/>
                <a:ea typeface="宋体" panose="02010600030101010101" pitchFamily="2" charset="-122"/>
              </a:rPr>
              <a:t>87</a:t>
            </a:fld>
            <a:endParaRPr lang="zh-CN" altLang="en-US" sz="1800">
              <a:latin typeface="Calibri" panose="020F0502020204030204" pitchFamily="34" charset="0"/>
              <a:ea typeface="宋体" panose="02010600030101010101" pitchFamily="2" charset="-122"/>
            </a:endParaRPr>
          </a:p>
        </p:txBody>
      </p:sp>
      <p:sp>
        <p:nvSpPr>
          <p:cNvPr id="211973" name="文本框 1"/>
          <p:cNvSpPr txBox="1">
            <a:spLocks noChangeArrowheads="1"/>
          </p:cNvSpPr>
          <p:nvPr/>
        </p:nvSpPr>
        <p:spPr bwMode="auto">
          <a:xfrm>
            <a:off x="153988" y="1414671"/>
            <a:ext cx="89900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b="1" dirty="0">
                <a:latin typeface="Arial" panose="020B0604020202020204" pitchFamily="34" charset="0"/>
                <a:ea typeface="宋体" panose="02010600030101010101" pitchFamily="2" charset="-122"/>
              </a:rPr>
              <a:t>智能电网隐私保护</a:t>
            </a:r>
            <a:endParaRPr lang="en-US" altLang="zh-CN" sz="2400" b="1" dirty="0">
              <a:latin typeface="Arial" panose="020B0604020202020204" pitchFamily="34" charset="0"/>
              <a:ea typeface="宋体" panose="02010600030101010101" pitchFamily="2" charset="-122"/>
            </a:endParaRPr>
          </a:p>
        </p:txBody>
      </p:sp>
    </p:spTree>
  </p:cSld>
  <p:clrMapOvr>
    <a:masterClrMapping/>
  </p:clrMapOvr>
  <p:transition advTm="16782"/>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216067"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216068"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smtClean="0">
                <a:latin typeface="黑体" panose="02010609060101010101" pitchFamily="49" charset="-122"/>
                <a:ea typeface="黑体" panose="02010609060101010101" pitchFamily="49" charset="-122"/>
              </a:rPr>
              <a:t>5.4.5 </a:t>
            </a:r>
            <a:r>
              <a:rPr lang="zh-CN" altLang="en-US" sz="2400" b="1" dirty="0">
                <a:latin typeface="黑体" panose="02010609060101010101" pitchFamily="49" charset="-122"/>
                <a:ea typeface="黑体" panose="02010609060101010101" pitchFamily="49" charset="-122"/>
              </a:rPr>
              <a:t>差分隐私在智能电网中的应用</a:t>
            </a:r>
          </a:p>
        </p:txBody>
      </p:sp>
      <p:sp>
        <p:nvSpPr>
          <p:cNvPr id="216069" name="内容占位符 2"/>
          <p:cNvSpPr txBox="1">
            <a:spLocks noChangeArrowheads="1"/>
          </p:cNvSpPr>
          <p:nvPr/>
        </p:nvSpPr>
        <p:spPr bwMode="auto">
          <a:xfrm>
            <a:off x="239236" y="2168095"/>
            <a:ext cx="8663940" cy="427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25000"/>
              </a:lnSpc>
              <a:spcBef>
                <a:spcPct val="0"/>
              </a:spcBef>
              <a:buNone/>
            </a:pPr>
            <a:r>
              <a:rPr lang="en-US" altLang="zh-CN" sz="2400" dirty="0">
                <a:latin typeface="宋体" panose="02010600030101010101" pitchFamily="2" charset="-122"/>
                <a:ea typeface="宋体" panose="02010600030101010101" pitchFamily="2" charset="-122"/>
              </a:rPr>
              <a:t>    另一种</a:t>
            </a:r>
            <a:r>
              <a:rPr lang="en-US" altLang="zh-CN" sz="2400" b="1" dirty="0">
                <a:latin typeface="宋体" panose="02010600030101010101" pitchFamily="2" charset="-122"/>
                <a:ea typeface="宋体" panose="02010600030101010101" pitchFamily="2" charset="-122"/>
              </a:rPr>
              <a:t>数据提交的频率较高</a:t>
            </a:r>
            <a:r>
              <a:rPr lang="en-US" altLang="zh-CN" sz="2400" dirty="0">
                <a:latin typeface="宋体" panose="02010600030101010101" pitchFamily="2" charset="-122"/>
                <a:ea typeface="宋体" panose="02010600030101010101" pitchFamily="2" charset="-122"/>
              </a:rPr>
              <a:t>，例如每十五分钟一次，包含了用户具体的用电模式和习惯，属于较细粒度的数据，主要用作对电网用户用电量的实时监控及智能控制。这种数据</a:t>
            </a:r>
            <a:r>
              <a:rPr lang="en-US" altLang="zh-CN" sz="2400" b="1" dirty="0">
                <a:latin typeface="宋体" panose="02010600030101010101" pitchFamily="2" charset="-122"/>
                <a:ea typeface="宋体" panose="02010600030101010101" pitchFamily="2" charset="-122"/>
              </a:rPr>
              <a:t>包含了太多用户的家庭生活情况隐私</a:t>
            </a:r>
            <a:r>
              <a:rPr lang="zh-CN" altLang="en-US" sz="2400" b="1"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eaLnBrk="1" hangingPunct="1">
              <a:lnSpc>
                <a:spcPct val="125000"/>
              </a:lnSpc>
              <a:spcBef>
                <a:spcPct val="0"/>
              </a:spcBef>
              <a:buNone/>
            </a:pPr>
            <a:r>
              <a:rPr lang="en-US" altLang="zh-CN" sz="2400" dirty="0">
                <a:latin typeface="宋体" panose="02010600030101010101" pitchFamily="2" charset="-122"/>
                <a:ea typeface="宋体" panose="02010600030101010101" pitchFamily="2" charset="-122"/>
              </a:rPr>
              <a:t>    例如较长时间连续的低用电量可能表示用户没有使用任何电器，进而可以推测出用户可能外出家中无人。如果这样的信息泄露给别有用心的人，对用户的家庭安全将带来隐患。</a:t>
            </a:r>
          </a:p>
          <a:p>
            <a:pPr eaLnBrk="1" hangingPunct="1">
              <a:lnSpc>
                <a:spcPct val="125000"/>
              </a:lnSpc>
              <a:spcBef>
                <a:spcPct val="0"/>
              </a:spcBef>
            </a:pPr>
            <a:endParaRPr lang="en-US" altLang="zh-CN" sz="2400" b="1" dirty="0"/>
          </a:p>
        </p:txBody>
      </p:sp>
      <p:sp>
        <p:nvSpPr>
          <p:cNvPr id="216070" name="灯片编号占位符 11"/>
          <p:cNvSpPr txBox="1"/>
          <p:nvPr/>
        </p:nvSpPr>
        <p:spPr bwMode="auto">
          <a:xfrm>
            <a:off x="8532813" y="6503988"/>
            <a:ext cx="6016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D46BF663-28C0-4248-8F00-FBD40947AB61}" type="slidenum">
              <a:rPr lang="zh-CN" altLang="en-US" sz="1800">
                <a:latin typeface="Calibri" panose="020F0502020204030204" pitchFamily="34" charset="0"/>
                <a:ea typeface="宋体" panose="02010600030101010101" pitchFamily="2" charset="-122"/>
              </a:rPr>
              <a:t>88</a:t>
            </a:fld>
            <a:endParaRPr lang="zh-CN" altLang="en-US" sz="1800">
              <a:latin typeface="Calibri" panose="020F0502020204030204" pitchFamily="34" charset="0"/>
              <a:ea typeface="宋体" panose="02010600030101010101" pitchFamily="2" charset="-122"/>
            </a:endParaRPr>
          </a:p>
        </p:txBody>
      </p:sp>
      <p:sp>
        <p:nvSpPr>
          <p:cNvPr id="211973" name="文本框 1"/>
          <p:cNvSpPr txBox="1">
            <a:spLocks noChangeArrowheads="1"/>
          </p:cNvSpPr>
          <p:nvPr/>
        </p:nvSpPr>
        <p:spPr bwMode="auto">
          <a:xfrm>
            <a:off x="153988" y="1516827"/>
            <a:ext cx="89900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b="1" dirty="0">
                <a:latin typeface="Arial" panose="020B0604020202020204" pitchFamily="34" charset="0"/>
                <a:ea typeface="宋体" panose="02010600030101010101" pitchFamily="2" charset="-122"/>
              </a:rPr>
              <a:t>智能电网隐私保护</a:t>
            </a:r>
            <a:endParaRPr lang="en-US" altLang="zh-CN" sz="2400" b="1"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9880912"/>
      </p:ext>
    </p:extLst>
  </p:cSld>
  <p:clrMapOvr>
    <a:masterClrMapping/>
  </p:clrMapOvr>
  <p:transition advTm="16782"/>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椭圆 61">
            <a:extLst>
              <a:ext uri="{FF2B5EF4-FFF2-40B4-BE49-F238E27FC236}">
                <a16:creationId xmlns:a16="http://schemas.microsoft.com/office/drawing/2014/main" id="{07391802-6B33-954B-833A-57936555E72D}"/>
              </a:ext>
            </a:extLst>
          </p:cNvPr>
          <p:cNvSpPr/>
          <p:nvPr/>
        </p:nvSpPr>
        <p:spPr bwMode="auto">
          <a:xfrm>
            <a:off x="941114" y="1649413"/>
            <a:ext cx="1643335" cy="13650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dirty="0"/>
          </a:p>
        </p:txBody>
      </p:sp>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220164"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smtClean="0">
                <a:latin typeface="黑体" panose="02010609060101010101" pitchFamily="49" charset="-122"/>
                <a:ea typeface="黑体" panose="02010609060101010101" pitchFamily="49" charset="-122"/>
              </a:rPr>
              <a:t>5.4.5 </a:t>
            </a:r>
            <a:r>
              <a:rPr lang="zh-CN" altLang="en-US" sz="2400" b="1" dirty="0">
                <a:latin typeface="黑体" panose="02010609060101010101" pitchFamily="49" charset="-122"/>
                <a:ea typeface="黑体" panose="02010609060101010101" pitchFamily="49" charset="-122"/>
              </a:rPr>
              <a:t>差分隐私在智能电网中的应用</a:t>
            </a:r>
          </a:p>
        </p:txBody>
      </p:sp>
      <p:sp>
        <p:nvSpPr>
          <p:cNvPr id="220175" name="灯片编号占位符 11"/>
          <p:cNvSpPr txBox="1"/>
          <p:nvPr/>
        </p:nvSpPr>
        <p:spPr bwMode="auto">
          <a:xfrm>
            <a:off x="8532813" y="6503988"/>
            <a:ext cx="6016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6A8CB910-B8E4-452E-8D94-6636D2145660}" type="slidenum">
              <a:rPr lang="zh-CN" altLang="en-US" sz="1800">
                <a:latin typeface="Calibri" panose="020F0502020204030204" pitchFamily="34" charset="0"/>
                <a:ea typeface="宋体" panose="02010600030101010101" pitchFamily="2" charset="-122"/>
              </a:rPr>
              <a:t>89</a:t>
            </a:fld>
            <a:endParaRPr lang="zh-CN" altLang="en-US" sz="1800">
              <a:latin typeface="Calibri" panose="020F0502020204030204" pitchFamily="34" charset="0"/>
              <a:ea typeface="宋体" panose="02010600030101010101" pitchFamily="2" charset="-122"/>
            </a:endParaRPr>
          </a:p>
        </p:txBody>
      </p:sp>
      <p:sp>
        <p:nvSpPr>
          <p:cNvPr id="3" name="文本框 2"/>
          <p:cNvSpPr txBox="1"/>
          <p:nvPr/>
        </p:nvSpPr>
        <p:spPr>
          <a:xfrm>
            <a:off x="2503217" y="5163936"/>
            <a:ext cx="877163" cy="369332"/>
          </a:xfrm>
          <a:prstGeom prst="rect">
            <a:avLst/>
          </a:prstGeom>
          <a:noFill/>
        </p:spPr>
        <p:txBody>
          <a:bodyPr wrap="none" rtlCol="0">
            <a:spAutoFit/>
          </a:bodyPr>
          <a:lstStyle/>
          <a:p>
            <a:r>
              <a:rPr lang="zh-CN" altLang="en-US" dirty="0"/>
              <a:t>不在家</a:t>
            </a:r>
          </a:p>
        </p:txBody>
      </p:sp>
      <p:pic>
        <p:nvPicPr>
          <p:cNvPr id="42" name="图片 8">
            <a:extLst>
              <a:ext uri="{FF2B5EF4-FFF2-40B4-BE49-F238E27FC236}">
                <a16:creationId xmlns:a16="http://schemas.microsoft.com/office/drawing/2014/main" id="{EF521FDF-3DC8-D243-91CE-114C7FD049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6352" y="2280969"/>
            <a:ext cx="627764" cy="60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文本框 43">
            <a:extLst>
              <a:ext uri="{FF2B5EF4-FFF2-40B4-BE49-F238E27FC236}">
                <a16:creationId xmlns:a16="http://schemas.microsoft.com/office/drawing/2014/main" id="{47CABC33-9E25-7246-B819-8B77419FF0FE}"/>
              </a:ext>
            </a:extLst>
          </p:cNvPr>
          <p:cNvSpPr txBox="1"/>
          <p:nvPr/>
        </p:nvSpPr>
        <p:spPr bwMode="auto">
          <a:xfrm>
            <a:off x="192243" y="1412776"/>
            <a:ext cx="555625" cy="461665"/>
          </a:xfrm>
          <a:prstGeom prst="rect">
            <a:avLst/>
          </a:prstGeom>
          <a:noFill/>
        </p:spPr>
        <p:txBody>
          <a:bodyPr>
            <a:spAutoFit/>
          </a:bodyPr>
          <a:lstStyle/>
          <a:p>
            <a:pPr eaLnBrk="1" hangingPunct="1">
              <a:buFont typeface="Arial" panose="020B0604020202020204" pitchFamily="34" charset="0"/>
              <a:buNone/>
              <a:defRPr/>
            </a:pPr>
            <a:r>
              <a:rPr lang="en-US" altLang="zh-CN" sz="2400" dirty="0">
                <a:sym typeface="+mn-ea"/>
              </a:rPr>
              <a:t>t</a:t>
            </a:r>
            <a:r>
              <a:rPr lang="en-US" altLang="zh-CN" sz="1050" dirty="0">
                <a:sym typeface="+mn-ea"/>
              </a:rPr>
              <a:t>1</a:t>
            </a:r>
            <a:endParaRPr lang="zh-CN" altLang="en-US" sz="1050" dirty="0">
              <a:sym typeface="+mn-ea"/>
            </a:endParaRPr>
          </a:p>
        </p:txBody>
      </p:sp>
      <p:pic>
        <p:nvPicPr>
          <p:cNvPr id="46" name="图片 27">
            <a:extLst>
              <a:ext uri="{FF2B5EF4-FFF2-40B4-BE49-F238E27FC236}">
                <a16:creationId xmlns:a16="http://schemas.microsoft.com/office/drawing/2014/main" id="{5220D1BF-E834-1249-B6D1-01E7B5BE71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186" y="2109255"/>
            <a:ext cx="252520" cy="39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文本框 46">
            <a:extLst>
              <a:ext uri="{FF2B5EF4-FFF2-40B4-BE49-F238E27FC236}">
                <a16:creationId xmlns:a16="http://schemas.microsoft.com/office/drawing/2014/main" id="{B271577F-D9C7-3E4D-B952-B7A29BA1E388}"/>
              </a:ext>
            </a:extLst>
          </p:cNvPr>
          <p:cNvSpPr txBox="1"/>
          <p:nvPr/>
        </p:nvSpPr>
        <p:spPr bwMode="auto">
          <a:xfrm>
            <a:off x="192242" y="4033986"/>
            <a:ext cx="555625" cy="331787"/>
          </a:xfrm>
          <a:prstGeom prst="rect">
            <a:avLst/>
          </a:prstGeom>
          <a:noFill/>
        </p:spPr>
        <p:txBody>
          <a:bodyPr>
            <a:spAutoFit/>
          </a:bodyPr>
          <a:lstStyle/>
          <a:p>
            <a:pPr eaLnBrk="1" hangingPunct="1">
              <a:buFont typeface="Arial" panose="020B0604020202020204" pitchFamily="34" charset="0"/>
              <a:buNone/>
              <a:defRPr/>
            </a:pPr>
            <a:r>
              <a:rPr lang="en-US" altLang="zh-CN" sz="2400" dirty="0">
                <a:sym typeface="+mn-ea"/>
              </a:rPr>
              <a:t>t</a:t>
            </a:r>
            <a:r>
              <a:rPr lang="en-US" altLang="zh-CN" sz="1050" dirty="0">
                <a:sym typeface="+mn-ea"/>
              </a:rPr>
              <a:t>2</a:t>
            </a:r>
            <a:endParaRPr lang="zh-CN" altLang="en-US" sz="1050" dirty="0">
              <a:sym typeface="+mn-ea"/>
            </a:endParaRPr>
          </a:p>
        </p:txBody>
      </p:sp>
      <p:sp>
        <p:nvSpPr>
          <p:cNvPr id="48" name="文本框 47">
            <a:extLst>
              <a:ext uri="{FF2B5EF4-FFF2-40B4-BE49-F238E27FC236}">
                <a16:creationId xmlns:a16="http://schemas.microsoft.com/office/drawing/2014/main" id="{2F1B3E56-5703-B643-9BAA-9C08626DC461}"/>
              </a:ext>
            </a:extLst>
          </p:cNvPr>
          <p:cNvSpPr txBox="1"/>
          <p:nvPr/>
        </p:nvSpPr>
        <p:spPr>
          <a:xfrm>
            <a:off x="2584449" y="2469264"/>
            <a:ext cx="646331" cy="369332"/>
          </a:xfrm>
          <a:prstGeom prst="rect">
            <a:avLst/>
          </a:prstGeom>
          <a:noFill/>
        </p:spPr>
        <p:txBody>
          <a:bodyPr wrap="none" rtlCol="0">
            <a:spAutoFit/>
          </a:bodyPr>
          <a:lstStyle/>
          <a:p>
            <a:r>
              <a:rPr lang="zh-CN" altLang="en-US" dirty="0"/>
              <a:t>在家</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12DFA6A-C4C7-9041-A03E-BC3B370753A2}"/>
                  </a:ext>
                </a:extLst>
              </p:cNvPr>
              <p:cNvSpPr txBox="1"/>
              <p:nvPr/>
            </p:nvSpPr>
            <p:spPr>
              <a:xfrm>
                <a:off x="3254470" y="1988840"/>
                <a:ext cx="5082610" cy="9212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000" i="1" smtClean="0">
                          <a:latin typeface="Cambria Math" panose="02040503050406030204" pitchFamily="18" charset="0"/>
                        </a:rPr>
                        <m:t>上传的</m:t>
                      </m:r>
                      <m:r>
                        <a:rPr kumimoji="1" lang="zh-CN" altLang="en-US" sz="2000" i="1">
                          <a:latin typeface="Cambria Math" panose="02040503050406030204" pitchFamily="18" charset="0"/>
                        </a:rPr>
                        <m:t>用电量</m:t>
                      </m:r>
                      <m:r>
                        <a:rPr kumimoji="1" lang="zh-CN" altLang="en-US"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acc>
                            <m:accPr>
                              <m:chr m:val="̂"/>
                              <m:ctrlPr>
                                <a:rPr kumimoji="1" lang="en-US" altLang="zh-CN" sz="2000" b="0" i="1" smtClean="0">
                                  <a:latin typeface="Cambria Math" panose="02040503050406030204" pitchFamily="18" charset="0"/>
                                </a:rPr>
                              </m:ctrlPr>
                            </m:accPr>
                            <m:e>
                              <m:r>
                                <a:rPr kumimoji="1" lang="en-US" altLang="zh-CN" sz="2000" b="0" i="1" smtClean="0">
                                  <a:latin typeface="Cambria Math" panose="02040503050406030204" pitchFamily="18" charset="0"/>
                                </a:rPr>
                                <m:t>𝑅</m:t>
                              </m:r>
                            </m:e>
                          </m:acc>
                        </m:e>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i="1">
                                  <a:latin typeface="Cambria Math" panose="02040503050406030204" pitchFamily="18" charset="0"/>
                                </a:rPr>
                                <m:t>1</m:t>
                              </m:r>
                            </m:sub>
                          </m:sSub>
                        </m:sup>
                      </m:sSup>
                      <m:r>
                        <a:rPr kumimoji="1" lang="en-US" altLang="zh-CN" sz="2000" b="0" i="1" smtClean="0">
                          <a:latin typeface="Cambria Math" panose="02040503050406030204" pitchFamily="18" charset="0"/>
                        </a:rPr>
                        <m:t>=</m:t>
                      </m:r>
                      <m:r>
                        <m:rPr>
                          <m:sty m:val="p"/>
                        </m:rPr>
                        <a:rPr kumimoji="1" lang="en-US" altLang="zh-CN" sz="2000" i="1" smtClean="0">
                          <a:latin typeface="Cambria Math" panose="02040503050406030204" pitchFamily="18" charset="0"/>
                        </a:rPr>
                        <m:t>E</m:t>
                      </m:r>
                      <m:r>
                        <a:rPr kumimoji="1" lang="en-US" altLang="zh-CN" sz="2000" b="0" i="1" smtClean="0">
                          <a:latin typeface="Cambria Math" panose="02040503050406030204" pitchFamily="18" charset="0"/>
                        </a:rPr>
                        <m:t>𝑛𝑐</m:t>
                      </m:r>
                      <m:d>
                        <m:dPr>
                          <m:ctrlPr>
                            <a:rPr kumimoji="1" lang="en-US" altLang="zh-CN" sz="2000" b="0" i="1" smtClean="0">
                              <a:latin typeface="Cambria Math" panose="02040503050406030204" pitchFamily="18" charset="0"/>
                            </a:rPr>
                          </m:ctrlPr>
                        </m:dPr>
                        <m:e>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𝑅</m:t>
                              </m:r>
                            </m:e>
                            <m:sub>
                              <m:r>
                                <a:rPr kumimoji="1" lang="en-US" altLang="zh-CN" sz="2000" i="1">
                                  <a:latin typeface="Cambria Math" panose="02040503050406030204" pitchFamily="18" charset="0"/>
                                </a:rPr>
                                <m:t>1</m:t>
                              </m:r>
                            </m:sub>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i="1">
                                      <a:latin typeface="Cambria Math" panose="02040503050406030204" pitchFamily="18" charset="0"/>
                                    </a:rPr>
                                    <m:t>1</m:t>
                                  </m:r>
                                </m:sub>
                              </m:sSub>
                            </m:sup>
                          </m:sSubSup>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𝐿𝑎𝑝</m:t>
                          </m:r>
                          <m:d>
                            <m:dPr>
                              <m:ctrlPr>
                                <a:rPr kumimoji="1" lang="en-US" altLang="zh-CN" sz="2000" b="0" i="1" smtClean="0">
                                  <a:latin typeface="Cambria Math" panose="02040503050406030204" pitchFamily="18" charset="0"/>
                                </a:rPr>
                              </m:ctrlPr>
                            </m:dPr>
                            <m:e>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𝑓</m:t>
                              </m:r>
                            </m:e>
                          </m:d>
                        </m:e>
                      </m:d>
                    </m:oMath>
                  </m:oMathPara>
                </a14:m>
                <a:endParaRPr kumimoji="1" lang="en-US" altLang="zh-CN" sz="2000" b="0" i="1" dirty="0">
                  <a:latin typeface="Cambria Math" panose="02040503050406030204" pitchFamily="18" charset="0"/>
                </a:endParaRPr>
              </a:p>
              <a:p>
                <a14:m>
                  <m:oMath xmlns:m="http://schemas.openxmlformats.org/officeDocument/2006/math">
                    <m:r>
                      <a:rPr kumimoji="1" lang="en-US" altLang="zh-CN" sz="2000" b="0" i="1" smtClean="0">
                        <a:latin typeface="Cambria Math" panose="02040503050406030204" pitchFamily="18" charset="0"/>
                      </a:rPr>
                      <m:t>+</m:t>
                    </m:r>
                    <m:r>
                      <m:rPr>
                        <m:sty m:val="p"/>
                      </m:rPr>
                      <a:rPr kumimoji="1" lang="en-US" altLang="zh-CN" sz="2000" i="1">
                        <a:latin typeface="Cambria Math" panose="02040503050406030204" pitchFamily="18" charset="0"/>
                      </a:rPr>
                      <m:t>E</m:t>
                    </m:r>
                    <m:r>
                      <a:rPr kumimoji="1" lang="en-US" altLang="zh-CN" sz="2000" i="1">
                        <a:latin typeface="Cambria Math" panose="02040503050406030204" pitchFamily="18" charset="0"/>
                      </a:rPr>
                      <m:t>𝑛𝑐</m:t>
                    </m:r>
                    <m:d>
                      <m:dPr>
                        <m:ctrlPr>
                          <a:rPr kumimoji="1" lang="en-US" altLang="zh-CN" sz="2000" i="1">
                            <a:latin typeface="Cambria Math" panose="02040503050406030204" pitchFamily="18" charset="0"/>
                          </a:rPr>
                        </m:ctrlPr>
                      </m:dPr>
                      <m:e>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𝑅</m:t>
                            </m:r>
                          </m:e>
                          <m:sub>
                            <m:r>
                              <a:rPr kumimoji="1" lang="en-US" altLang="zh-CN" sz="2000" i="1">
                                <a:latin typeface="Cambria Math" panose="02040503050406030204" pitchFamily="18" charset="0"/>
                              </a:rPr>
                              <m:t>2</m:t>
                            </m:r>
                          </m:sub>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i="1">
                                    <a:latin typeface="Cambria Math" panose="02040503050406030204" pitchFamily="18" charset="0"/>
                                  </a:rPr>
                                  <m:t>1</m:t>
                                </m:r>
                              </m:sub>
                            </m:sSub>
                          </m:sup>
                        </m:sSubSup>
                        <m:r>
                          <a:rPr kumimoji="1" lang="en-US" altLang="zh-CN" sz="2000" i="1">
                            <a:latin typeface="Cambria Math" panose="02040503050406030204" pitchFamily="18" charset="0"/>
                          </a:rPr>
                          <m:t>+</m:t>
                        </m:r>
                        <m:r>
                          <a:rPr kumimoji="1" lang="en-US" altLang="zh-CN" sz="2000" i="1">
                            <a:latin typeface="Cambria Math" panose="02040503050406030204" pitchFamily="18" charset="0"/>
                          </a:rPr>
                          <m:t>𝐿𝑎𝑝</m:t>
                        </m:r>
                        <m:d>
                          <m:dPr>
                            <m:ctrlPr>
                              <a:rPr kumimoji="1" lang="en-US" altLang="zh-CN" sz="2000" i="1" smtClean="0">
                                <a:latin typeface="Cambria Math" panose="02040503050406030204" pitchFamily="18" charset="0"/>
                              </a:rPr>
                            </m:ctrlPr>
                          </m:dPr>
                          <m:e>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𝑓</m:t>
                            </m:r>
                          </m:e>
                        </m:d>
                      </m:e>
                    </m:d>
                  </m:oMath>
                </a14:m>
                <a:r>
                  <a:rPr kumimoji="1" lang="en-US" altLang="zh-CN" sz="2000" dirty="0"/>
                  <a:t>+ </a:t>
                </a:r>
                <a14:m>
                  <m:oMath xmlns:m="http://schemas.openxmlformats.org/officeDocument/2006/math">
                    <m:r>
                      <m:rPr>
                        <m:sty m:val="p"/>
                      </m:rPr>
                      <a:rPr kumimoji="1" lang="en-US" altLang="zh-CN" sz="2000" i="1">
                        <a:latin typeface="Cambria Math" panose="02040503050406030204" pitchFamily="18" charset="0"/>
                      </a:rPr>
                      <m:t>E</m:t>
                    </m:r>
                    <m:r>
                      <a:rPr kumimoji="1" lang="en-US" altLang="zh-CN" sz="2000" i="1">
                        <a:latin typeface="Cambria Math" panose="02040503050406030204" pitchFamily="18" charset="0"/>
                      </a:rPr>
                      <m:t>𝑛𝑐</m:t>
                    </m:r>
                    <m:d>
                      <m:dPr>
                        <m:ctrlPr>
                          <a:rPr kumimoji="1" lang="en-US" altLang="zh-CN" sz="2000" i="1">
                            <a:latin typeface="Cambria Math" panose="02040503050406030204" pitchFamily="18" charset="0"/>
                          </a:rPr>
                        </m:ctrlPr>
                      </m:dPr>
                      <m:e>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𝑅</m:t>
                            </m:r>
                          </m:e>
                          <m:sub>
                            <m:r>
                              <a:rPr kumimoji="1" lang="en-US" altLang="zh-CN" sz="2000" i="1">
                                <a:latin typeface="Cambria Math" panose="02040503050406030204" pitchFamily="18" charset="0"/>
                              </a:rPr>
                              <m:t>3</m:t>
                            </m:r>
                          </m:sub>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i="1">
                                    <a:latin typeface="Cambria Math" panose="02040503050406030204" pitchFamily="18" charset="0"/>
                                  </a:rPr>
                                  <m:t>1</m:t>
                                </m:r>
                              </m:sub>
                            </m:sSub>
                          </m:sup>
                        </m:sSubSup>
                        <m:r>
                          <a:rPr kumimoji="1" lang="en-US" altLang="zh-CN" sz="2000" i="1">
                            <a:latin typeface="Cambria Math" panose="02040503050406030204" pitchFamily="18" charset="0"/>
                          </a:rPr>
                          <m:t>+</m:t>
                        </m:r>
                        <m:r>
                          <a:rPr kumimoji="1" lang="en-US" altLang="zh-CN" sz="2000" i="1">
                            <a:latin typeface="Cambria Math" panose="02040503050406030204" pitchFamily="18" charset="0"/>
                          </a:rPr>
                          <m:t>𝐿𝑎𝑝</m:t>
                        </m:r>
                        <m:d>
                          <m:dPr>
                            <m:ctrlPr>
                              <a:rPr kumimoji="1" lang="en-US" altLang="zh-CN" sz="2000" i="1">
                                <a:latin typeface="Cambria Math" panose="02040503050406030204" pitchFamily="18" charset="0"/>
                              </a:rPr>
                            </m:ctrlPr>
                          </m:dPr>
                          <m:e>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𝑓</m:t>
                            </m:r>
                          </m:e>
                        </m:d>
                      </m:e>
                    </m:d>
                  </m:oMath>
                </a14:m>
                <a:endParaRPr kumimoji="1" lang="zh-CN" altLang="en-US" sz="2000" dirty="0"/>
              </a:p>
            </p:txBody>
          </p:sp>
        </mc:Choice>
        <mc:Fallback xmlns="">
          <p:sp>
            <p:nvSpPr>
              <p:cNvPr id="7" name="文本框 6">
                <a:extLst>
                  <a:ext uri="{FF2B5EF4-FFF2-40B4-BE49-F238E27FC236}">
                    <a16:creationId xmlns:a16="http://schemas.microsoft.com/office/drawing/2014/main" id="{312DFA6A-C4C7-9041-A03E-BC3B370753A2}"/>
                  </a:ext>
                </a:extLst>
              </p:cNvPr>
              <p:cNvSpPr txBox="1">
                <a:spLocks noRot="1" noChangeAspect="1" noMove="1" noResize="1" noEditPoints="1" noAdjustHandles="1" noChangeArrowheads="1" noChangeShapeType="1" noTextEdit="1"/>
              </p:cNvSpPr>
              <p:nvPr/>
            </p:nvSpPr>
            <p:spPr>
              <a:xfrm>
                <a:off x="3254470" y="1988840"/>
                <a:ext cx="5082610" cy="921278"/>
              </a:xfrm>
              <a:prstGeom prst="rect">
                <a:avLst/>
              </a:prstGeom>
              <a:blipFill>
                <a:blip r:embed="rId5"/>
                <a:stretch>
                  <a:fillRect l="-1746" b="-82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F4DD3D37-8BB7-DF40-A23D-EE2636BC7D4B}"/>
                  </a:ext>
                </a:extLst>
              </p:cNvPr>
              <p:cNvSpPr txBox="1"/>
              <p:nvPr/>
            </p:nvSpPr>
            <p:spPr>
              <a:xfrm>
                <a:off x="2983407" y="1605930"/>
                <a:ext cx="6504240" cy="456472"/>
              </a:xfrm>
              <a:prstGeom prst="rect">
                <a:avLst/>
              </a:prstGeom>
              <a:noFill/>
            </p:spPr>
            <p:txBody>
              <a:bodyPr wrap="square">
                <a:spAutoFit/>
              </a:bodyPr>
              <a:lstStyle/>
              <a:p>
                <a:r>
                  <a:rPr kumimoji="1" lang="zh-CN" altLang="en-US" sz="2000" b="0" dirty="0"/>
                  <a:t>真实用电量</a:t>
                </a:r>
                <a:r>
                  <a:rPr kumimoji="1" lang="zh-CN" altLang="en-US" sz="2000" dirty="0"/>
                  <a:t>：</a:t>
                </a:r>
                <a14:m>
                  <m:oMath xmlns:m="http://schemas.openxmlformats.org/officeDocument/2006/math">
                    <m:sSup>
                      <m:sSupPr>
                        <m:ctrlPr>
                          <a:rPr kumimoji="1" lang="en-US" altLang="zh-CN" sz="2000" i="1">
                            <a:latin typeface="Cambria Math" panose="02040503050406030204" pitchFamily="18" charset="0"/>
                          </a:rPr>
                        </m:ctrlPr>
                      </m:sSupPr>
                      <m:e>
                        <m:r>
                          <a:rPr kumimoji="1" lang="en-US" altLang="zh-CN" sz="2000" b="0" i="1" smtClean="0">
                            <a:latin typeface="Cambria Math" panose="02040503050406030204" pitchFamily="18" charset="0"/>
                          </a:rPr>
                          <m:t>𝑅</m:t>
                        </m:r>
                      </m:e>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i="1">
                                <a:latin typeface="Cambria Math" panose="02040503050406030204" pitchFamily="18" charset="0"/>
                              </a:rPr>
                              <m:t>1</m:t>
                            </m:r>
                          </m:sub>
                        </m:sSub>
                      </m:sup>
                    </m:sSup>
                    <m:r>
                      <a:rPr kumimoji="1" lang="en-US" altLang="zh-CN" sz="2000" b="0" i="1" smtClean="0">
                        <a:latin typeface="Cambria Math" panose="02040503050406030204" pitchFamily="18" charset="0"/>
                      </a:rPr>
                      <m:t>=</m:t>
                    </m:r>
                    <m:r>
                      <m:rPr>
                        <m:sty m:val="p"/>
                      </m:rPr>
                      <a:rPr kumimoji="1" lang="en-US" altLang="zh-CN" sz="2000" i="1">
                        <a:latin typeface="Cambria Math" panose="02040503050406030204" pitchFamily="18" charset="0"/>
                      </a:rPr>
                      <m:t>E</m:t>
                    </m:r>
                    <m:r>
                      <a:rPr kumimoji="1" lang="en-US" altLang="zh-CN" sz="2000" i="1">
                        <a:latin typeface="Cambria Math" panose="02040503050406030204" pitchFamily="18" charset="0"/>
                      </a:rPr>
                      <m:t>𝑛𝑐</m:t>
                    </m:r>
                    <m:r>
                      <a:rPr kumimoji="1" lang="en-US" altLang="zh-CN" sz="2000" i="1">
                        <a:latin typeface="Cambria Math" panose="02040503050406030204" pitchFamily="18" charset="0"/>
                      </a:rPr>
                      <m:t> (</m:t>
                    </m:r>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𝑅</m:t>
                        </m:r>
                      </m:e>
                      <m:sub>
                        <m:r>
                          <a:rPr kumimoji="1" lang="en-US" altLang="zh-CN" sz="2000" b="0" i="1" smtClean="0">
                            <a:latin typeface="Cambria Math" panose="02040503050406030204" pitchFamily="18" charset="0"/>
                          </a:rPr>
                          <m:t>1</m:t>
                        </m:r>
                      </m:sub>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i="1">
                                <a:latin typeface="Cambria Math" panose="02040503050406030204" pitchFamily="18" charset="0"/>
                              </a:rPr>
                              <m:t>1</m:t>
                            </m:r>
                          </m:sub>
                        </m:sSub>
                      </m:sup>
                    </m:sSubSup>
                    <m:r>
                      <a:rPr kumimoji="1" lang="en-US" altLang="zh-CN" sz="2000" b="0" i="1" smtClean="0">
                        <a:latin typeface="Cambria Math" panose="02040503050406030204" pitchFamily="18" charset="0"/>
                      </a:rPr>
                      <m:t>)+</m:t>
                    </m:r>
                    <m:sSubSup>
                      <m:sSubSupPr>
                        <m:ctrlPr>
                          <a:rPr kumimoji="1" lang="en-US" altLang="zh-CN" sz="2000" i="1">
                            <a:latin typeface="Cambria Math" panose="02040503050406030204" pitchFamily="18" charset="0"/>
                          </a:rPr>
                        </m:ctrlPr>
                      </m:sSubSupPr>
                      <m:e>
                        <m:r>
                          <m:rPr>
                            <m:sty m:val="p"/>
                          </m:rPr>
                          <a:rPr kumimoji="1" lang="en-US" altLang="zh-CN" sz="2000" i="1">
                            <a:latin typeface="Cambria Math" panose="02040503050406030204" pitchFamily="18" charset="0"/>
                          </a:rPr>
                          <m:t>E</m:t>
                        </m:r>
                        <m:r>
                          <a:rPr kumimoji="1" lang="en-US" altLang="zh-CN" sz="2000" i="1">
                            <a:latin typeface="Cambria Math" panose="02040503050406030204" pitchFamily="18" charset="0"/>
                          </a:rPr>
                          <m:t>𝑛𝑐</m:t>
                        </m:r>
                        <m:r>
                          <a:rPr kumimoji="1" lang="en-US" altLang="zh-CN" sz="2000" i="1">
                            <a:latin typeface="Cambria Math" panose="02040503050406030204" pitchFamily="18" charset="0"/>
                          </a:rPr>
                          <m:t> (</m:t>
                        </m:r>
                        <m:r>
                          <a:rPr kumimoji="1" lang="en-US" altLang="zh-CN" sz="2000" i="1">
                            <a:latin typeface="Cambria Math" panose="02040503050406030204" pitchFamily="18" charset="0"/>
                          </a:rPr>
                          <m:t>𝑅</m:t>
                        </m:r>
                      </m:e>
                      <m:sub>
                        <m:r>
                          <a:rPr kumimoji="1" lang="en-US" altLang="zh-CN" sz="2000" b="0" i="1" smtClean="0">
                            <a:latin typeface="Cambria Math" panose="02040503050406030204" pitchFamily="18" charset="0"/>
                          </a:rPr>
                          <m:t>2</m:t>
                        </m:r>
                      </m:sub>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i="1">
                                <a:latin typeface="Cambria Math" panose="02040503050406030204" pitchFamily="18" charset="0"/>
                              </a:rPr>
                              <m:t>1</m:t>
                            </m:r>
                          </m:sub>
                        </m:sSub>
                      </m:sup>
                    </m:sSubSup>
                  </m:oMath>
                </a14:m>
                <a:r>
                  <a:rPr lang="en-US" altLang="zh-CN" sz="2000" dirty="0"/>
                  <a:t>)+</a:t>
                </a:r>
                <a:r>
                  <a:rPr kumimoji="1" lang="en-US" altLang="zh-CN" sz="2000" dirty="0"/>
                  <a:t> </a:t>
                </a:r>
                <a14:m>
                  <m:oMath xmlns:m="http://schemas.openxmlformats.org/officeDocument/2006/math">
                    <m:sSubSup>
                      <m:sSubSupPr>
                        <m:ctrlPr>
                          <a:rPr kumimoji="1" lang="en-US" altLang="zh-CN" sz="2000" i="1">
                            <a:latin typeface="Cambria Math" panose="02040503050406030204" pitchFamily="18" charset="0"/>
                          </a:rPr>
                        </m:ctrlPr>
                      </m:sSubSupPr>
                      <m:e>
                        <m:r>
                          <m:rPr>
                            <m:sty m:val="p"/>
                          </m:rPr>
                          <a:rPr kumimoji="1" lang="en-US" altLang="zh-CN" sz="2000" i="1">
                            <a:latin typeface="Cambria Math" panose="02040503050406030204" pitchFamily="18" charset="0"/>
                          </a:rPr>
                          <m:t>E</m:t>
                        </m:r>
                        <m:r>
                          <a:rPr kumimoji="1" lang="en-US" altLang="zh-CN" sz="2000" i="1">
                            <a:latin typeface="Cambria Math" panose="02040503050406030204" pitchFamily="18" charset="0"/>
                          </a:rPr>
                          <m:t>𝑛𝑐</m:t>
                        </m:r>
                        <m:r>
                          <a:rPr kumimoji="1" lang="en-US" altLang="zh-CN" sz="2000" i="1">
                            <a:latin typeface="Cambria Math" panose="02040503050406030204" pitchFamily="18" charset="0"/>
                          </a:rPr>
                          <m:t> (</m:t>
                        </m:r>
                        <m:r>
                          <a:rPr kumimoji="1" lang="en-US" altLang="zh-CN" sz="2000" i="1">
                            <a:latin typeface="Cambria Math" panose="02040503050406030204" pitchFamily="18" charset="0"/>
                          </a:rPr>
                          <m:t>𝑅</m:t>
                        </m:r>
                      </m:e>
                      <m:sub>
                        <m:r>
                          <a:rPr kumimoji="1" lang="en-US" altLang="zh-CN" sz="2000" b="0" i="1" smtClean="0">
                            <a:latin typeface="Cambria Math" panose="02040503050406030204" pitchFamily="18" charset="0"/>
                          </a:rPr>
                          <m:t>3</m:t>
                        </m:r>
                      </m:sub>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i="1">
                                <a:latin typeface="Cambria Math" panose="02040503050406030204" pitchFamily="18" charset="0"/>
                              </a:rPr>
                              <m:t>1</m:t>
                            </m:r>
                          </m:sub>
                        </m:sSub>
                      </m:sup>
                    </m:sSubSup>
                    <m:r>
                      <a:rPr kumimoji="1" lang="en-US" altLang="zh-CN" sz="2000" b="0" i="1" smtClean="0">
                        <a:latin typeface="Cambria Math" panose="02040503050406030204" pitchFamily="18" charset="0"/>
                      </a:rPr>
                      <m:t>)</m:t>
                    </m:r>
                  </m:oMath>
                </a14:m>
                <a:endParaRPr lang="zh-CN" altLang="en-US" sz="2000" dirty="0"/>
              </a:p>
            </p:txBody>
          </p:sp>
        </mc:Choice>
        <mc:Fallback xmlns="">
          <p:sp>
            <p:nvSpPr>
              <p:cNvPr id="52" name="文本框 51">
                <a:extLst>
                  <a:ext uri="{FF2B5EF4-FFF2-40B4-BE49-F238E27FC236}">
                    <a16:creationId xmlns:a16="http://schemas.microsoft.com/office/drawing/2014/main" id="{F4DD3D37-8BB7-DF40-A23D-EE2636BC7D4B}"/>
                  </a:ext>
                </a:extLst>
              </p:cNvPr>
              <p:cNvSpPr txBox="1">
                <a:spLocks noRot="1" noChangeAspect="1" noMove="1" noResize="1" noEditPoints="1" noAdjustHandles="1" noChangeArrowheads="1" noChangeShapeType="1" noTextEdit="1"/>
              </p:cNvSpPr>
              <p:nvPr/>
            </p:nvSpPr>
            <p:spPr>
              <a:xfrm>
                <a:off x="2983407" y="1605930"/>
                <a:ext cx="6504240" cy="456472"/>
              </a:xfrm>
              <a:prstGeom prst="rect">
                <a:avLst/>
              </a:prstGeom>
              <a:blipFill>
                <a:blip r:embed="rId6"/>
                <a:stretch>
                  <a:fillRect l="-975" t="-5405" b="-189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4BA1A0E2-2DCD-B647-ACE8-8C6AC97DE55F}"/>
                  </a:ext>
                </a:extLst>
              </p:cNvPr>
              <p:cNvSpPr txBox="1"/>
              <p:nvPr/>
            </p:nvSpPr>
            <p:spPr>
              <a:xfrm>
                <a:off x="3347864" y="4502348"/>
                <a:ext cx="5171929" cy="9212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000" i="1" smtClean="0">
                          <a:latin typeface="Cambria Math" panose="02040503050406030204" pitchFamily="18" charset="0"/>
                        </a:rPr>
                        <m:t>上传的</m:t>
                      </m:r>
                      <m:r>
                        <a:rPr kumimoji="1" lang="zh-CN" altLang="en-US" sz="2000" i="1">
                          <a:latin typeface="Cambria Math" panose="02040503050406030204" pitchFamily="18" charset="0"/>
                        </a:rPr>
                        <m:t>用电量</m:t>
                      </m:r>
                      <m:r>
                        <a:rPr kumimoji="1" lang="zh-CN" altLang="en-US" sz="2000" b="0" i="1" smtClean="0">
                          <a:latin typeface="Cambria Math" panose="02040503050406030204" pitchFamily="18" charset="0"/>
                        </a:rPr>
                        <m:t>：</m:t>
                      </m:r>
                      <m:sSup>
                        <m:sSupPr>
                          <m:ctrlPr>
                            <a:rPr kumimoji="1" lang="en-US" altLang="zh-CN" sz="2000" i="1">
                              <a:latin typeface="Cambria Math" panose="02040503050406030204" pitchFamily="18" charset="0"/>
                            </a:rPr>
                          </m:ctrlPr>
                        </m:sSupPr>
                        <m:e>
                          <m:acc>
                            <m:accPr>
                              <m:chr m:val="̂"/>
                              <m:ctrlPr>
                                <a:rPr kumimoji="1" lang="en-US" altLang="zh-CN" sz="2000" i="1">
                                  <a:latin typeface="Cambria Math" panose="02040503050406030204" pitchFamily="18" charset="0"/>
                                </a:rPr>
                              </m:ctrlPr>
                            </m:accPr>
                            <m:e>
                              <m:r>
                                <a:rPr kumimoji="1" lang="en-US" altLang="zh-CN" sz="2000" i="1">
                                  <a:latin typeface="Cambria Math" panose="02040503050406030204" pitchFamily="18" charset="0"/>
                                </a:rPr>
                                <m:t>𝑅</m:t>
                              </m:r>
                            </m:e>
                          </m:acc>
                        </m:e>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b="0" i="1" smtClean="0">
                                  <a:latin typeface="Cambria Math" panose="02040503050406030204" pitchFamily="18" charset="0"/>
                                </a:rPr>
                                <m:t>2</m:t>
                              </m:r>
                            </m:sub>
                          </m:sSub>
                        </m:sup>
                      </m:sSup>
                      <m:r>
                        <a:rPr kumimoji="1" lang="en-US" altLang="zh-CN" sz="2000" i="1">
                          <a:latin typeface="Cambria Math" panose="02040503050406030204" pitchFamily="18" charset="0"/>
                        </a:rPr>
                        <m:t>=</m:t>
                      </m:r>
                      <m:r>
                        <m:rPr>
                          <m:sty m:val="p"/>
                        </m:rPr>
                        <a:rPr kumimoji="1" lang="en-US" altLang="zh-CN" sz="2000" i="1">
                          <a:latin typeface="Cambria Math" panose="02040503050406030204" pitchFamily="18" charset="0"/>
                        </a:rPr>
                        <m:t>E</m:t>
                      </m:r>
                      <m:r>
                        <a:rPr kumimoji="1" lang="en-US" altLang="zh-CN" sz="2000" i="1">
                          <a:latin typeface="Cambria Math" panose="02040503050406030204" pitchFamily="18" charset="0"/>
                        </a:rPr>
                        <m:t>𝑛𝑐</m:t>
                      </m:r>
                      <m:d>
                        <m:dPr>
                          <m:ctrlPr>
                            <a:rPr kumimoji="1" lang="en-US" altLang="zh-CN" sz="2000" i="1">
                              <a:latin typeface="Cambria Math" panose="02040503050406030204" pitchFamily="18" charset="0"/>
                            </a:rPr>
                          </m:ctrlPr>
                        </m:dPr>
                        <m:e>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𝑅</m:t>
                              </m:r>
                            </m:e>
                            <m:sub>
                              <m:r>
                                <a:rPr kumimoji="1" lang="en-US" altLang="zh-CN" sz="2000" i="1">
                                  <a:latin typeface="Cambria Math" panose="02040503050406030204" pitchFamily="18" charset="0"/>
                                </a:rPr>
                                <m:t>1</m:t>
                              </m:r>
                            </m:sub>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b="0" i="1" smtClean="0">
                                      <a:latin typeface="Cambria Math" panose="02040503050406030204" pitchFamily="18" charset="0"/>
                                    </a:rPr>
                                    <m:t>2</m:t>
                                  </m:r>
                                </m:sub>
                              </m:sSub>
                            </m:sup>
                          </m:sSubSup>
                          <m:r>
                            <a:rPr kumimoji="1" lang="en-US" altLang="zh-CN" sz="2000" i="1">
                              <a:latin typeface="Cambria Math" panose="02040503050406030204" pitchFamily="18" charset="0"/>
                            </a:rPr>
                            <m:t>+</m:t>
                          </m:r>
                          <m:r>
                            <a:rPr kumimoji="1" lang="en-US" altLang="zh-CN" sz="2000" i="1">
                              <a:latin typeface="Cambria Math" panose="02040503050406030204" pitchFamily="18" charset="0"/>
                            </a:rPr>
                            <m:t>𝐿𝑎𝑝</m:t>
                          </m:r>
                          <m:d>
                            <m:dPr>
                              <m:ctrlPr>
                                <a:rPr kumimoji="1" lang="en-US" altLang="zh-CN" sz="2000" i="1">
                                  <a:latin typeface="Cambria Math" panose="02040503050406030204" pitchFamily="18" charset="0"/>
                                </a:rPr>
                              </m:ctrlPr>
                            </m:dPr>
                            <m:e>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𝑓</m:t>
                              </m:r>
                            </m:e>
                          </m:d>
                        </m:e>
                      </m:d>
                    </m:oMath>
                  </m:oMathPara>
                </a14:m>
                <a:endParaRPr kumimoji="1" lang="en-US" altLang="zh-CN"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rPr>
                        <m:t>+</m:t>
                      </m:r>
                      <m:r>
                        <m:rPr>
                          <m:sty m:val="p"/>
                        </m:rPr>
                        <a:rPr kumimoji="1" lang="en-US" altLang="zh-CN" sz="2000" i="1">
                          <a:latin typeface="Cambria Math" panose="02040503050406030204" pitchFamily="18" charset="0"/>
                        </a:rPr>
                        <m:t>E</m:t>
                      </m:r>
                      <m:r>
                        <a:rPr kumimoji="1" lang="en-US" altLang="zh-CN" sz="2000" i="1">
                          <a:latin typeface="Cambria Math" panose="02040503050406030204" pitchFamily="18" charset="0"/>
                        </a:rPr>
                        <m:t>𝑛𝑐</m:t>
                      </m:r>
                      <m:d>
                        <m:dPr>
                          <m:ctrlPr>
                            <a:rPr kumimoji="1" lang="en-US" altLang="zh-CN" sz="2000" i="1">
                              <a:latin typeface="Cambria Math" panose="02040503050406030204" pitchFamily="18" charset="0"/>
                            </a:rPr>
                          </m:ctrlPr>
                        </m:dPr>
                        <m:e>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𝑅</m:t>
                              </m:r>
                            </m:e>
                            <m:sub>
                              <m:r>
                                <a:rPr kumimoji="1" lang="en-US" altLang="zh-CN" sz="2000" i="1">
                                  <a:latin typeface="Cambria Math" panose="02040503050406030204" pitchFamily="18" charset="0"/>
                                </a:rPr>
                                <m:t>2</m:t>
                              </m:r>
                            </m:sub>
                            <m:sup>
                              <m:sSub>
                                <m:sSubPr>
                                  <m:ctrlPr>
                                    <a:rPr kumimoji="1" lang="en-US" altLang="zh-CN" sz="2000" i="1" smtClean="0">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b="0" i="1" smtClean="0">
                                      <a:latin typeface="Cambria Math" panose="02040503050406030204" pitchFamily="18" charset="0"/>
                                    </a:rPr>
                                    <m:t>2</m:t>
                                  </m:r>
                                </m:sub>
                              </m:sSub>
                            </m:sup>
                          </m:sSubSup>
                          <m:r>
                            <a:rPr kumimoji="1" lang="en-US" altLang="zh-CN" sz="2000" i="1">
                              <a:latin typeface="Cambria Math" panose="02040503050406030204" pitchFamily="18" charset="0"/>
                            </a:rPr>
                            <m:t>+</m:t>
                          </m:r>
                          <m:r>
                            <a:rPr kumimoji="1" lang="en-US" altLang="zh-CN" sz="2000" i="1">
                              <a:latin typeface="Cambria Math" panose="02040503050406030204" pitchFamily="18" charset="0"/>
                            </a:rPr>
                            <m:t>𝐿𝑎𝑝</m:t>
                          </m:r>
                          <m:d>
                            <m:dPr>
                              <m:ctrlPr>
                                <a:rPr kumimoji="1" lang="en-US" altLang="zh-CN" sz="2000" i="1">
                                  <a:latin typeface="Cambria Math" panose="02040503050406030204" pitchFamily="18" charset="0"/>
                                </a:rPr>
                              </m:ctrlPr>
                            </m:dPr>
                            <m:e>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𝑓</m:t>
                              </m:r>
                            </m:e>
                          </m:d>
                        </m:e>
                      </m:d>
                      <m:r>
                        <m:rPr>
                          <m:nor/>
                        </m:rPr>
                        <a:rPr kumimoji="1" lang="en-US" altLang="zh-CN" sz="2000" dirty="0"/>
                        <m:t>+ </m:t>
                      </m:r>
                      <m:r>
                        <m:rPr>
                          <m:sty m:val="p"/>
                        </m:rPr>
                        <a:rPr kumimoji="1" lang="en-US" altLang="zh-CN" sz="2000" i="1">
                          <a:latin typeface="Cambria Math" panose="02040503050406030204" pitchFamily="18" charset="0"/>
                        </a:rPr>
                        <m:t>E</m:t>
                      </m:r>
                      <m:r>
                        <a:rPr kumimoji="1" lang="en-US" altLang="zh-CN" sz="2000" i="1">
                          <a:latin typeface="Cambria Math" panose="02040503050406030204" pitchFamily="18" charset="0"/>
                        </a:rPr>
                        <m:t>𝑛𝑐</m:t>
                      </m:r>
                      <m:d>
                        <m:dPr>
                          <m:ctrlPr>
                            <a:rPr kumimoji="1" lang="en-US" altLang="zh-CN" sz="2000" i="1">
                              <a:latin typeface="Cambria Math" panose="02040503050406030204" pitchFamily="18" charset="0"/>
                            </a:rPr>
                          </m:ctrlPr>
                        </m:dPr>
                        <m:e>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𝑅</m:t>
                              </m:r>
                            </m:e>
                            <m:sub>
                              <m:r>
                                <a:rPr kumimoji="1" lang="en-US" altLang="zh-CN" sz="2000" i="1">
                                  <a:latin typeface="Cambria Math" panose="02040503050406030204" pitchFamily="18" charset="0"/>
                                </a:rPr>
                                <m:t>3</m:t>
                              </m:r>
                            </m:sub>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b="0" i="1" smtClean="0">
                                      <a:latin typeface="Cambria Math" panose="02040503050406030204" pitchFamily="18" charset="0"/>
                                    </a:rPr>
                                    <m:t>2</m:t>
                                  </m:r>
                                </m:sub>
                              </m:sSub>
                            </m:sup>
                          </m:sSubSup>
                          <m:r>
                            <a:rPr kumimoji="1" lang="en-US" altLang="zh-CN" sz="2000" i="1">
                              <a:latin typeface="Cambria Math" panose="02040503050406030204" pitchFamily="18" charset="0"/>
                            </a:rPr>
                            <m:t>+</m:t>
                          </m:r>
                          <m:r>
                            <a:rPr kumimoji="1" lang="en-US" altLang="zh-CN" sz="2000" i="1">
                              <a:latin typeface="Cambria Math" panose="02040503050406030204" pitchFamily="18" charset="0"/>
                            </a:rPr>
                            <m:t>𝐿𝑎𝑝</m:t>
                          </m:r>
                          <m:d>
                            <m:dPr>
                              <m:ctrlPr>
                                <a:rPr kumimoji="1" lang="en-US" altLang="zh-CN" sz="2000" i="1">
                                  <a:latin typeface="Cambria Math" panose="02040503050406030204" pitchFamily="18" charset="0"/>
                                </a:rPr>
                              </m:ctrlPr>
                            </m:dPr>
                            <m:e>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𝑓</m:t>
                              </m:r>
                            </m:e>
                          </m:d>
                        </m:e>
                      </m:d>
                    </m:oMath>
                  </m:oMathPara>
                </a14:m>
                <a:endParaRPr kumimoji="1" lang="zh-CN" altLang="en-US" sz="2000" dirty="0"/>
              </a:p>
            </p:txBody>
          </p:sp>
        </mc:Choice>
        <mc:Fallback xmlns="">
          <p:sp>
            <p:nvSpPr>
              <p:cNvPr id="53" name="文本框 52">
                <a:extLst>
                  <a:ext uri="{FF2B5EF4-FFF2-40B4-BE49-F238E27FC236}">
                    <a16:creationId xmlns:a16="http://schemas.microsoft.com/office/drawing/2014/main" id="{4BA1A0E2-2DCD-B647-ACE8-8C6AC97DE55F}"/>
                  </a:ext>
                </a:extLst>
              </p:cNvPr>
              <p:cNvSpPr txBox="1">
                <a:spLocks noRot="1" noChangeAspect="1" noMove="1" noResize="1" noEditPoints="1" noAdjustHandles="1" noChangeArrowheads="1" noChangeShapeType="1" noTextEdit="1"/>
              </p:cNvSpPr>
              <p:nvPr/>
            </p:nvSpPr>
            <p:spPr>
              <a:xfrm>
                <a:off x="3347864" y="4502348"/>
                <a:ext cx="5171929" cy="921278"/>
              </a:xfrm>
              <a:prstGeom prst="rect">
                <a:avLst/>
              </a:prstGeom>
              <a:blipFill>
                <a:blip r:embed="rId7"/>
                <a:stretch>
                  <a:fillRect l="-489" b="-40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6FF43F9D-CA31-0B46-AE7B-2B51EE419556}"/>
                  </a:ext>
                </a:extLst>
              </p:cNvPr>
              <p:cNvSpPr txBox="1"/>
              <p:nvPr/>
            </p:nvSpPr>
            <p:spPr>
              <a:xfrm>
                <a:off x="3059832" y="4077072"/>
                <a:ext cx="5999870" cy="456472"/>
              </a:xfrm>
              <a:prstGeom prst="rect">
                <a:avLst/>
              </a:prstGeom>
              <a:noFill/>
            </p:spPr>
            <p:txBody>
              <a:bodyPr wrap="square">
                <a:spAutoFit/>
              </a:bodyPr>
              <a:lstStyle/>
              <a:p>
                <a:r>
                  <a:rPr kumimoji="1" lang="zh-CN" altLang="en-US" sz="2000" b="0" dirty="0"/>
                  <a:t>真实用电量：</a:t>
                </a:r>
                <a14:m>
                  <m:oMath xmlns:m="http://schemas.openxmlformats.org/officeDocument/2006/math">
                    <m:sSup>
                      <m:sSupPr>
                        <m:ctrlPr>
                          <a:rPr kumimoji="1" lang="en-US" altLang="zh-CN" sz="2000" i="1">
                            <a:latin typeface="Cambria Math" panose="02040503050406030204" pitchFamily="18" charset="0"/>
                          </a:rPr>
                        </m:ctrlPr>
                      </m:sSupPr>
                      <m:e>
                        <m:r>
                          <a:rPr kumimoji="1" lang="en-US" altLang="zh-CN" sz="2000" i="1">
                            <a:latin typeface="Cambria Math" panose="02040503050406030204" pitchFamily="18" charset="0"/>
                          </a:rPr>
                          <m:t>𝑅</m:t>
                        </m:r>
                      </m:e>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b="0" i="1" smtClean="0">
                                <a:latin typeface="Cambria Math" panose="02040503050406030204" pitchFamily="18" charset="0"/>
                              </a:rPr>
                              <m:t>2</m:t>
                            </m:r>
                          </m:sub>
                        </m:sSub>
                      </m:sup>
                    </m:sSup>
                    <m:r>
                      <a:rPr kumimoji="1" lang="en-US" altLang="zh-CN" sz="2000" b="0" i="1" smtClean="0">
                        <a:latin typeface="Cambria Math" panose="02040503050406030204" pitchFamily="18" charset="0"/>
                      </a:rPr>
                      <m:t>=</m:t>
                    </m:r>
                    <m:sSubSup>
                      <m:sSubSupPr>
                        <m:ctrlPr>
                          <a:rPr kumimoji="1" lang="en-US" altLang="zh-CN" sz="2000" i="1">
                            <a:latin typeface="Cambria Math" panose="02040503050406030204" pitchFamily="18" charset="0"/>
                          </a:rPr>
                        </m:ctrlPr>
                      </m:sSubSupPr>
                      <m:e>
                        <m:r>
                          <m:rPr>
                            <m:sty m:val="p"/>
                          </m:rPr>
                          <a:rPr kumimoji="1" lang="en-US" altLang="zh-CN" sz="2000" i="1">
                            <a:latin typeface="Cambria Math" panose="02040503050406030204" pitchFamily="18" charset="0"/>
                          </a:rPr>
                          <m:t>E</m:t>
                        </m:r>
                        <m:r>
                          <a:rPr kumimoji="1" lang="en-US" altLang="zh-CN" sz="2000" i="1">
                            <a:latin typeface="Cambria Math" panose="02040503050406030204" pitchFamily="18" charset="0"/>
                          </a:rPr>
                          <m:t>𝑛𝑐</m:t>
                        </m:r>
                        <m:r>
                          <a:rPr kumimoji="1" lang="en-US" altLang="zh-CN" sz="2000" i="1">
                            <a:latin typeface="Cambria Math" panose="02040503050406030204" pitchFamily="18" charset="0"/>
                          </a:rPr>
                          <m:t> (</m:t>
                        </m:r>
                        <m:r>
                          <a:rPr kumimoji="1" lang="en-US" altLang="zh-CN" sz="2000" i="1">
                            <a:latin typeface="Cambria Math" panose="02040503050406030204" pitchFamily="18" charset="0"/>
                          </a:rPr>
                          <m:t>𝑅</m:t>
                        </m:r>
                      </m:e>
                      <m:sub>
                        <m:r>
                          <a:rPr kumimoji="1" lang="en-US" altLang="zh-CN" sz="2000" i="1">
                            <a:latin typeface="Cambria Math" panose="02040503050406030204" pitchFamily="18" charset="0"/>
                          </a:rPr>
                          <m:t>1</m:t>
                        </m:r>
                      </m:sub>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b="0" i="1" smtClean="0">
                                <a:latin typeface="Cambria Math" panose="02040503050406030204" pitchFamily="18" charset="0"/>
                              </a:rPr>
                              <m:t>2</m:t>
                            </m:r>
                          </m:sub>
                        </m:sSub>
                      </m:sup>
                    </m:sSubSup>
                    <m:r>
                      <a:rPr kumimoji="1" lang="en-US" altLang="zh-CN" sz="2000" b="0" i="1" smtClean="0">
                        <a:latin typeface="Cambria Math" panose="02040503050406030204" pitchFamily="18" charset="0"/>
                      </a:rPr>
                      <m:t>)</m:t>
                    </m:r>
                    <m:r>
                      <a:rPr kumimoji="1" lang="en-US" altLang="zh-CN" sz="2000" i="1">
                        <a:latin typeface="Cambria Math" panose="02040503050406030204" pitchFamily="18" charset="0"/>
                      </a:rPr>
                      <m:t>+</m:t>
                    </m:r>
                    <m:r>
                      <m:rPr>
                        <m:sty m:val="p"/>
                      </m:rPr>
                      <a:rPr kumimoji="1" lang="en-US" altLang="zh-CN" sz="2000" i="1">
                        <a:latin typeface="Cambria Math" panose="02040503050406030204" pitchFamily="18" charset="0"/>
                      </a:rPr>
                      <m:t>E</m:t>
                    </m:r>
                    <m:r>
                      <a:rPr kumimoji="1" lang="en-US" altLang="zh-CN" sz="2000" i="1">
                        <a:latin typeface="Cambria Math" panose="02040503050406030204" pitchFamily="18" charset="0"/>
                      </a:rPr>
                      <m:t>𝑛𝑐</m:t>
                    </m:r>
                    <m:r>
                      <a:rPr kumimoji="1" lang="en-US" altLang="zh-CN" sz="2000" i="1">
                        <a:latin typeface="Cambria Math" panose="02040503050406030204" pitchFamily="18" charset="0"/>
                      </a:rPr>
                      <m:t> (</m:t>
                    </m:r>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𝑅</m:t>
                        </m:r>
                      </m:e>
                      <m:sub>
                        <m:r>
                          <a:rPr kumimoji="1" lang="en-US" altLang="zh-CN" sz="2000" i="1">
                            <a:latin typeface="Cambria Math" panose="02040503050406030204" pitchFamily="18" charset="0"/>
                          </a:rPr>
                          <m:t>2</m:t>
                        </m:r>
                      </m:sub>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b="0" i="1" smtClean="0">
                                <a:latin typeface="Cambria Math" panose="02040503050406030204" pitchFamily="18" charset="0"/>
                              </a:rPr>
                              <m:t>2</m:t>
                            </m:r>
                          </m:sub>
                        </m:sSub>
                      </m:sup>
                    </m:sSubSup>
                    <m:r>
                      <a:rPr kumimoji="1" lang="en-US" altLang="zh-CN" sz="2000" b="0" i="1" smtClean="0">
                        <a:latin typeface="Cambria Math" panose="02040503050406030204" pitchFamily="18" charset="0"/>
                      </a:rPr>
                      <m:t>)</m:t>
                    </m:r>
                    <m:r>
                      <m:rPr>
                        <m:nor/>
                      </m:rPr>
                      <a:rPr lang="en-US" altLang="zh-CN" sz="2000" dirty="0"/>
                      <m:t>+</m:t>
                    </m:r>
                    <m:r>
                      <m:rPr>
                        <m:sty m:val="p"/>
                      </m:rPr>
                      <a:rPr kumimoji="1" lang="en-US" altLang="zh-CN" sz="2000" i="1">
                        <a:latin typeface="Cambria Math" panose="02040503050406030204" pitchFamily="18" charset="0"/>
                      </a:rPr>
                      <m:t>E</m:t>
                    </m:r>
                    <m:r>
                      <a:rPr kumimoji="1" lang="en-US" altLang="zh-CN" sz="2000" i="1">
                        <a:latin typeface="Cambria Math" panose="02040503050406030204" pitchFamily="18" charset="0"/>
                      </a:rPr>
                      <m:t>𝑛𝑐</m:t>
                    </m:r>
                    <m:r>
                      <a:rPr kumimoji="1" lang="en-US" altLang="zh-CN" sz="2000" i="1">
                        <a:latin typeface="Cambria Math" panose="02040503050406030204" pitchFamily="18" charset="0"/>
                      </a:rPr>
                      <m:t> (</m:t>
                    </m:r>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𝑅</m:t>
                        </m:r>
                      </m:e>
                      <m:sub>
                        <m:r>
                          <a:rPr kumimoji="1" lang="en-US" altLang="zh-CN" sz="2000" i="1">
                            <a:latin typeface="Cambria Math" panose="02040503050406030204" pitchFamily="18" charset="0"/>
                          </a:rPr>
                          <m:t>3</m:t>
                        </m:r>
                      </m:sub>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b="0" i="1" smtClean="0">
                                <a:latin typeface="Cambria Math" panose="02040503050406030204" pitchFamily="18" charset="0"/>
                              </a:rPr>
                              <m:t>2</m:t>
                            </m:r>
                          </m:sub>
                        </m:sSub>
                      </m:sup>
                    </m:sSubSup>
                    <m:r>
                      <a:rPr kumimoji="1" lang="en-US" altLang="zh-CN" sz="2000" b="0" i="1" smtClean="0">
                        <a:latin typeface="Cambria Math" panose="02040503050406030204" pitchFamily="18" charset="0"/>
                      </a:rPr>
                      <m:t>)</m:t>
                    </m:r>
                  </m:oMath>
                </a14:m>
                <a:endParaRPr lang="zh-CN" altLang="en-US" sz="2000" dirty="0"/>
              </a:p>
            </p:txBody>
          </p:sp>
        </mc:Choice>
        <mc:Fallback xmlns="">
          <p:sp>
            <p:nvSpPr>
              <p:cNvPr id="54" name="文本框 53">
                <a:extLst>
                  <a:ext uri="{FF2B5EF4-FFF2-40B4-BE49-F238E27FC236}">
                    <a16:creationId xmlns:a16="http://schemas.microsoft.com/office/drawing/2014/main" id="{6FF43F9D-CA31-0B46-AE7B-2B51EE419556}"/>
                  </a:ext>
                </a:extLst>
              </p:cNvPr>
              <p:cNvSpPr txBox="1">
                <a:spLocks noRot="1" noChangeAspect="1" noMove="1" noResize="1" noEditPoints="1" noAdjustHandles="1" noChangeArrowheads="1" noChangeShapeType="1" noTextEdit="1"/>
              </p:cNvSpPr>
              <p:nvPr/>
            </p:nvSpPr>
            <p:spPr>
              <a:xfrm>
                <a:off x="3059832" y="4077072"/>
                <a:ext cx="5999870" cy="456472"/>
              </a:xfrm>
              <a:prstGeom prst="rect">
                <a:avLst/>
              </a:prstGeom>
              <a:blipFill>
                <a:blip r:embed="rId8"/>
                <a:stretch>
                  <a:fillRect l="-1055" t="-5405" b="-10811"/>
                </a:stretch>
              </a:blipFill>
            </p:spPr>
            <p:txBody>
              <a:bodyPr/>
              <a:lstStyle/>
              <a:p>
                <a:r>
                  <a:rPr lang="zh-CN" altLang="en-US">
                    <a:noFill/>
                  </a:rPr>
                  <a:t> </a:t>
                </a:r>
              </a:p>
            </p:txBody>
          </p:sp>
        </mc:Fallback>
      </mc:AlternateContent>
      <p:pic>
        <p:nvPicPr>
          <p:cNvPr id="57" name="图片 8">
            <a:extLst>
              <a:ext uri="{FF2B5EF4-FFF2-40B4-BE49-F238E27FC236}">
                <a16:creationId xmlns:a16="http://schemas.microsoft.com/office/drawing/2014/main" id="{3800C7C2-7863-6940-B11F-5FA03453A4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0117" y="2276381"/>
            <a:ext cx="627764" cy="60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27">
            <a:extLst>
              <a:ext uri="{FF2B5EF4-FFF2-40B4-BE49-F238E27FC236}">
                <a16:creationId xmlns:a16="http://schemas.microsoft.com/office/drawing/2014/main" id="{E4E68390-35B5-6142-BD8D-4A294FDFE0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87104" y="2118919"/>
            <a:ext cx="252520" cy="39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8">
            <a:extLst>
              <a:ext uri="{FF2B5EF4-FFF2-40B4-BE49-F238E27FC236}">
                <a16:creationId xmlns:a16="http://schemas.microsoft.com/office/drawing/2014/main" id="{0D6D9CF9-C5E0-AB4C-87C0-8F84B85CCA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0072" y="1488476"/>
            <a:ext cx="627764" cy="60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27">
            <a:extLst>
              <a:ext uri="{FF2B5EF4-FFF2-40B4-BE49-F238E27FC236}">
                <a16:creationId xmlns:a16="http://schemas.microsoft.com/office/drawing/2014/main" id="{F3521B5E-D440-3C48-8841-26E3BCC32D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7059" y="1331014"/>
            <a:ext cx="252520" cy="39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1F0A1205-D7CF-0E4B-ADD1-76540ACE1FE9}"/>
                  </a:ext>
                </a:extLst>
              </p:cNvPr>
              <p:cNvSpPr txBox="1"/>
              <p:nvPr/>
            </p:nvSpPr>
            <p:spPr>
              <a:xfrm>
                <a:off x="1953411" y="1706101"/>
                <a:ext cx="3107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𝑈</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63" name="文本框 62">
                <a:extLst>
                  <a:ext uri="{FF2B5EF4-FFF2-40B4-BE49-F238E27FC236}">
                    <a16:creationId xmlns:a16="http://schemas.microsoft.com/office/drawing/2014/main" id="{1F0A1205-D7CF-0E4B-ADD1-76540ACE1FE9}"/>
                  </a:ext>
                </a:extLst>
              </p:cNvPr>
              <p:cNvSpPr txBox="1">
                <a:spLocks noRot="1" noChangeAspect="1" noMove="1" noResize="1" noEditPoints="1" noAdjustHandles="1" noChangeArrowheads="1" noChangeShapeType="1" noTextEdit="1"/>
              </p:cNvSpPr>
              <p:nvPr/>
            </p:nvSpPr>
            <p:spPr>
              <a:xfrm>
                <a:off x="1953411" y="1706101"/>
                <a:ext cx="310726" cy="276999"/>
              </a:xfrm>
              <a:prstGeom prst="rect">
                <a:avLst/>
              </a:prstGeom>
              <a:blipFill>
                <a:blip r:embed="rId9"/>
                <a:stretch>
                  <a:fillRect l="-11538" r="-3846"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5DCB1743-3A56-0A4E-84C5-B503FC8E2318}"/>
                  </a:ext>
                </a:extLst>
              </p:cNvPr>
              <p:cNvSpPr txBox="1"/>
              <p:nvPr/>
            </p:nvSpPr>
            <p:spPr>
              <a:xfrm>
                <a:off x="1456390" y="2745807"/>
                <a:ext cx="3160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𝑈</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64" name="文本框 63">
                <a:extLst>
                  <a:ext uri="{FF2B5EF4-FFF2-40B4-BE49-F238E27FC236}">
                    <a16:creationId xmlns:a16="http://schemas.microsoft.com/office/drawing/2014/main" id="{5DCB1743-3A56-0A4E-84C5-B503FC8E2318}"/>
                  </a:ext>
                </a:extLst>
              </p:cNvPr>
              <p:cNvSpPr txBox="1">
                <a:spLocks noRot="1" noChangeAspect="1" noMove="1" noResize="1" noEditPoints="1" noAdjustHandles="1" noChangeArrowheads="1" noChangeShapeType="1" noTextEdit="1"/>
              </p:cNvSpPr>
              <p:nvPr/>
            </p:nvSpPr>
            <p:spPr>
              <a:xfrm>
                <a:off x="1456390" y="2745807"/>
                <a:ext cx="316048" cy="276999"/>
              </a:xfrm>
              <a:prstGeom prst="rect">
                <a:avLst/>
              </a:prstGeom>
              <a:blipFill>
                <a:blip r:embed="rId10"/>
                <a:stretch>
                  <a:fillRect l="-15385" r="-3846"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40472C03-2F70-1640-ACC6-86C765D2B23F}"/>
                  </a:ext>
                </a:extLst>
              </p:cNvPr>
              <p:cNvSpPr txBox="1"/>
              <p:nvPr/>
            </p:nvSpPr>
            <p:spPr>
              <a:xfrm>
                <a:off x="2460571" y="2821406"/>
                <a:ext cx="3160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𝑈</m:t>
                          </m:r>
                        </m:e>
                        <m:sub>
                          <m:r>
                            <a:rPr kumimoji="1" lang="en-US" altLang="zh-CN" b="0" i="1" smtClean="0">
                              <a:latin typeface="Cambria Math" panose="02040503050406030204" pitchFamily="18" charset="0"/>
                            </a:rPr>
                            <m:t>3</m:t>
                          </m:r>
                        </m:sub>
                      </m:sSub>
                    </m:oMath>
                  </m:oMathPara>
                </a14:m>
                <a:endParaRPr kumimoji="1" lang="zh-CN" altLang="en-US" dirty="0"/>
              </a:p>
            </p:txBody>
          </p:sp>
        </mc:Choice>
        <mc:Fallback xmlns="">
          <p:sp>
            <p:nvSpPr>
              <p:cNvPr id="65" name="文本框 64">
                <a:extLst>
                  <a:ext uri="{FF2B5EF4-FFF2-40B4-BE49-F238E27FC236}">
                    <a16:creationId xmlns:a16="http://schemas.microsoft.com/office/drawing/2014/main" id="{40472C03-2F70-1640-ACC6-86C765D2B23F}"/>
                  </a:ext>
                </a:extLst>
              </p:cNvPr>
              <p:cNvSpPr txBox="1">
                <a:spLocks noRot="1" noChangeAspect="1" noMove="1" noResize="1" noEditPoints="1" noAdjustHandles="1" noChangeArrowheads="1" noChangeShapeType="1" noTextEdit="1"/>
              </p:cNvSpPr>
              <p:nvPr/>
            </p:nvSpPr>
            <p:spPr>
              <a:xfrm>
                <a:off x="2460571" y="2821406"/>
                <a:ext cx="316048" cy="276999"/>
              </a:xfrm>
              <a:prstGeom prst="rect">
                <a:avLst/>
              </a:prstGeom>
              <a:blipFill>
                <a:blip r:embed="rId11"/>
                <a:stretch>
                  <a:fillRect l="-11538" r="-3846" b="-22727"/>
                </a:stretch>
              </a:blipFill>
            </p:spPr>
            <p:txBody>
              <a:bodyPr/>
              <a:lstStyle/>
              <a:p>
                <a:r>
                  <a:rPr lang="zh-CN" altLang="en-US">
                    <a:noFill/>
                  </a:rPr>
                  <a:t> </a:t>
                </a:r>
              </a:p>
            </p:txBody>
          </p:sp>
        </mc:Fallback>
      </mc:AlternateContent>
      <p:sp>
        <p:nvSpPr>
          <p:cNvPr id="66" name="椭圆 65">
            <a:extLst>
              <a:ext uri="{FF2B5EF4-FFF2-40B4-BE49-F238E27FC236}">
                <a16:creationId xmlns:a16="http://schemas.microsoft.com/office/drawing/2014/main" id="{DBAB106A-0C4F-CD40-85C1-76576A62081E}"/>
              </a:ext>
            </a:extLst>
          </p:cNvPr>
          <p:cNvSpPr/>
          <p:nvPr/>
        </p:nvSpPr>
        <p:spPr bwMode="auto">
          <a:xfrm>
            <a:off x="888833" y="4287855"/>
            <a:ext cx="1643335" cy="13650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dirty="0"/>
          </a:p>
        </p:txBody>
      </p:sp>
      <p:pic>
        <p:nvPicPr>
          <p:cNvPr id="67" name="图片 8">
            <a:extLst>
              <a:ext uri="{FF2B5EF4-FFF2-40B4-BE49-F238E27FC236}">
                <a16:creationId xmlns:a16="http://schemas.microsoft.com/office/drawing/2014/main" id="{3E0CFAA4-3F21-2040-9EFC-22613C8B34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071" y="4919411"/>
            <a:ext cx="627764" cy="60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图片 27">
            <a:extLst>
              <a:ext uri="{FF2B5EF4-FFF2-40B4-BE49-F238E27FC236}">
                <a16:creationId xmlns:a16="http://schemas.microsoft.com/office/drawing/2014/main" id="{086A71A3-C453-DE42-9406-69481D3591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905" y="4747697"/>
            <a:ext cx="252520" cy="39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图片 8">
            <a:extLst>
              <a:ext uri="{FF2B5EF4-FFF2-40B4-BE49-F238E27FC236}">
                <a16:creationId xmlns:a16="http://schemas.microsoft.com/office/drawing/2014/main" id="{35FF429D-583C-C544-8EB3-057F15129E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7836" y="4914823"/>
            <a:ext cx="627764" cy="60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A1A69C6E-2528-EA4E-BBC2-094E554A663E}"/>
                  </a:ext>
                </a:extLst>
              </p:cNvPr>
              <p:cNvSpPr txBox="1"/>
              <p:nvPr/>
            </p:nvSpPr>
            <p:spPr>
              <a:xfrm>
                <a:off x="1901130" y="4344543"/>
                <a:ext cx="3107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𝑈</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72" name="文本框 71">
                <a:extLst>
                  <a:ext uri="{FF2B5EF4-FFF2-40B4-BE49-F238E27FC236}">
                    <a16:creationId xmlns:a16="http://schemas.microsoft.com/office/drawing/2014/main" id="{A1A69C6E-2528-EA4E-BBC2-094E554A663E}"/>
                  </a:ext>
                </a:extLst>
              </p:cNvPr>
              <p:cNvSpPr txBox="1">
                <a:spLocks noRot="1" noChangeAspect="1" noMove="1" noResize="1" noEditPoints="1" noAdjustHandles="1" noChangeArrowheads="1" noChangeShapeType="1" noTextEdit="1"/>
              </p:cNvSpPr>
              <p:nvPr/>
            </p:nvSpPr>
            <p:spPr>
              <a:xfrm>
                <a:off x="1901130" y="4344543"/>
                <a:ext cx="310726" cy="276999"/>
              </a:xfrm>
              <a:prstGeom prst="rect">
                <a:avLst/>
              </a:prstGeom>
              <a:blipFill>
                <a:blip r:embed="rId12"/>
                <a:stretch>
                  <a:fillRect l="-15385" r="-3846"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A35776A8-C0A5-2B41-B413-8547429DFA5F}"/>
                  </a:ext>
                </a:extLst>
              </p:cNvPr>
              <p:cNvSpPr txBox="1"/>
              <p:nvPr/>
            </p:nvSpPr>
            <p:spPr>
              <a:xfrm>
                <a:off x="1404109" y="5384249"/>
                <a:ext cx="3160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𝑈</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73" name="文本框 72">
                <a:extLst>
                  <a:ext uri="{FF2B5EF4-FFF2-40B4-BE49-F238E27FC236}">
                    <a16:creationId xmlns:a16="http://schemas.microsoft.com/office/drawing/2014/main" id="{A35776A8-C0A5-2B41-B413-8547429DFA5F}"/>
                  </a:ext>
                </a:extLst>
              </p:cNvPr>
              <p:cNvSpPr txBox="1">
                <a:spLocks noRot="1" noChangeAspect="1" noMove="1" noResize="1" noEditPoints="1" noAdjustHandles="1" noChangeArrowheads="1" noChangeShapeType="1" noTextEdit="1"/>
              </p:cNvSpPr>
              <p:nvPr/>
            </p:nvSpPr>
            <p:spPr>
              <a:xfrm>
                <a:off x="1404109" y="5384249"/>
                <a:ext cx="316048" cy="276999"/>
              </a:xfrm>
              <a:prstGeom prst="rect">
                <a:avLst/>
              </a:prstGeom>
              <a:blipFill>
                <a:blip r:embed="rId13"/>
                <a:stretch>
                  <a:fillRect l="-11538" r="-3846"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A6D1881C-8242-D54F-AF43-5D69E7B7A15A}"/>
                  </a:ext>
                </a:extLst>
              </p:cNvPr>
              <p:cNvSpPr txBox="1"/>
              <p:nvPr/>
            </p:nvSpPr>
            <p:spPr>
              <a:xfrm>
                <a:off x="2408290" y="5456257"/>
                <a:ext cx="3160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𝑈</m:t>
                          </m:r>
                        </m:e>
                        <m:sub>
                          <m:r>
                            <a:rPr kumimoji="1" lang="en-US" altLang="zh-CN" b="0" i="1" smtClean="0">
                              <a:latin typeface="Cambria Math" panose="02040503050406030204" pitchFamily="18" charset="0"/>
                            </a:rPr>
                            <m:t>3</m:t>
                          </m:r>
                        </m:sub>
                      </m:sSub>
                    </m:oMath>
                  </m:oMathPara>
                </a14:m>
                <a:endParaRPr kumimoji="1" lang="zh-CN" altLang="en-US" dirty="0"/>
              </a:p>
            </p:txBody>
          </p:sp>
        </mc:Choice>
        <mc:Fallback xmlns="">
          <p:sp>
            <p:nvSpPr>
              <p:cNvPr id="74" name="文本框 73">
                <a:extLst>
                  <a:ext uri="{FF2B5EF4-FFF2-40B4-BE49-F238E27FC236}">
                    <a16:creationId xmlns:a16="http://schemas.microsoft.com/office/drawing/2014/main" id="{A6D1881C-8242-D54F-AF43-5D69E7B7A15A}"/>
                  </a:ext>
                </a:extLst>
              </p:cNvPr>
              <p:cNvSpPr txBox="1">
                <a:spLocks noRot="1" noChangeAspect="1" noMove="1" noResize="1" noEditPoints="1" noAdjustHandles="1" noChangeArrowheads="1" noChangeShapeType="1" noTextEdit="1"/>
              </p:cNvSpPr>
              <p:nvPr/>
            </p:nvSpPr>
            <p:spPr>
              <a:xfrm>
                <a:off x="2408290" y="5456257"/>
                <a:ext cx="316048" cy="276999"/>
              </a:xfrm>
              <a:prstGeom prst="rect">
                <a:avLst/>
              </a:prstGeom>
              <a:blipFill>
                <a:blip r:embed="rId14"/>
                <a:stretch>
                  <a:fillRect l="-11538" r="-3846" b="-17391"/>
                </a:stretch>
              </a:blipFill>
            </p:spPr>
            <p:txBody>
              <a:bodyPr/>
              <a:lstStyle/>
              <a:p>
                <a:r>
                  <a:rPr lang="zh-CN" altLang="en-US">
                    <a:noFill/>
                  </a:rPr>
                  <a:t> </a:t>
                </a:r>
              </a:p>
            </p:txBody>
          </p:sp>
        </mc:Fallback>
      </mc:AlternateContent>
      <p:pic>
        <p:nvPicPr>
          <p:cNvPr id="75" name="图片 8">
            <a:extLst>
              <a:ext uri="{FF2B5EF4-FFF2-40B4-BE49-F238E27FC236}">
                <a16:creationId xmlns:a16="http://schemas.microsoft.com/office/drawing/2014/main" id="{D099E306-B619-9D44-8C7C-240F93975C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8698" y="3948451"/>
            <a:ext cx="627764" cy="60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图片 27">
            <a:extLst>
              <a:ext uri="{FF2B5EF4-FFF2-40B4-BE49-F238E27FC236}">
                <a16:creationId xmlns:a16="http://schemas.microsoft.com/office/drawing/2014/main" id="{F1D9B8BA-6493-7340-8BF0-61877DC1226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5685" y="3070909"/>
            <a:ext cx="252520" cy="39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2">
            <a:extLst>
              <a:ext uri="{FF2B5EF4-FFF2-40B4-BE49-F238E27FC236}">
                <a16:creationId xmlns:a16="http://schemas.microsoft.com/office/drawing/2014/main" id="{E9EEA525-3A04-8B4A-966B-737A94D4B7F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50742" y="4677296"/>
            <a:ext cx="294806" cy="48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3FED547E-67BF-384F-A818-347B8CAD26DF}"/>
                  </a:ext>
                </a:extLst>
              </p:cNvPr>
              <p:cNvSpPr txBox="1"/>
              <p:nvPr/>
            </p:nvSpPr>
            <p:spPr>
              <a:xfrm>
                <a:off x="177586" y="6349009"/>
                <a:ext cx="6842686" cy="400110"/>
              </a:xfrm>
              <a:prstGeom prst="rect">
                <a:avLst/>
              </a:prstGeom>
              <a:noFill/>
            </p:spPr>
            <p:txBody>
              <a:bodyPr wrap="square">
                <a:spAutoFit/>
              </a:bodyPr>
              <a:lstStyle/>
              <a:p>
                <a:r>
                  <a:rPr kumimoji="1" lang="zh-CN" altLang="en-US" sz="2000" dirty="0"/>
                  <a:t>假设用户差分隐私的隐私预算都为</a:t>
                </a:r>
                <a14:m>
                  <m:oMath xmlns:m="http://schemas.openxmlformats.org/officeDocument/2006/math">
                    <m:r>
                      <a:rPr kumimoji="1" lang="zh-CN" altLang="en-US" sz="2000" i="1" smtClean="0">
                        <a:latin typeface="Cambria Math" panose="02040503050406030204" pitchFamily="18" charset="0"/>
                      </a:rPr>
                      <m:t>𝜀</m:t>
                    </m:r>
                  </m:oMath>
                </a14:m>
                <a:r>
                  <a:rPr kumimoji="1" lang="en-US" altLang="zh-CN" sz="2000" dirty="0"/>
                  <a:t>=1</a:t>
                </a:r>
                <a:r>
                  <a:rPr kumimoji="1" lang="zh-CN" altLang="en-US" sz="2000" dirty="0"/>
                  <a:t>，灵敏度都为</a:t>
                </a:r>
                <a14:m>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𝑓</m:t>
                    </m:r>
                  </m:oMath>
                </a14:m>
                <a:endParaRPr lang="zh-CN" altLang="en-US" sz="2000" dirty="0"/>
              </a:p>
            </p:txBody>
          </p:sp>
        </mc:Choice>
        <mc:Fallback xmlns="">
          <p:sp>
            <p:nvSpPr>
              <p:cNvPr id="78" name="文本框 77">
                <a:extLst>
                  <a:ext uri="{FF2B5EF4-FFF2-40B4-BE49-F238E27FC236}">
                    <a16:creationId xmlns:a16="http://schemas.microsoft.com/office/drawing/2014/main" id="{3FED547E-67BF-384F-A818-347B8CAD26DF}"/>
                  </a:ext>
                </a:extLst>
              </p:cNvPr>
              <p:cNvSpPr txBox="1">
                <a:spLocks noRot="1" noChangeAspect="1" noMove="1" noResize="1" noEditPoints="1" noAdjustHandles="1" noChangeArrowheads="1" noChangeShapeType="1" noTextEdit="1"/>
              </p:cNvSpPr>
              <p:nvPr/>
            </p:nvSpPr>
            <p:spPr>
              <a:xfrm>
                <a:off x="177586" y="6349009"/>
                <a:ext cx="6842686" cy="400110"/>
              </a:xfrm>
              <a:prstGeom prst="rect">
                <a:avLst/>
              </a:prstGeom>
              <a:blipFill>
                <a:blip r:embed="rId16"/>
                <a:stretch>
                  <a:fillRect l="-741" t="-12500" b="-28125"/>
                </a:stretch>
              </a:blipFill>
            </p:spPr>
            <p:txBody>
              <a:bodyPr/>
              <a:lstStyle/>
              <a:p>
                <a:r>
                  <a:rPr lang="zh-CN" altLang="en-US">
                    <a:noFill/>
                  </a:rPr>
                  <a:t> </a:t>
                </a:r>
              </a:p>
            </p:txBody>
          </p:sp>
        </mc:Fallback>
      </mc:AlternateContent>
    </p:spTree>
  </p:cSld>
  <p:clrMapOvr>
    <a:masterClrMapping/>
  </p:clrMapOvr>
  <p:transition advTm="16782"/>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5.1 </a:t>
            </a:r>
            <a:r>
              <a:rPr lang="zh-CN" altLang="zh-CN" sz="3600" noProof="1">
                <a:latin typeface="黑体" panose="02010609060101010101" pitchFamily="49" charset="-122"/>
                <a:ea typeface="黑体" panose="02010609060101010101" pitchFamily="49" charset="-122"/>
                <a:sym typeface="+mn-ea"/>
              </a:rPr>
              <a:t>传统隐私保护技术</a:t>
            </a:r>
            <a:r>
              <a:rPr lang="zh-CN" altLang="en-US" sz="3600" noProof="1">
                <a:latin typeface="黑体" panose="02010609060101010101" pitchFamily="49" charset="-122"/>
                <a:ea typeface="黑体" panose="02010609060101010101" pitchFamily="49" charset="-122"/>
                <a:sym typeface="+mn-ea"/>
              </a:rPr>
              <a:t>概论</a:t>
            </a:r>
            <a:endParaRPr lang="zh-CN" altLang="en-US" sz="3600" dirty="0">
              <a:latin typeface="黑体" panose="02010609060101010101" pitchFamily="49" charset="-122"/>
              <a:ea typeface="黑体" panose="02010609060101010101" pitchFamily="49" charset="-122"/>
            </a:endParaRPr>
          </a:p>
        </p:txBody>
      </p:sp>
      <p:sp>
        <p:nvSpPr>
          <p:cNvPr id="24579" name="Text Box 3"/>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24580" name="TextBox 49"/>
          <p:cNvSpPr txBox="1">
            <a:spLocks noChangeArrowheads="1"/>
          </p:cNvSpPr>
          <p:nvPr/>
        </p:nvSpPr>
        <p:spPr bwMode="auto">
          <a:xfrm>
            <a:off x="107950" y="981075"/>
            <a:ext cx="8834438"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a:latin typeface="黑体" panose="02010609060101010101" pitchFamily="49" charset="-122"/>
                <a:ea typeface="黑体" panose="02010609060101010101" pitchFamily="49" charset="-122"/>
              </a:rPr>
              <a:t>5.1.2 </a:t>
            </a:r>
            <a:r>
              <a:rPr lang="zh-CN" altLang="en-US" sz="2400" b="1">
                <a:latin typeface="黑体" panose="02010609060101010101" pitchFamily="49" charset="-122"/>
                <a:ea typeface="黑体" panose="02010609060101010101" pitchFamily="49" charset="-122"/>
              </a:rPr>
              <a:t>隐私威胁</a:t>
            </a:r>
            <a:r>
              <a:rPr lang="en-US"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数据安全威胁</a:t>
            </a:r>
          </a:p>
        </p:txBody>
      </p:sp>
      <p:sp>
        <p:nvSpPr>
          <p:cNvPr id="24581" name="文本框 14"/>
          <p:cNvSpPr txBox="1">
            <a:spLocks noChangeArrowheads="1"/>
          </p:cNvSpPr>
          <p:nvPr/>
        </p:nvSpPr>
        <p:spPr bwMode="auto">
          <a:xfrm>
            <a:off x="6948488" y="3543300"/>
            <a:ext cx="1368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2800">
                <a:solidFill>
                  <a:schemeClr val="bg1"/>
                </a:solidFill>
                <a:latin typeface="Times New Roman" panose="02020603050405020304" pitchFamily="18" charset="0"/>
                <a:ea typeface="宋体" panose="02010600030101010101" pitchFamily="2" charset="-122"/>
              </a:rPr>
              <a:t>发布</a:t>
            </a:r>
          </a:p>
        </p:txBody>
      </p:sp>
      <p:sp>
        <p:nvSpPr>
          <p:cNvPr id="24582" name="文本框 1"/>
          <p:cNvSpPr txBox="1">
            <a:spLocks noChangeArrowheads="1"/>
          </p:cNvSpPr>
          <p:nvPr/>
        </p:nvSpPr>
        <p:spPr bwMode="auto">
          <a:xfrm>
            <a:off x="93663" y="2190750"/>
            <a:ext cx="8942387" cy="426243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 typeface="Arial" panose="020B0604020202020204" pitchFamily="34" charset="0"/>
              <a:buNone/>
              <a:defRPr/>
            </a:pP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传输中可能存在</a:t>
            </a:r>
            <a:r>
              <a:rPr lang="zh-CN" altLang="zh-CN" sz="2400" b="1" dirty="0">
                <a:solidFill>
                  <a:srgbClr val="FF0000"/>
                </a:solidFill>
                <a:latin typeface="宋体" panose="02010600030101010101" pitchFamily="2" charset="-122"/>
                <a:ea typeface="宋体" panose="02010600030101010101" pitchFamily="2" charset="-122"/>
              </a:rPr>
              <a:t>窃听和流量分析等攻击</a:t>
            </a:r>
            <a:r>
              <a:rPr lang="zh-CN" altLang="zh-CN" sz="2400" dirty="0">
                <a:latin typeface="宋体" panose="02010600030101010101" pitchFamily="2" charset="-122"/>
                <a:ea typeface="宋体" panose="02010600030101010101" pitchFamily="2" charset="-122"/>
              </a:rPr>
              <a:t>，威胁数据安全及隐私。</a:t>
            </a:r>
          </a:p>
          <a:p>
            <a:pPr marL="342900" indent="-342900" eaLnBrk="1" hangingPunct="1">
              <a:lnSpc>
                <a:spcPct val="125000"/>
              </a:lnSpc>
              <a:spcBef>
                <a:spcPct val="0"/>
              </a:spcBef>
              <a:buFont typeface="Wingdings" panose="05000000000000000000" pitchFamily="2" charset="2"/>
              <a:buChar char="u"/>
              <a:defRPr/>
            </a:pPr>
            <a:r>
              <a:rPr lang="zh-CN" altLang="zh-CN" sz="2200" dirty="0">
                <a:latin typeface="宋体" panose="02010600030101010101" pitchFamily="2" charset="-122"/>
                <a:ea typeface="宋体" panose="02010600030101010101" pitchFamily="2" charset="-122"/>
              </a:rPr>
              <a:t>监听和窃听：是对隐私保护最明显的攻击，借助听到的数据，敌手容易发现通信内容。</a:t>
            </a:r>
            <a:endParaRPr lang="en-US" altLang="zh-CN" sz="2200" dirty="0">
              <a:latin typeface="宋体" panose="02010600030101010101" pitchFamily="2" charset="-122"/>
              <a:ea typeface="宋体" panose="02010600030101010101" pitchFamily="2" charset="-122"/>
            </a:endParaRPr>
          </a:p>
          <a:p>
            <a:pPr marL="1085850" lvl="1" indent="-342900" eaLnBrk="1" hangingPunct="1">
              <a:lnSpc>
                <a:spcPct val="125000"/>
              </a:lnSpc>
              <a:spcBef>
                <a:spcPct val="0"/>
              </a:spcBef>
              <a:buFont typeface="Wingdings" panose="05000000000000000000" pitchFamily="2" charset="2"/>
              <a:buChar char="n"/>
              <a:defRPr/>
            </a:pPr>
            <a:r>
              <a:rPr lang="zh-CN" altLang="en-US" sz="2000" dirty="0">
                <a:latin typeface="宋体" panose="02010600030101010101" pitchFamily="2" charset="-122"/>
                <a:ea typeface="宋体" panose="02010600030101010101" pitchFamily="2" charset="-122"/>
              </a:rPr>
              <a:t>当通信流量携带着无线传感器网络配置的控制信息，这些通信流量包含的信息潜在地比通过特定服务器获得的信息更详细。</a:t>
            </a:r>
            <a:endParaRPr lang="zh-CN" altLang="zh-CN" sz="2000" dirty="0">
              <a:latin typeface="宋体" panose="02010600030101010101" pitchFamily="2" charset="-122"/>
              <a:ea typeface="宋体" panose="02010600030101010101" pitchFamily="2" charset="-122"/>
            </a:endParaRPr>
          </a:p>
          <a:p>
            <a:pPr marL="342900" indent="-342900" eaLnBrk="1" hangingPunct="1">
              <a:lnSpc>
                <a:spcPct val="125000"/>
              </a:lnSpc>
              <a:spcBef>
                <a:spcPct val="0"/>
              </a:spcBef>
              <a:buFont typeface="Wingdings" panose="05000000000000000000" pitchFamily="2" charset="2"/>
              <a:buChar char="u"/>
              <a:defRPr/>
            </a:pPr>
            <a:r>
              <a:rPr lang="zh-CN" altLang="zh-CN" sz="2200" dirty="0">
                <a:latin typeface="宋体" panose="02010600030101010101" pitchFamily="2" charset="-122"/>
                <a:ea typeface="宋体" panose="02010600030101010101" pitchFamily="2" charset="-122"/>
              </a:rPr>
              <a:t>通信流量分析：通信流量分析与监听和窃听结合在一起。通过流量分析，具有</a:t>
            </a:r>
            <a:r>
              <a:rPr lang="zh-CN" altLang="zh-CN" sz="2200" dirty="0">
                <a:solidFill>
                  <a:srgbClr val="FF0000"/>
                </a:solidFill>
                <a:latin typeface="宋体" panose="02010600030101010101" pitchFamily="2" charset="-122"/>
                <a:ea typeface="宋体" panose="02010600030101010101" pitchFamily="2" charset="-122"/>
              </a:rPr>
              <a:t>特殊角色或行为的节点将被有效识别，造成隐私的泄露</a:t>
            </a:r>
            <a:r>
              <a:rPr lang="zh-CN" altLang="zh-CN" sz="2200" dirty="0">
                <a:latin typeface="宋体" panose="02010600030101010101" pitchFamily="2" charset="-122"/>
                <a:ea typeface="宋体" panose="02010600030101010101" pitchFamily="2" charset="-122"/>
              </a:rPr>
              <a:t>。</a:t>
            </a:r>
            <a:endParaRPr lang="en-US" altLang="zh-CN" sz="2200" dirty="0">
              <a:latin typeface="宋体" panose="02010600030101010101" pitchFamily="2" charset="-122"/>
              <a:ea typeface="宋体" panose="02010600030101010101" pitchFamily="2" charset="-122"/>
            </a:endParaRPr>
          </a:p>
          <a:p>
            <a:pPr marL="1085850" lvl="1" indent="-342900" eaLnBrk="1" hangingPunct="1">
              <a:lnSpc>
                <a:spcPct val="125000"/>
              </a:lnSpc>
              <a:spcBef>
                <a:spcPct val="0"/>
              </a:spcBef>
              <a:buFont typeface="Wingdings" panose="05000000000000000000" pitchFamily="2" charset="2"/>
              <a:buChar char="n"/>
              <a:defRPr/>
            </a:pPr>
            <a:r>
              <a:rPr lang="zh-CN" altLang="en-US" sz="2000" dirty="0">
                <a:latin typeface="宋体" panose="02010600030101010101" pitchFamily="2" charset="-122"/>
                <a:ea typeface="宋体" panose="02010600030101010101" pitchFamily="2" charset="-122"/>
              </a:rPr>
              <a:t>如睡眠监测传感器在夜间显示间歇性睡眠模式（表现出间歇性突发的流量）且该流量导向至生理学诊所。在长时间观察该模式以后，可高推测该用户可能患有抑郁症。那么这个用户的健康问题就被泄露了。</a:t>
            </a:r>
          </a:p>
        </p:txBody>
      </p:sp>
      <p:sp>
        <p:nvSpPr>
          <p:cNvPr id="220" name=" 220"/>
          <p:cNvSpPr/>
          <p:nvPr/>
        </p:nvSpPr>
        <p:spPr>
          <a:xfrm>
            <a:off x="107950" y="1633538"/>
            <a:ext cx="2886075" cy="45402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 typeface="Arial" panose="020B0604020202020204" pitchFamily="34" charset="0"/>
              <a:buNone/>
              <a:defRPr/>
            </a:pPr>
            <a:endParaRPr lang="zh-CN" altLang="en-US" noProof="1">
              <a:solidFill>
                <a:srgbClr val="FFFFFF"/>
              </a:solidFill>
            </a:endParaRPr>
          </a:p>
        </p:txBody>
      </p:sp>
      <p:sp>
        <p:nvSpPr>
          <p:cNvPr id="24584" name="文本框 3"/>
          <p:cNvSpPr txBox="1">
            <a:spLocks noChangeArrowheads="1"/>
          </p:cNvSpPr>
          <p:nvPr/>
        </p:nvSpPr>
        <p:spPr bwMode="auto">
          <a:xfrm>
            <a:off x="107950" y="1627188"/>
            <a:ext cx="2620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zh-CN" sz="2400">
                <a:solidFill>
                  <a:schemeClr val="bg1"/>
                </a:solidFill>
                <a:latin typeface="宋体" panose="02010600030101010101" pitchFamily="2" charset="-122"/>
                <a:ea typeface="宋体" panose="02010600030101010101" pitchFamily="2" charset="-122"/>
              </a:rPr>
              <a:t>数据传输隐私威胁</a:t>
            </a:r>
          </a:p>
        </p:txBody>
      </p:sp>
      <p:sp>
        <p:nvSpPr>
          <p:cNvPr id="24585" name="灯片编号占位符 11"/>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7F876B46-CBDF-4412-AC53-ADFD7ABC42A1}" type="slidenum">
              <a:rPr lang="zh-CN" altLang="en-US" sz="1800">
                <a:latin typeface="Calibri" panose="020F0502020204030204" pitchFamily="34" charset="0"/>
                <a:ea typeface="宋体" panose="02010600030101010101" pitchFamily="2" charset="-122"/>
              </a:rPr>
              <a:t>9</a:t>
            </a:fld>
            <a:endParaRPr lang="zh-CN" altLang="en-US" sz="180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椭圆 61">
            <a:extLst>
              <a:ext uri="{FF2B5EF4-FFF2-40B4-BE49-F238E27FC236}">
                <a16:creationId xmlns:a16="http://schemas.microsoft.com/office/drawing/2014/main" id="{07391802-6B33-954B-833A-57936555E72D}"/>
              </a:ext>
            </a:extLst>
          </p:cNvPr>
          <p:cNvSpPr/>
          <p:nvPr/>
        </p:nvSpPr>
        <p:spPr bwMode="auto">
          <a:xfrm>
            <a:off x="941114" y="1649413"/>
            <a:ext cx="1643335" cy="13650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dirty="0"/>
          </a:p>
        </p:txBody>
      </p:sp>
      <p:sp>
        <p:nvSpPr>
          <p:cNvPr id="22530" name="Rectangle 2"/>
          <p:cNvSpPr>
            <a:spLocks noGrp="1" noChangeArrowheads="1"/>
          </p:cNvSpPr>
          <p:nvPr>
            <p:ph type="title" idx="4294967295"/>
          </p:nvPr>
        </p:nvSpPr>
        <p:spPr/>
        <p:txBody>
          <a:bodyPr/>
          <a:lstStyle/>
          <a:p>
            <a:pPr eaLnBrk="1" fontAlgn="auto" hangingPunct="1">
              <a:spcAft>
                <a:spcPts val="0"/>
              </a:spcAft>
              <a:defRPr/>
            </a:pPr>
            <a:r>
              <a:rPr lang="en-US" altLang="zh-CN" sz="4000" dirty="0"/>
              <a:t> 5.4 </a:t>
            </a:r>
            <a:r>
              <a:rPr lang="zh-CN" altLang="en-US" sz="4000" dirty="0"/>
              <a:t>差分隐私与无线网安全</a:t>
            </a:r>
            <a:endParaRPr lang="zh-CN" altLang="en-US" sz="3600" dirty="0"/>
          </a:p>
        </p:txBody>
      </p:sp>
      <p:sp>
        <p:nvSpPr>
          <p:cNvPr id="220164" name="TextBox 49"/>
          <p:cNvSpPr txBox="1">
            <a:spLocks noChangeArrowheads="1"/>
          </p:cNvSpPr>
          <p:nvPr/>
        </p:nvSpPr>
        <p:spPr bwMode="auto">
          <a:xfrm>
            <a:off x="153988" y="879475"/>
            <a:ext cx="8834437" cy="46037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2400" b="1" dirty="0" smtClean="0">
                <a:latin typeface="黑体" panose="02010609060101010101" pitchFamily="49" charset="-122"/>
                <a:ea typeface="黑体" panose="02010609060101010101" pitchFamily="49" charset="-122"/>
              </a:rPr>
              <a:t>5.4.5 </a:t>
            </a:r>
            <a:r>
              <a:rPr lang="zh-CN" altLang="en-US" sz="2400" b="1" dirty="0">
                <a:latin typeface="黑体" panose="02010609060101010101" pitchFamily="49" charset="-122"/>
                <a:ea typeface="黑体" panose="02010609060101010101" pitchFamily="49" charset="-122"/>
              </a:rPr>
              <a:t>差分隐私在智能电网中的应用</a:t>
            </a:r>
          </a:p>
        </p:txBody>
      </p:sp>
      <p:sp>
        <p:nvSpPr>
          <p:cNvPr id="220175" name="灯片编号占位符 11"/>
          <p:cNvSpPr txBox="1"/>
          <p:nvPr/>
        </p:nvSpPr>
        <p:spPr bwMode="auto">
          <a:xfrm>
            <a:off x="8532813" y="6503988"/>
            <a:ext cx="6016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6A8CB910-B8E4-452E-8D94-6636D2145660}" type="slidenum">
              <a:rPr lang="zh-CN" altLang="en-US" sz="1800">
                <a:latin typeface="Calibri" panose="020F0502020204030204" pitchFamily="34" charset="0"/>
                <a:ea typeface="宋体" panose="02010600030101010101" pitchFamily="2" charset="-122"/>
              </a:rPr>
              <a:t>90</a:t>
            </a:fld>
            <a:endParaRPr lang="zh-CN" altLang="en-US" sz="1800">
              <a:latin typeface="Calibri" panose="020F0502020204030204" pitchFamily="34" charset="0"/>
              <a:ea typeface="宋体" panose="02010600030101010101" pitchFamily="2" charset="-122"/>
            </a:endParaRPr>
          </a:p>
        </p:txBody>
      </p:sp>
      <p:sp>
        <p:nvSpPr>
          <p:cNvPr id="3" name="文本框 2"/>
          <p:cNvSpPr txBox="1"/>
          <p:nvPr/>
        </p:nvSpPr>
        <p:spPr>
          <a:xfrm>
            <a:off x="2503217" y="4443856"/>
            <a:ext cx="877163" cy="369332"/>
          </a:xfrm>
          <a:prstGeom prst="rect">
            <a:avLst/>
          </a:prstGeom>
          <a:noFill/>
        </p:spPr>
        <p:txBody>
          <a:bodyPr wrap="none" rtlCol="0">
            <a:spAutoFit/>
          </a:bodyPr>
          <a:lstStyle/>
          <a:p>
            <a:r>
              <a:rPr lang="zh-CN" altLang="en-US" dirty="0"/>
              <a:t>不在家</a:t>
            </a:r>
          </a:p>
        </p:txBody>
      </p:sp>
      <p:pic>
        <p:nvPicPr>
          <p:cNvPr id="42" name="图片 8">
            <a:extLst>
              <a:ext uri="{FF2B5EF4-FFF2-40B4-BE49-F238E27FC236}">
                <a16:creationId xmlns:a16="http://schemas.microsoft.com/office/drawing/2014/main" id="{EF521FDF-3DC8-D243-91CE-114C7FD049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6352" y="2280969"/>
            <a:ext cx="627764" cy="60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文本框 43">
            <a:extLst>
              <a:ext uri="{FF2B5EF4-FFF2-40B4-BE49-F238E27FC236}">
                <a16:creationId xmlns:a16="http://schemas.microsoft.com/office/drawing/2014/main" id="{47CABC33-9E25-7246-B819-8B77419FF0FE}"/>
              </a:ext>
            </a:extLst>
          </p:cNvPr>
          <p:cNvSpPr txBox="1"/>
          <p:nvPr/>
        </p:nvSpPr>
        <p:spPr bwMode="auto">
          <a:xfrm>
            <a:off x="192243" y="1412776"/>
            <a:ext cx="555625" cy="461665"/>
          </a:xfrm>
          <a:prstGeom prst="rect">
            <a:avLst/>
          </a:prstGeom>
          <a:noFill/>
        </p:spPr>
        <p:txBody>
          <a:bodyPr>
            <a:spAutoFit/>
          </a:bodyPr>
          <a:lstStyle/>
          <a:p>
            <a:pPr eaLnBrk="1" hangingPunct="1">
              <a:buFont typeface="Arial" panose="020B0604020202020204" pitchFamily="34" charset="0"/>
              <a:buNone/>
              <a:defRPr/>
            </a:pPr>
            <a:r>
              <a:rPr lang="en-US" altLang="zh-CN" sz="2400" dirty="0">
                <a:sym typeface="+mn-ea"/>
              </a:rPr>
              <a:t>t</a:t>
            </a:r>
            <a:r>
              <a:rPr lang="en-US" altLang="zh-CN" sz="1050" dirty="0">
                <a:sym typeface="+mn-ea"/>
              </a:rPr>
              <a:t>1</a:t>
            </a:r>
            <a:endParaRPr lang="zh-CN" altLang="en-US" sz="1050" dirty="0">
              <a:sym typeface="+mn-ea"/>
            </a:endParaRPr>
          </a:p>
        </p:txBody>
      </p:sp>
      <p:pic>
        <p:nvPicPr>
          <p:cNvPr id="46" name="图片 27">
            <a:extLst>
              <a:ext uri="{FF2B5EF4-FFF2-40B4-BE49-F238E27FC236}">
                <a16:creationId xmlns:a16="http://schemas.microsoft.com/office/drawing/2014/main" id="{5220D1BF-E834-1249-B6D1-01E7B5BE71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186" y="2109255"/>
            <a:ext cx="252520" cy="39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文本框 46">
            <a:extLst>
              <a:ext uri="{FF2B5EF4-FFF2-40B4-BE49-F238E27FC236}">
                <a16:creationId xmlns:a16="http://schemas.microsoft.com/office/drawing/2014/main" id="{B271577F-D9C7-3E4D-B952-B7A29BA1E388}"/>
              </a:ext>
            </a:extLst>
          </p:cNvPr>
          <p:cNvSpPr txBox="1"/>
          <p:nvPr/>
        </p:nvSpPr>
        <p:spPr bwMode="auto">
          <a:xfrm>
            <a:off x="192242" y="3313906"/>
            <a:ext cx="555625" cy="331787"/>
          </a:xfrm>
          <a:prstGeom prst="rect">
            <a:avLst/>
          </a:prstGeom>
          <a:noFill/>
        </p:spPr>
        <p:txBody>
          <a:bodyPr>
            <a:spAutoFit/>
          </a:bodyPr>
          <a:lstStyle/>
          <a:p>
            <a:pPr eaLnBrk="1" hangingPunct="1">
              <a:buFont typeface="Arial" panose="020B0604020202020204" pitchFamily="34" charset="0"/>
              <a:buNone/>
              <a:defRPr/>
            </a:pPr>
            <a:r>
              <a:rPr lang="en-US" altLang="zh-CN" sz="2400" dirty="0">
                <a:sym typeface="+mn-ea"/>
              </a:rPr>
              <a:t>t</a:t>
            </a:r>
            <a:r>
              <a:rPr lang="en-US" altLang="zh-CN" sz="1050" dirty="0">
                <a:sym typeface="+mn-ea"/>
              </a:rPr>
              <a:t>2</a:t>
            </a:r>
            <a:endParaRPr lang="zh-CN" altLang="en-US" sz="1050" dirty="0">
              <a:sym typeface="+mn-ea"/>
            </a:endParaRPr>
          </a:p>
        </p:txBody>
      </p:sp>
      <p:sp>
        <p:nvSpPr>
          <p:cNvPr id="48" name="文本框 47">
            <a:extLst>
              <a:ext uri="{FF2B5EF4-FFF2-40B4-BE49-F238E27FC236}">
                <a16:creationId xmlns:a16="http://schemas.microsoft.com/office/drawing/2014/main" id="{2F1B3E56-5703-B643-9BAA-9C08626DC461}"/>
              </a:ext>
            </a:extLst>
          </p:cNvPr>
          <p:cNvSpPr txBox="1"/>
          <p:nvPr/>
        </p:nvSpPr>
        <p:spPr>
          <a:xfrm>
            <a:off x="2584449" y="2469264"/>
            <a:ext cx="646331" cy="369332"/>
          </a:xfrm>
          <a:prstGeom prst="rect">
            <a:avLst/>
          </a:prstGeom>
          <a:noFill/>
        </p:spPr>
        <p:txBody>
          <a:bodyPr wrap="none" rtlCol="0">
            <a:spAutoFit/>
          </a:bodyPr>
          <a:lstStyle/>
          <a:p>
            <a:r>
              <a:rPr lang="zh-CN" altLang="en-US" dirty="0"/>
              <a:t>在家</a:t>
            </a:r>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C73A4290-A226-B643-A0FC-44229AB152F9}"/>
                  </a:ext>
                </a:extLst>
              </p:cNvPr>
              <p:cNvSpPr txBox="1"/>
              <p:nvPr/>
            </p:nvSpPr>
            <p:spPr>
              <a:xfrm>
                <a:off x="597252" y="5337370"/>
                <a:ext cx="7947908" cy="1075744"/>
              </a:xfrm>
              <a:prstGeom prst="rect">
                <a:avLst/>
              </a:prstGeom>
              <a:noFill/>
            </p:spPr>
            <p:txBody>
              <a:bodyPr wrap="square" rtlCol="0">
                <a:spAutoFit/>
              </a:bodyPr>
              <a:lstStyle/>
              <a:p>
                <a:r>
                  <a:rPr kumimoji="1" lang="zh-CN" altLang="en-US" sz="2000" dirty="0"/>
                  <a:t>未进行差分隐私存在的隐私泄露：控制中心可以得到</a:t>
                </a:r>
                <a14:m>
                  <m:oMath xmlns:m="http://schemas.openxmlformats.org/officeDocument/2006/math">
                    <m:r>
                      <m:rPr>
                        <m:sty m:val="p"/>
                      </m:rPr>
                      <a:rPr kumimoji="1" lang="en-US" altLang="zh-CN" sz="2000" b="0" i="0" smtClean="0">
                        <a:latin typeface="Cambria Math" panose="02040503050406030204" pitchFamily="18" charset="0"/>
                      </a:rPr>
                      <m:t>D</m:t>
                    </m:r>
                    <m:r>
                      <m:rPr>
                        <m:sty m:val="p"/>
                      </m:rPr>
                      <a:rPr kumimoji="1" lang="en-US" altLang="zh-CN" sz="2000" b="0" i="1" smtClean="0">
                        <a:latin typeface="Cambria Math" panose="02040503050406030204" pitchFamily="18" charset="0"/>
                      </a:rPr>
                      <m:t>e</m:t>
                    </m:r>
                    <m:r>
                      <m:rPr>
                        <m:sty m:val="p"/>
                      </m:rPr>
                      <a:rPr kumimoji="1" lang="en-US" altLang="zh-CN" sz="2000" b="0" i="0" smtClean="0">
                        <a:latin typeface="Cambria Math" panose="02040503050406030204" pitchFamily="18" charset="0"/>
                      </a:rPr>
                      <m:t>c</m:t>
                    </m:r>
                    <m:r>
                      <a:rPr kumimoji="1" lang="en-US" altLang="zh-CN" sz="2000" b="0" i="0" smtClean="0">
                        <a:latin typeface="Cambria Math" panose="02040503050406030204" pitchFamily="18" charset="0"/>
                      </a:rPr>
                      <m:t>(</m:t>
                    </m:r>
                    <m:sSup>
                      <m:sSupPr>
                        <m:ctrlPr>
                          <a:rPr kumimoji="1" lang="en-US" altLang="zh-CN" sz="2000" i="1">
                            <a:latin typeface="Cambria Math" panose="02040503050406030204" pitchFamily="18" charset="0"/>
                          </a:rPr>
                        </m:ctrlPr>
                      </m:sSupPr>
                      <m:e>
                        <m:r>
                          <a:rPr kumimoji="1" lang="en-US" altLang="zh-CN" sz="2000" i="1">
                            <a:latin typeface="Cambria Math" panose="02040503050406030204" pitchFamily="18" charset="0"/>
                          </a:rPr>
                          <m:t>𝑅</m:t>
                        </m:r>
                      </m:e>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i="1">
                                <a:latin typeface="Cambria Math" panose="02040503050406030204" pitchFamily="18" charset="0"/>
                              </a:rPr>
                              <m:t>1</m:t>
                            </m:r>
                          </m:sub>
                        </m:sSub>
                      </m:sup>
                    </m:sSup>
                    <m:r>
                      <a:rPr kumimoji="1" lang="en-US" altLang="zh-CN" sz="2000" b="0" i="1" smtClean="0">
                        <a:latin typeface="Cambria Math" panose="02040503050406030204" pitchFamily="18" charset="0"/>
                      </a:rPr>
                      <m:t>−</m:t>
                    </m:r>
                    <m:sSup>
                      <m:sSupPr>
                        <m:ctrlPr>
                          <a:rPr kumimoji="1" lang="en-US" altLang="zh-CN" sz="2000" i="1">
                            <a:latin typeface="Cambria Math" panose="02040503050406030204" pitchFamily="18" charset="0"/>
                          </a:rPr>
                        </m:ctrlPr>
                      </m:sSupPr>
                      <m:e>
                        <m:r>
                          <a:rPr kumimoji="1" lang="en-US" altLang="zh-CN" sz="2000" i="1">
                            <a:latin typeface="Cambria Math" panose="02040503050406030204" pitchFamily="18" charset="0"/>
                          </a:rPr>
                          <m:t>𝑅</m:t>
                        </m:r>
                      </m:e>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b="0" i="1" smtClean="0">
                                <a:latin typeface="Cambria Math" panose="02040503050406030204" pitchFamily="18" charset="0"/>
                              </a:rPr>
                              <m:t>2</m:t>
                            </m:r>
                          </m:sub>
                        </m:sSub>
                      </m:sup>
                    </m:sSup>
                    <m:r>
                      <a:rPr kumimoji="1" lang="en-US" altLang="zh-CN" sz="2000" b="0" i="1" smtClean="0">
                        <a:latin typeface="Cambria Math" panose="02040503050406030204" pitchFamily="18" charset="0"/>
                      </a:rPr>
                      <m:t>)=</m:t>
                    </m:r>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𝑅</m:t>
                        </m:r>
                      </m:e>
                      <m:sub>
                        <m:r>
                          <a:rPr kumimoji="1" lang="en-US" altLang="zh-CN" sz="2000" b="0" i="1" smtClean="0">
                            <a:latin typeface="Cambria Math" panose="02040503050406030204" pitchFamily="18" charset="0"/>
                          </a:rPr>
                          <m:t>3</m:t>
                        </m:r>
                      </m:sub>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i="1">
                                <a:latin typeface="Cambria Math" panose="02040503050406030204" pitchFamily="18" charset="0"/>
                              </a:rPr>
                              <m:t>1</m:t>
                            </m:r>
                          </m:sub>
                        </m:sSub>
                      </m:sup>
                    </m:sSubSup>
                    <m:r>
                      <a:rPr kumimoji="1" lang="en-US" altLang="zh-CN" sz="2000" i="1">
                        <a:latin typeface="Cambria Math" panose="02040503050406030204" pitchFamily="18" charset="0"/>
                      </a:rPr>
                      <m:t>−</m:t>
                    </m:r>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𝑅</m:t>
                        </m:r>
                      </m:e>
                      <m:sub>
                        <m:r>
                          <a:rPr kumimoji="1" lang="en-US" altLang="zh-CN" sz="2000" b="0" i="1" smtClean="0">
                            <a:latin typeface="Cambria Math" panose="02040503050406030204" pitchFamily="18" charset="0"/>
                          </a:rPr>
                          <m:t>3</m:t>
                        </m:r>
                      </m:sub>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i="1">
                                <a:latin typeface="Cambria Math" panose="02040503050406030204" pitchFamily="18" charset="0"/>
                              </a:rPr>
                              <m:t>2</m:t>
                            </m:r>
                          </m:sub>
                        </m:sSub>
                      </m:sup>
                    </m:sSubSup>
                  </m:oMath>
                </a14:m>
                <a:r>
                  <a:rPr kumimoji="1" lang="zh-CN" altLang="en-US" sz="2000" dirty="0"/>
                  <a:t>，而进行差分隐私后</a:t>
                </a:r>
                <a14:m>
                  <m:oMath xmlns:m="http://schemas.openxmlformats.org/officeDocument/2006/math">
                    <m:r>
                      <m:rPr>
                        <m:sty m:val="p"/>
                      </m:rPr>
                      <a:rPr kumimoji="1" lang="en-US" altLang="zh-CN" sz="2000">
                        <a:latin typeface="Cambria Math" panose="02040503050406030204" pitchFamily="18" charset="0"/>
                      </a:rPr>
                      <m:t>D</m:t>
                    </m:r>
                    <m:r>
                      <m:rPr>
                        <m:sty m:val="p"/>
                      </m:rPr>
                      <a:rPr kumimoji="1" lang="en-US" altLang="zh-CN" sz="2000" i="1">
                        <a:latin typeface="Cambria Math" panose="02040503050406030204" pitchFamily="18" charset="0"/>
                      </a:rPr>
                      <m:t>e</m:t>
                    </m:r>
                    <m:r>
                      <m:rPr>
                        <m:sty m:val="p"/>
                      </m:rPr>
                      <a:rPr kumimoji="1" lang="en-US" altLang="zh-CN" sz="2000">
                        <a:latin typeface="Cambria Math" panose="02040503050406030204" pitchFamily="18" charset="0"/>
                      </a:rPr>
                      <m:t>c</m:t>
                    </m:r>
                    <m:d>
                      <m:dPr>
                        <m:ctrlPr>
                          <a:rPr kumimoji="1" lang="en-US" altLang="zh-CN" sz="2000" i="1">
                            <a:latin typeface="Cambria Math" panose="02040503050406030204" pitchFamily="18" charset="0"/>
                          </a:rPr>
                        </m:ctrlPr>
                      </m:dPr>
                      <m:e>
                        <m:sSup>
                          <m:sSupPr>
                            <m:ctrlPr>
                              <a:rPr kumimoji="1" lang="en-US" altLang="zh-CN" sz="2000" i="1">
                                <a:latin typeface="Cambria Math" panose="02040503050406030204" pitchFamily="18" charset="0"/>
                              </a:rPr>
                            </m:ctrlPr>
                          </m:sSupPr>
                          <m:e>
                            <m:acc>
                              <m:accPr>
                                <m:chr m:val="̂"/>
                                <m:ctrlPr>
                                  <a:rPr kumimoji="1" lang="en-US" altLang="zh-CN" sz="2000" i="1">
                                    <a:latin typeface="Cambria Math" panose="02040503050406030204" pitchFamily="18" charset="0"/>
                                  </a:rPr>
                                </m:ctrlPr>
                              </m:accPr>
                              <m:e>
                                <m:r>
                                  <a:rPr kumimoji="1" lang="en-US" altLang="zh-CN" sz="2000" i="1">
                                    <a:latin typeface="Cambria Math" panose="02040503050406030204" pitchFamily="18" charset="0"/>
                                  </a:rPr>
                                  <m:t>𝑅</m:t>
                                </m:r>
                              </m:e>
                            </m:acc>
                          </m:e>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i="1">
                                    <a:latin typeface="Cambria Math" panose="02040503050406030204" pitchFamily="18" charset="0"/>
                                  </a:rPr>
                                  <m:t>1</m:t>
                                </m:r>
                              </m:sub>
                            </m:sSub>
                          </m:sup>
                        </m:sSup>
                        <m:r>
                          <a:rPr kumimoji="1" lang="en-US" altLang="zh-CN" sz="2000" i="1">
                            <a:latin typeface="Cambria Math" panose="02040503050406030204" pitchFamily="18" charset="0"/>
                          </a:rPr>
                          <m:t>−</m:t>
                        </m:r>
                        <m:sSup>
                          <m:sSupPr>
                            <m:ctrlPr>
                              <a:rPr kumimoji="1" lang="en-US" altLang="zh-CN" sz="2000" i="1">
                                <a:latin typeface="Cambria Math" panose="02040503050406030204" pitchFamily="18" charset="0"/>
                              </a:rPr>
                            </m:ctrlPr>
                          </m:sSupPr>
                          <m:e>
                            <m:acc>
                              <m:accPr>
                                <m:chr m:val="̂"/>
                                <m:ctrlPr>
                                  <a:rPr kumimoji="1" lang="en-US" altLang="zh-CN" sz="2000" i="1">
                                    <a:latin typeface="Cambria Math" panose="02040503050406030204" pitchFamily="18" charset="0"/>
                                  </a:rPr>
                                </m:ctrlPr>
                              </m:accPr>
                              <m:e>
                                <m:r>
                                  <a:rPr kumimoji="1" lang="en-US" altLang="zh-CN" sz="2000" i="1">
                                    <a:latin typeface="Cambria Math" panose="02040503050406030204" pitchFamily="18" charset="0"/>
                                  </a:rPr>
                                  <m:t>𝑅</m:t>
                                </m:r>
                              </m:e>
                            </m:acc>
                          </m:e>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i="1">
                                    <a:latin typeface="Cambria Math" panose="02040503050406030204" pitchFamily="18" charset="0"/>
                                  </a:rPr>
                                  <m:t>2</m:t>
                                </m:r>
                              </m:sub>
                            </m:sSub>
                          </m:sup>
                        </m:sSup>
                      </m:e>
                    </m:d>
                    <m:r>
                      <a:rPr kumimoji="1" lang="en-US" altLang="zh-CN" sz="2000" i="1" smtClean="0">
                        <a:latin typeface="Cambria Math" panose="02040503050406030204" pitchFamily="18" charset="0"/>
                        <a:ea typeface="Cambria Math" panose="02040503050406030204" pitchFamily="18" charset="0"/>
                      </a:rPr>
                      <m:t>≠</m:t>
                    </m:r>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𝑅</m:t>
                        </m:r>
                      </m:e>
                      <m:sub>
                        <m:r>
                          <a:rPr kumimoji="1" lang="en-US" altLang="zh-CN" sz="2000" b="0" i="1" smtClean="0">
                            <a:latin typeface="Cambria Math" panose="02040503050406030204" pitchFamily="18" charset="0"/>
                          </a:rPr>
                          <m:t>3</m:t>
                        </m:r>
                      </m:sub>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i="1">
                                <a:latin typeface="Cambria Math" panose="02040503050406030204" pitchFamily="18" charset="0"/>
                              </a:rPr>
                              <m:t>1</m:t>
                            </m:r>
                          </m:sub>
                        </m:sSub>
                      </m:sup>
                    </m:sSubSup>
                    <m:r>
                      <a:rPr kumimoji="1" lang="en-US" altLang="zh-CN" sz="2000" i="1">
                        <a:latin typeface="Cambria Math" panose="02040503050406030204" pitchFamily="18" charset="0"/>
                      </a:rPr>
                      <m:t>−</m:t>
                    </m:r>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𝑅</m:t>
                        </m:r>
                      </m:e>
                      <m:sub>
                        <m:r>
                          <a:rPr kumimoji="1" lang="en-US" altLang="zh-CN" sz="2000" b="0" i="1" smtClean="0">
                            <a:latin typeface="Cambria Math" panose="02040503050406030204" pitchFamily="18" charset="0"/>
                          </a:rPr>
                          <m:t>3</m:t>
                        </m:r>
                      </m:sub>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i="1">
                                <a:latin typeface="Cambria Math" panose="02040503050406030204" pitchFamily="18" charset="0"/>
                              </a:rPr>
                              <m:t>2</m:t>
                            </m:r>
                          </m:sub>
                        </m:sSub>
                      </m:sup>
                    </m:sSubSup>
                  </m:oMath>
                </a14:m>
                <a:r>
                  <a:rPr kumimoji="1" lang="zh-CN" altLang="en-US" sz="2000" dirty="0"/>
                  <a:t>，得到的是用户扰动之后的两个时间段的用电量之差，无法判断用户是否在家。</a:t>
                </a:r>
              </a:p>
            </p:txBody>
          </p:sp>
        </mc:Choice>
        <mc:Fallback xmlns="">
          <p:sp>
            <p:nvSpPr>
              <p:cNvPr id="56" name="文本框 55">
                <a:extLst>
                  <a:ext uri="{FF2B5EF4-FFF2-40B4-BE49-F238E27FC236}">
                    <a16:creationId xmlns:a16="http://schemas.microsoft.com/office/drawing/2014/main" id="{C73A4290-A226-B643-A0FC-44229AB152F9}"/>
                  </a:ext>
                </a:extLst>
              </p:cNvPr>
              <p:cNvSpPr txBox="1">
                <a:spLocks noRot="1" noChangeAspect="1" noMove="1" noResize="1" noEditPoints="1" noAdjustHandles="1" noChangeArrowheads="1" noChangeShapeType="1" noTextEdit="1"/>
              </p:cNvSpPr>
              <p:nvPr/>
            </p:nvSpPr>
            <p:spPr>
              <a:xfrm>
                <a:off x="597252" y="5337370"/>
                <a:ext cx="7947908" cy="1075744"/>
              </a:xfrm>
              <a:prstGeom prst="rect">
                <a:avLst/>
              </a:prstGeom>
              <a:blipFill>
                <a:blip r:embed="rId5"/>
                <a:stretch>
                  <a:fillRect l="-958" t="-4706" b="-8235"/>
                </a:stretch>
              </a:blipFill>
            </p:spPr>
            <p:txBody>
              <a:bodyPr/>
              <a:lstStyle/>
              <a:p>
                <a:r>
                  <a:rPr lang="zh-CN" altLang="en-US">
                    <a:noFill/>
                  </a:rPr>
                  <a:t> </a:t>
                </a:r>
              </a:p>
            </p:txBody>
          </p:sp>
        </mc:Fallback>
      </mc:AlternateContent>
      <p:pic>
        <p:nvPicPr>
          <p:cNvPr id="57" name="图片 8">
            <a:extLst>
              <a:ext uri="{FF2B5EF4-FFF2-40B4-BE49-F238E27FC236}">
                <a16:creationId xmlns:a16="http://schemas.microsoft.com/office/drawing/2014/main" id="{3800C7C2-7863-6940-B11F-5FA03453A4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0117" y="2276381"/>
            <a:ext cx="627764" cy="60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27">
            <a:extLst>
              <a:ext uri="{FF2B5EF4-FFF2-40B4-BE49-F238E27FC236}">
                <a16:creationId xmlns:a16="http://schemas.microsoft.com/office/drawing/2014/main" id="{E4E68390-35B5-6142-BD8D-4A294FDFE0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87104" y="2118919"/>
            <a:ext cx="252520" cy="39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8">
            <a:extLst>
              <a:ext uri="{FF2B5EF4-FFF2-40B4-BE49-F238E27FC236}">
                <a16:creationId xmlns:a16="http://schemas.microsoft.com/office/drawing/2014/main" id="{0D6D9CF9-C5E0-AB4C-87C0-8F84B85CCA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0072" y="1488476"/>
            <a:ext cx="627764" cy="60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27">
            <a:extLst>
              <a:ext uri="{FF2B5EF4-FFF2-40B4-BE49-F238E27FC236}">
                <a16:creationId xmlns:a16="http://schemas.microsoft.com/office/drawing/2014/main" id="{F3521B5E-D440-3C48-8841-26E3BCC32D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7059" y="1331014"/>
            <a:ext cx="252520" cy="39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1F0A1205-D7CF-0E4B-ADD1-76540ACE1FE9}"/>
                  </a:ext>
                </a:extLst>
              </p:cNvPr>
              <p:cNvSpPr txBox="1"/>
              <p:nvPr/>
            </p:nvSpPr>
            <p:spPr>
              <a:xfrm>
                <a:off x="1953411" y="1706101"/>
                <a:ext cx="3107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𝑈</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63" name="文本框 62">
                <a:extLst>
                  <a:ext uri="{FF2B5EF4-FFF2-40B4-BE49-F238E27FC236}">
                    <a16:creationId xmlns:a16="http://schemas.microsoft.com/office/drawing/2014/main" id="{1F0A1205-D7CF-0E4B-ADD1-76540ACE1FE9}"/>
                  </a:ext>
                </a:extLst>
              </p:cNvPr>
              <p:cNvSpPr txBox="1">
                <a:spLocks noRot="1" noChangeAspect="1" noMove="1" noResize="1" noEditPoints="1" noAdjustHandles="1" noChangeArrowheads="1" noChangeShapeType="1" noTextEdit="1"/>
              </p:cNvSpPr>
              <p:nvPr/>
            </p:nvSpPr>
            <p:spPr>
              <a:xfrm>
                <a:off x="1953411" y="1706101"/>
                <a:ext cx="310726" cy="276999"/>
              </a:xfrm>
              <a:prstGeom prst="rect">
                <a:avLst/>
              </a:prstGeom>
              <a:blipFill>
                <a:blip r:embed="rId6"/>
                <a:stretch>
                  <a:fillRect l="-11538" r="-3846"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5DCB1743-3A56-0A4E-84C5-B503FC8E2318}"/>
                  </a:ext>
                </a:extLst>
              </p:cNvPr>
              <p:cNvSpPr txBox="1"/>
              <p:nvPr/>
            </p:nvSpPr>
            <p:spPr>
              <a:xfrm>
                <a:off x="1456390" y="2745807"/>
                <a:ext cx="3160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𝑈</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64" name="文本框 63">
                <a:extLst>
                  <a:ext uri="{FF2B5EF4-FFF2-40B4-BE49-F238E27FC236}">
                    <a16:creationId xmlns:a16="http://schemas.microsoft.com/office/drawing/2014/main" id="{5DCB1743-3A56-0A4E-84C5-B503FC8E2318}"/>
                  </a:ext>
                </a:extLst>
              </p:cNvPr>
              <p:cNvSpPr txBox="1">
                <a:spLocks noRot="1" noChangeAspect="1" noMove="1" noResize="1" noEditPoints="1" noAdjustHandles="1" noChangeArrowheads="1" noChangeShapeType="1" noTextEdit="1"/>
              </p:cNvSpPr>
              <p:nvPr/>
            </p:nvSpPr>
            <p:spPr>
              <a:xfrm>
                <a:off x="1456390" y="2745807"/>
                <a:ext cx="316048" cy="276999"/>
              </a:xfrm>
              <a:prstGeom prst="rect">
                <a:avLst/>
              </a:prstGeom>
              <a:blipFill>
                <a:blip r:embed="rId7"/>
                <a:stretch>
                  <a:fillRect l="-15385" r="-3846"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40472C03-2F70-1640-ACC6-86C765D2B23F}"/>
                  </a:ext>
                </a:extLst>
              </p:cNvPr>
              <p:cNvSpPr txBox="1"/>
              <p:nvPr/>
            </p:nvSpPr>
            <p:spPr>
              <a:xfrm>
                <a:off x="2460571" y="2821406"/>
                <a:ext cx="3160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𝑈</m:t>
                          </m:r>
                        </m:e>
                        <m:sub>
                          <m:r>
                            <a:rPr kumimoji="1" lang="en-US" altLang="zh-CN" b="0" i="1" smtClean="0">
                              <a:latin typeface="Cambria Math" panose="02040503050406030204" pitchFamily="18" charset="0"/>
                            </a:rPr>
                            <m:t>3</m:t>
                          </m:r>
                        </m:sub>
                      </m:sSub>
                    </m:oMath>
                  </m:oMathPara>
                </a14:m>
                <a:endParaRPr kumimoji="1" lang="zh-CN" altLang="en-US" dirty="0"/>
              </a:p>
            </p:txBody>
          </p:sp>
        </mc:Choice>
        <mc:Fallback xmlns="">
          <p:sp>
            <p:nvSpPr>
              <p:cNvPr id="65" name="文本框 64">
                <a:extLst>
                  <a:ext uri="{FF2B5EF4-FFF2-40B4-BE49-F238E27FC236}">
                    <a16:creationId xmlns:a16="http://schemas.microsoft.com/office/drawing/2014/main" id="{40472C03-2F70-1640-ACC6-86C765D2B23F}"/>
                  </a:ext>
                </a:extLst>
              </p:cNvPr>
              <p:cNvSpPr txBox="1">
                <a:spLocks noRot="1" noChangeAspect="1" noMove="1" noResize="1" noEditPoints="1" noAdjustHandles="1" noChangeArrowheads="1" noChangeShapeType="1" noTextEdit="1"/>
              </p:cNvSpPr>
              <p:nvPr/>
            </p:nvSpPr>
            <p:spPr>
              <a:xfrm>
                <a:off x="2460571" y="2821406"/>
                <a:ext cx="316048" cy="276999"/>
              </a:xfrm>
              <a:prstGeom prst="rect">
                <a:avLst/>
              </a:prstGeom>
              <a:blipFill>
                <a:blip r:embed="rId8"/>
                <a:stretch>
                  <a:fillRect l="-11538" r="-3846" b="-22727"/>
                </a:stretch>
              </a:blipFill>
            </p:spPr>
            <p:txBody>
              <a:bodyPr/>
              <a:lstStyle/>
              <a:p>
                <a:r>
                  <a:rPr lang="zh-CN" altLang="en-US">
                    <a:noFill/>
                  </a:rPr>
                  <a:t> </a:t>
                </a:r>
              </a:p>
            </p:txBody>
          </p:sp>
        </mc:Fallback>
      </mc:AlternateContent>
      <p:sp>
        <p:nvSpPr>
          <p:cNvPr id="66" name="椭圆 65">
            <a:extLst>
              <a:ext uri="{FF2B5EF4-FFF2-40B4-BE49-F238E27FC236}">
                <a16:creationId xmlns:a16="http://schemas.microsoft.com/office/drawing/2014/main" id="{DBAB106A-0C4F-CD40-85C1-76576A62081E}"/>
              </a:ext>
            </a:extLst>
          </p:cNvPr>
          <p:cNvSpPr/>
          <p:nvPr/>
        </p:nvSpPr>
        <p:spPr bwMode="auto">
          <a:xfrm>
            <a:off x="888833" y="3567775"/>
            <a:ext cx="1643335" cy="13650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dirty="0"/>
          </a:p>
        </p:txBody>
      </p:sp>
      <p:pic>
        <p:nvPicPr>
          <p:cNvPr id="67" name="图片 8">
            <a:extLst>
              <a:ext uri="{FF2B5EF4-FFF2-40B4-BE49-F238E27FC236}">
                <a16:creationId xmlns:a16="http://schemas.microsoft.com/office/drawing/2014/main" id="{3E0CFAA4-3F21-2040-9EFC-22613C8B34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071" y="4199331"/>
            <a:ext cx="627764" cy="60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图片 27">
            <a:extLst>
              <a:ext uri="{FF2B5EF4-FFF2-40B4-BE49-F238E27FC236}">
                <a16:creationId xmlns:a16="http://schemas.microsoft.com/office/drawing/2014/main" id="{086A71A3-C453-DE42-9406-69481D3591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905" y="4027617"/>
            <a:ext cx="252520" cy="39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图片 8">
            <a:extLst>
              <a:ext uri="{FF2B5EF4-FFF2-40B4-BE49-F238E27FC236}">
                <a16:creationId xmlns:a16="http://schemas.microsoft.com/office/drawing/2014/main" id="{35FF429D-583C-C544-8EB3-057F15129E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7836" y="4194743"/>
            <a:ext cx="627764" cy="60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A1A69C6E-2528-EA4E-BBC2-094E554A663E}"/>
                  </a:ext>
                </a:extLst>
              </p:cNvPr>
              <p:cNvSpPr txBox="1"/>
              <p:nvPr/>
            </p:nvSpPr>
            <p:spPr>
              <a:xfrm>
                <a:off x="1901130" y="3624463"/>
                <a:ext cx="3107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𝑈</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72" name="文本框 71">
                <a:extLst>
                  <a:ext uri="{FF2B5EF4-FFF2-40B4-BE49-F238E27FC236}">
                    <a16:creationId xmlns:a16="http://schemas.microsoft.com/office/drawing/2014/main" id="{A1A69C6E-2528-EA4E-BBC2-094E554A663E}"/>
                  </a:ext>
                </a:extLst>
              </p:cNvPr>
              <p:cNvSpPr txBox="1">
                <a:spLocks noRot="1" noChangeAspect="1" noMove="1" noResize="1" noEditPoints="1" noAdjustHandles="1" noChangeArrowheads="1" noChangeShapeType="1" noTextEdit="1"/>
              </p:cNvSpPr>
              <p:nvPr/>
            </p:nvSpPr>
            <p:spPr>
              <a:xfrm>
                <a:off x="1901130" y="3624463"/>
                <a:ext cx="310726" cy="276999"/>
              </a:xfrm>
              <a:prstGeom prst="rect">
                <a:avLst/>
              </a:prstGeom>
              <a:blipFill>
                <a:blip r:embed="rId9"/>
                <a:stretch>
                  <a:fillRect l="-15385" r="-3846"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A35776A8-C0A5-2B41-B413-8547429DFA5F}"/>
                  </a:ext>
                </a:extLst>
              </p:cNvPr>
              <p:cNvSpPr txBox="1"/>
              <p:nvPr/>
            </p:nvSpPr>
            <p:spPr>
              <a:xfrm>
                <a:off x="1404109" y="4664169"/>
                <a:ext cx="3160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𝑈</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73" name="文本框 72">
                <a:extLst>
                  <a:ext uri="{FF2B5EF4-FFF2-40B4-BE49-F238E27FC236}">
                    <a16:creationId xmlns:a16="http://schemas.microsoft.com/office/drawing/2014/main" id="{A35776A8-C0A5-2B41-B413-8547429DFA5F}"/>
                  </a:ext>
                </a:extLst>
              </p:cNvPr>
              <p:cNvSpPr txBox="1">
                <a:spLocks noRot="1" noChangeAspect="1" noMove="1" noResize="1" noEditPoints="1" noAdjustHandles="1" noChangeArrowheads="1" noChangeShapeType="1" noTextEdit="1"/>
              </p:cNvSpPr>
              <p:nvPr/>
            </p:nvSpPr>
            <p:spPr>
              <a:xfrm>
                <a:off x="1404109" y="4664169"/>
                <a:ext cx="316048" cy="276999"/>
              </a:xfrm>
              <a:prstGeom prst="rect">
                <a:avLst/>
              </a:prstGeom>
              <a:blipFill>
                <a:blip r:embed="rId10"/>
                <a:stretch>
                  <a:fillRect l="-11538" r="-3846"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A6D1881C-8242-D54F-AF43-5D69E7B7A15A}"/>
                  </a:ext>
                </a:extLst>
              </p:cNvPr>
              <p:cNvSpPr txBox="1"/>
              <p:nvPr/>
            </p:nvSpPr>
            <p:spPr>
              <a:xfrm>
                <a:off x="2408290" y="4736177"/>
                <a:ext cx="3160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𝑈</m:t>
                          </m:r>
                        </m:e>
                        <m:sub>
                          <m:r>
                            <a:rPr kumimoji="1" lang="en-US" altLang="zh-CN" b="0" i="1" smtClean="0">
                              <a:latin typeface="Cambria Math" panose="02040503050406030204" pitchFamily="18" charset="0"/>
                            </a:rPr>
                            <m:t>3</m:t>
                          </m:r>
                        </m:sub>
                      </m:sSub>
                    </m:oMath>
                  </m:oMathPara>
                </a14:m>
                <a:endParaRPr kumimoji="1" lang="zh-CN" altLang="en-US" dirty="0"/>
              </a:p>
            </p:txBody>
          </p:sp>
        </mc:Choice>
        <mc:Fallback xmlns="">
          <p:sp>
            <p:nvSpPr>
              <p:cNvPr id="74" name="文本框 73">
                <a:extLst>
                  <a:ext uri="{FF2B5EF4-FFF2-40B4-BE49-F238E27FC236}">
                    <a16:creationId xmlns:a16="http://schemas.microsoft.com/office/drawing/2014/main" id="{A6D1881C-8242-D54F-AF43-5D69E7B7A15A}"/>
                  </a:ext>
                </a:extLst>
              </p:cNvPr>
              <p:cNvSpPr txBox="1">
                <a:spLocks noRot="1" noChangeAspect="1" noMove="1" noResize="1" noEditPoints="1" noAdjustHandles="1" noChangeArrowheads="1" noChangeShapeType="1" noTextEdit="1"/>
              </p:cNvSpPr>
              <p:nvPr/>
            </p:nvSpPr>
            <p:spPr>
              <a:xfrm>
                <a:off x="2408290" y="4736177"/>
                <a:ext cx="316048" cy="276999"/>
              </a:xfrm>
              <a:prstGeom prst="rect">
                <a:avLst/>
              </a:prstGeom>
              <a:blipFill>
                <a:blip r:embed="rId11"/>
                <a:stretch>
                  <a:fillRect l="-11538" r="-3846" b="-17391"/>
                </a:stretch>
              </a:blipFill>
            </p:spPr>
            <p:txBody>
              <a:bodyPr/>
              <a:lstStyle/>
              <a:p>
                <a:r>
                  <a:rPr lang="zh-CN" altLang="en-US">
                    <a:noFill/>
                  </a:rPr>
                  <a:t> </a:t>
                </a:r>
              </a:p>
            </p:txBody>
          </p:sp>
        </mc:Fallback>
      </mc:AlternateContent>
      <p:pic>
        <p:nvPicPr>
          <p:cNvPr id="75" name="图片 8">
            <a:extLst>
              <a:ext uri="{FF2B5EF4-FFF2-40B4-BE49-F238E27FC236}">
                <a16:creationId xmlns:a16="http://schemas.microsoft.com/office/drawing/2014/main" id="{D099E306-B619-9D44-8C7C-240F93975C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8698" y="3228371"/>
            <a:ext cx="627764" cy="60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图片 27">
            <a:extLst>
              <a:ext uri="{FF2B5EF4-FFF2-40B4-BE49-F238E27FC236}">
                <a16:creationId xmlns:a16="http://schemas.microsoft.com/office/drawing/2014/main" id="{F1D9B8BA-6493-7340-8BF0-61877DC1226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5685" y="3070909"/>
            <a:ext cx="252520" cy="39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2">
            <a:extLst>
              <a:ext uri="{FF2B5EF4-FFF2-40B4-BE49-F238E27FC236}">
                <a16:creationId xmlns:a16="http://schemas.microsoft.com/office/drawing/2014/main" id="{E9EEA525-3A04-8B4A-966B-737A94D4B7F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950742" y="3957216"/>
            <a:ext cx="294806" cy="48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直接箭头连接符 4">
            <a:extLst>
              <a:ext uri="{FF2B5EF4-FFF2-40B4-BE49-F238E27FC236}">
                <a16:creationId xmlns:a16="http://schemas.microsoft.com/office/drawing/2014/main" id="{BBD8FEA3-0797-8544-BEB0-79964648FD9C}"/>
              </a:ext>
            </a:extLst>
          </p:cNvPr>
          <p:cNvCxnSpPr>
            <a:cxnSpLocks/>
          </p:cNvCxnSpPr>
          <p:nvPr/>
        </p:nvCxnSpPr>
        <p:spPr>
          <a:xfrm>
            <a:off x="2639211" y="2118919"/>
            <a:ext cx="1419480" cy="582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23">
            <a:extLst>
              <a:ext uri="{FF2B5EF4-FFF2-40B4-BE49-F238E27FC236}">
                <a16:creationId xmlns:a16="http://schemas.microsoft.com/office/drawing/2014/main" id="{3D1E0A08-8A82-7445-8A96-0F1EA22335A2}"/>
              </a:ext>
            </a:extLst>
          </p:cNvPr>
          <p:cNvCxnSpPr>
            <a:cxnSpLocks/>
          </p:cNvCxnSpPr>
          <p:nvPr/>
        </p:nvCxnSpPr>
        <p:spPr>
          <a:xfrm flipV="1">
            <a:off x="2767187" y="3624463"/>
            <a:ext cx="1187415" cy="598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图片 24">
            <a:extLst>
              <a:ext uri="{FF2B5EF4-FFF2-40B4-BE49-F238E27FC236}">
                <a16:creationId xmlns:a16="http://schemas.microsoft.com/office/drawing/2014/main" id="{1A197DAB-25B3-524E-B916-4901DCD430F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58691" y="2636141"/>
            <a:ext cx="3692525" cy="141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文本框 25">
            <a:extLst>
              <a:ext uri="{FF2B5EF4-FFF2-40B4-BE49-F238E27FC236}">
                <a16:creationId xmlns:a16="http://schemas.microsoft.com/office/drawing/2014/main" id="{43D1CB63-1C02-6348-94E7-45B02658CA66}"/>
              </a:ext>
            </a:extLst>
          </p:cNvPr>
          <p:cNvSpPr txBox="1">
            <a:spLocks noChangeArrowheads="1"/>
          </p:cNvSpPr>
          <p:nvPr/>
        </p:nvSpPr>
        <p:spPr bwMode="auto">
          <a:xfrm>
            <a:off x="4853811" y="1877726"/>
            <a:ext cx="2819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2400" dirty="0">
                <a:latin typeface="Arial" panose="020B0604020202020204" pitchFamily="34" charset="0"/>
                <a:ea typeface="宋体" panose="02010600030101010101" pitchFamily="2" charset="-122"/>
              </a:rPr>
              <a:t>控制中心</a:t>
            </a:r>
            <a:r>
              <a:rPr lang="en-US" altLang="zh-CN" sz="2400" dirty="0">
                <a:latin typeface="Arial" panose="020B0604020202020204" pitchFamily="34" charset="0"/>
                <a:ea typeface="宋体" panose="02010600030101010101" pitchFamily="2" charset="-122"/>
              </a:rPr>
              <a:t>/</a:t>
            </a:r>
          </a:p>
          <a:p>
            <a:pPr eaLnBrk="1" hangingPunct="1">
              <a:spcBef>
                <a:spcPct val="0"/>
              </a:spcBef>
              <a:buFont typeface="Arial" panose="020B0604020202020204" pitchFamily="34" charset="0"/>
              <a:buNone/>
            </a:pPr>
            <a:r>
              <a:rPr lang="zh-CN" altLang="en-US" sz="2400" dirty="0">
                <a:latin typeface="Arial" panose="020B0604020202020204" pitchFamily="34" charset="0"/>
                <a:ea typeface="宋体" panose="02010600030101010101" pitchFamily="2" charset="-122"/>
              </a:rPr>
              <a:t>数据聚合者</a:t>
            </a: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B901757-573D-8C4B-AFFE-E46647401FE4}"/>
                  </a:ext>
                </a:extLst>
              </p:cNvPr>
              <p:cNvSpPr txBox="1"/>
              <p:nvPr/>
            </p:nvSpPr>
            <p:spPr>
              <a:xfrm>
                <a:off x="4058691" y="4117383"/>
                <a:ext cx="4691268" cy="762645"/>
              </a:xfrm>
              <a:prstGeom prst="rect">
                <a:avLst/>
              </a:prstGeom>
              <a:noFill/>
            </p:spPr>
            <p:txBody>
              <a:bodyPr wrap="square">
                <a:spAutoFit/>
              </a:bodyPr>
              <a:lstStyle/>
              <a:p>
                <a:r>
                  <a:rPr kumimoji="1" lang="zh-CN" altLang="en-US" sz="2000" dirty="0"/>
                  <a:t>假设在家的用户，不同时间间隔所用的电量相等：</a:t>
                </a:r>
                <a:r>
                  <a:rPr kumimoji="1" lang="en-US" altLang="zh-CN" sz="2000" dirty="0"/>
                  <a:t> </a:t>
                </a:r>
                <a14:m>
                  <m:oMath xmlns:m="http://schemas.openxmlformats.org/officeDocument/2006/math">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𝑅</m:t>
                        </m:r>
                      </m:e>
                      <m:sub>
                        <m:r>
                          <a:rPr kumimoji="1" lang="en-US" altLang="zh-CN" sz="2000" i="1">
                            <a:latin typeface="Cambria Math" panose="02040503050406030204" pitchFamily="18" charset="0"/>
                          </a:rPr>
                          <m:t>1</m:t>
                        </m:r>
                      </m:sub>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i="1">
                                <a:latin typeface="Cambria Math" panose="02040503050406030204" pitchFamily="18" charset="0"/>
                              </a:rPr>
                              <m:t>1</m:t>
                            </m:r>
                          </m:sub>
                        </m:sSub>
                      </m:sup>
                    </m:sSubSup>
                  </m:oMath>
                </a14:m>
                <a:r>
                  <a:rPr kumimoji="1" lang="en-US" altLang="zh-CN" sz="2000" dirty="0"/>
                  <a:t>= </a:t>
                </a:r>
                <a14:m>
                  <m:oMath xmlns:m="http://schemas.openxmlformats.org/officeDocument/2006/math">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𝑅</m:t>
                        </m:r>
                      </m:e>
                      <m:sub>
                        <m:r>
                          <a:rPr kumimoji="1" lang="en-US" altLang="zh-CN" sz="2000" i="1">
                            <a:latin typeface="Cambria Math" panose="02040503050406030204" pitchFamily="18" charset="0"/>
                          </a:rPr>
                          <m:t>1</m:t>
                        </m:r>
                      </m:sub>
                      <m:sup>
                        <m:sSub>
                          <m:sSubPr>
                            <m:ctrlPr>
                              <a:rPr kumimoji="1" lang="en-US" altLang="zh-CN" sz="2000" i="1" smtClean="0">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b="0" i="1" smtClean="0">
                                <a:latin typeface="Cambria Math" panose="02040503050406030204" pitchFamily="18" charset="0"/>
                              </a:rPr>
                              <m:t>2</m:t>
                            </m:r>
                          </m:sub>
                        </m:sSub>
                      </m:sup>
                    </m:sSubSup>
                  </m:oMath>
                </a14:m>
                <a:r>
                  <a:rPr kumimoji="1" lang="zh-CN" altLang="en-US" sz="2000" dirty="0"/>
                  <a:t>、 </a:t>
                </a:r>
                <a:r>
                  <a:rPr kumimoji="1" lang="en-US" altLang="zh-CN" sz="2000" dirty="0"/>
                  <a:t> </a:t>
                </a:r>
                <a14:m>
                  <m:oMath xmlns:m="http://schemas.openxmlformats.org/officeDocument/2006/math">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𝑅</m:t>
                        </m:r>
                      </m:e>
                      <m:sub>
                        <m:r>
                          <a:rPr kumimoji="1" lang="en-US" altLang="zh-CN" sz="2000" b="0" i="1" smtClean="0">
                            <a:latin typeface="Cambria Math" panose="02040503050406030204" pitchFamily="18" charset="0"/>
                          </a:rPr>
                          <m:t>2</m:t>
                        </m:r>
                      </m:sub>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i="1">
                                <a:latin typeface="Cambria Math" panose="02040503050406030204" pitchFamily="18" charset="0"/>
                              </a:rPr>
                              <m:t>1</m:t>
                            </m:r>
                          </m:sub>
                        </m:sSub>
                      </m:sup>
                    </m:sSubSup>
                  </m:oMath>
                </a14:m>
                <a:r>
                  <a:rPr kumimoji="1" lang="en-US" altLang="zh-CN" sz="2000" dirty="0"/>
                  <a:t>= </a:t>
                </a:r>
                <a14:m>
                  <m:oMath xmlns:m="http://schemas.openxmlformats.org/officeDocument/2006/math">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𝑅</m:t>
                        </m:r>
                      </m:e>
                      <m:sub>
                        <m:r>
                          <a:rPr kumimoji="1" lang="en-US" altLang="zh-CN" sz="2000" b="0" i="1" smtClean="0">
                            <a:latin typeface="Cambria Math" panose="02040503050406030204" pitchFamily="18" charset="0"/>
                          </a:rPr>
                          <m:t>2</m:t>
                        </m:r>
                      </m:sub>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𝑡</m:t>
                            </m:r>
                          </m:e>
                          <m:sub>
                            <m:r>
                              <a:rPr kumimoji="1" lang="en-US" altLang="zh-CN" sz="2000" i="1">
                                <a:latin typeface="Cambria Math" panose="02040503050406030204" pitchFamily="18" charset="0"/>
                              </a:rPr>
                              <m:t>2</m:t>
                            </m:r>
                          </m:sub>
                        </m:sSub>
                      </m:sup>
                    </m:sSubSup>
                  </m:oMath>
                </a14:m>
                <a:endParaRPr lang="zh-CN" altLang="en-US" sz="2000" dirty="0"/>
              </a:p>
            </p:txBody>
          </p:sp>
        </mc:Choice>
        <mc:Fallback xmlns="">
          <p:sp>
            <p:nvSpPr>
              <p:cNvPr id="45" name="文本框 44">
                <a:extLst>
                  <a:ext uri="{FF2B5EF4-FFF2-40B4-BE49-F238E27FC236}">
                    <a16:creationId xmlns:a16="http://schemas.microsoft.com/office/drawing/2014/main" id="{FB901757-573D-8C4B-AFFE-E46647401FE4}"/>
                  </a:ext>
                </a:extLst>
              </p:cNvPr>
              <p:cNvSpPr txBox="1">
                <a:spLocks noRot="1" noChangeAspect="1" noMove="1" noResize="1" noEditPoints="1" noAdjustHandles="1" noChangeArrowheads="1" noChangeShapeType="1" noTextEdit="1"/>
              </p:cNvSpPr>
              <p:nvPr/>
            </p:nvSpPr>
            <p:spPr>
              <a:xfrm>
                <a:off x="4058691" y="4117383"/>
                <a:ext cx="4691268" cy="762645"/>
              </a:xfrm>
              <a:prstGeom prst="rect">
                <a:avLst/>
              </a:prstGeom>
              <a:blipFill>
                <a:blip r:embed="rId14"/>
                <a:stretch>
                  <a:fillRect l="-1351" t="-4918" b="-114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41948414"/>
      </p:ext>
    </p:extLst>
  </p:cSld>
  <p:clrMapOvr>
    <a:masterClrMapping/>
  </p:clrMapOvr>
  <p:transition advTm="16782"/>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B633801-F12E-468E-8700-34A279E7D92E}"/>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第四次</a:t>
            </a:r>
            <a:r>
              <a:rPr lang="zh-CN" altLang="en-US" sz="4000" dirty="0" smtClean="0"/>
              <a:t>作业（思考题，不用交）</a:t>
            </a:r>
            <a:endParaRPr lang="zh-CN" altLang="en-US" sz="3600" dirty="0"/>
          </a:p>
        </p:txBody>
      </p:sp>
      <p:sp>
        <p:nvSpPr>
          <p:cNvPr id="244739" name="Text Box 3">
            <a:extLst>
              <a:ext uri="{FF2B5EF4-FFF2-40B4-BE49-F238E27FC236}">
                <a16:creationId xmlns:a16="http://schemas.microsoft.com/office/drawing/2014/main" id="{E9EF84FF-2BD9-4FD2-B778-AE063745773E}"/>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244743" name="灯片编号占位符 11">
            <a:extLst>
              <a:ext uri="{FF2B5EF4-FFF2-40B4-BE49-F238E27FC236}">
                <a16:creationId xmlns:a16="http://schemas.microsoft.com/office/drawing/2014/main" id="{21A9A5A1-49CF-4039-97DF-ABD670D43398}"/>
              </a:ext>
            </a:extLst>
          </p:cNvPr>
          <p:cNvSpPr txBox="1">
            <a:spLocks/>
          </p:cNvSpPr>
          <p:nvPr/>
        </p:nvSpPr>
        <p:spPr bwMode="auto">
          <a:xfrm>
            <a:off x="8452425" y="6455448"/>
            <a:ext cx="6016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A40E4B0E-B8F4-48EA-9710-C672DD69D9C7}" type="slidenum">
              <a:rPr lang="zh-CN" altLang="en-US" sz="1800">
                <a:latin typeface="Calibri" panose="020F0502020204030204" pitchFamily="34" charset="0"/>
                <a:ea typeface="宋体" panose="02010600030101010101" pitchFamily="2" charset="-122"/>
              </a:rPr>
              <a:pPr>
                <a:spcBef>
                  <a:spcPct val="0"/>
                </a:spcBef>
                <a:buFontTx/>
                <a:buNone/>
              </a:pPr>
              <a:t>91</a:t>
            </a:fld>
            <a:endParaRPr lang="zh-CN" altLang="en-US" sz="1800">
              <a:latin typeface="Calibri" panose="020F050202020403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92544EC-C251-8B42-9EB6-8C9BD9DACCEF}"/>
                  </a:ext>
                </a:extLst>
              </p:cNvPr>
              <p:cNvSpPr txBox="1"/>
              <p:nvPr/>
            </p:nvSpPr>
            <p:spPr>
              <a:xfrm>
                <a:off x="441790" y="961423"/>
                <a:ext cx="8260419" cy="1858907"/>
              </a:xfrm>
              <a:prstGeom prst="rect">
                <a:avLst/>
              </a:prstGeom>
              <a:noFill/>
            </p:spPr>
            <p:txBody>
              <a:bodyPr wrap="square" rtlCol="0">
                <a:spAutoFit/>
              </a:bodyPr>
              <a:lstStyle/>
              <a:p>
                <a:pPr>
                  <a:lnSpc>
                    <a:spcPct val="150000"/>
                  </a:lnSpc>
                </a:pPr>
                <a:r>
                  <a:rPr kumimoji="1" lang="zh-CN" altLang="en-US" sz="2300" dirty="0"/>
                  <a:t>       </a:t>
                </a:r>
                <a:r>
                  <a:rPr kumimoji="1" lang="en-US" altLang="zh-CN" sz="2300" dirty="0"/>
                  <a:t>1.</a:t>
                </a:r>
                <a:r>
                  <a:rPr kumimoji="1" lang="zh-CN" altLang="en-US" sz="2300" dirty="0"/>
                  <a:t>已知差分隐私的各参数如下：灵敏度</a:t>
                </a:r>
                <a14:m>
                  <m:oMath xmlns:m="http://schemas.openxmlformats.org/officeDocument/2006/math">
                    <m:r>
                      <a:rPr kumimoji="1" lang="en-US" altLang="zh-CN" sz="2000" i="1" dirty="0">
                        <a:latin typeface="Cambria Math" panose="02040503050406030204" pitchFamily="18" charset="0"/>
                        <a:ea typeface="Cambria Math" panose="02040503050406030204" pitchFamily="18" charset="0"/>
                      </a:rPr>
                      <m:t>∆</m:t>
                    </m:r>
                    <m:r>
                      <a:rPr kumimoji="1" lang="en-US" altLang="zh-CN" sz="2000" i="1" dirty="0">
                        <a:latin typeface="Cambria Math" panose="02040503050406030204" pitchFamily="18" charset="0"/>
                        <a:ea typeface="Cambria Math" panose="02040503050406030204" pitchFamily="18" charset="0"/>
                      </a:rPr>
                      <m:t>𝑓</m:t>
                    </m:r>
                  </m:oMath>
                </a14:m>
                <a:r>
                  <a:rPr kumimoji="1" lang="en-US" altLang="zh-CN" sz="2300" dirty="0"/>
                  <a:t>=1</a:t>
                </a:r>
                <a:r>
                  <a:rPr kumimoji="1" lang="zh-CN" altLang="en-US" sz="2300" dirty="0"/>
                  <a:t>，位置参数</a:t>
                </a:r>
                <a14:m>
                  <m:oMath xmlns:m="http://schemas.openxmlformats.org/officeDocument/2006/math">
                    <m:r>
                      <a:rPr kumimoji="1" lang="zh-CN" altLang="en-US" sz="2300" i="1" smtClean="0">
                        <a:latin typeface="Cambria Math" panose="02040503050406030204" pitchFamily="18" charset="0"/>
                      </a:rPr>
                      <m:t>𝜇</m:t>
                    </m:r>
                    <m:r>
                      <a:rPr kumimoji="1" lang="en-US" altLang="zh-CN" sz="2300" b="0" i="1" smtClean="0">
                        <a:latin typeface="Cambria Math" panose="02040503050406030204" pitchFamily="18" charset="0"/>
                      </a:rPr>
                      <m:t>=0</m:t>
                    </m:r>
                  </m:oMath>
                </a14:m>
                <a:r>
                  <a:rPr kumimoji="1" lang="zh-CN" altLang="en-US" sz="2300" dirty="0"/>
                  <a:t>。请画出隐私预算</a:t>
                </a:r>
                <a14:m>
                  <m:oMath xmlns:m="http://schemas.openxmlformats.org/officeDocument/2006/math">
                    <m:r>
                      <a:rPr kumimoji="1" lang="en-US" altLang="zh-CN" sz="2400" i="1" dirty="0">
                        <a:latin typeface="Cambria Math" panose="02040503050406030204" pitchFamily="18" charset="0"/>
                        <a:ea typeface="Cambria Math" panose="02040503050406030204" pitchFamily="18" charset="0"/>
                      </a:rPr>
                      <m:t>𝜀</m:t>
                    </m:r>
                    <m:r>
                      <a:rPr kumimoji="1" lang="en-US" altLang="zh-CN" sz="2400" b="0" i="1" dirty="0" smtClean="0">
                        <a:latin typeface="Cambria Math" panose="02040503050406030204" pitchFamily="18" charset="0"/>
                        <a:ea typeface="Cambria Math" panose="02040503050406030204" pitchFamily="18" charset="0"/>
                      </a:rPr>
                      <m:t>=</m:t>
                    </m:r>
                    <m:f>
                      <m:fPr>
                        <m:ctrlPr>
                          <a:rPr kumimoji="1" lang="en-US" altLang="zh-CN" sz="2300" i="1">
                            <a:latin typeface="Cambria Math" panose="02040503050406030204" pitchFamily="18" charset="0"/>
                          </a:rPr>
                        </m:ctrlPr>
                      </m:fPr>
                      <m:num>
                        <m:r>
                          <a:rPr kumimoji="1" lang="en-US" altLang="zh-CN" sz="2300" i="1">
                            <a:latin typeface="Cambria Math" panose="02040503050406030204" pitchFamily="18" charset="0"/>
                          </a:rPr>
                          <m:t>1</m:t>
                        </m:r>
                      </m:num>
                      <m:den>
                        <m:r>
                          <a:rPr kumimoji="1" lang="en-US" altLang="zh-CN" sz="2300" i="1">
                            <a:latin typeface="Cambria Math" panose="02040503050406030204" pitchFamily="18" charset="0"/>
                          </a:rPr>
                          <m:t>2</m:t>
                        </m:r>
                      </m:den>
                    </m:f>
                  </m:oMath>
                </a14:m>
                <a:r>
                  <a:rPr kumimoji="1" lang="zh-CN" altLang="en-US" sz="2300" dirty="0"/>
                  <a:t>，</a:t>
                </a:r>
                <a:r>
                  <a:rPr kumimoji="1" lang="en-US" altLang="zh-CN" sz="2000" dirty="0">
                    <a:ea typeface="Cambria Math" panose="02040503050406030204" pitchFamily="18" charset="0"/>
                  </a:rPr>
                  <a:t> </a:t>
                </a:r>
                <a14:m>
                  <m:oMath xmlns:m="http://schemas.openxmlformats.org/officeDocument/2006/math">
                    <m:r>
                      <a:rPr kumimoji="1" lang="en-US" altLang="zh-CN" sz="2000" i="1" dirty="0">
                        <a:latin typeface="Cambria Math" panose="02040503050406030204" pitchFamily="18" charset="0"/>
                        <a:ea typeface="Cambria Math" panose="02040503050406030204" pitchFamily="18" charset="0"/>
                      </a:rPr>
                      <m:t>𝜀</m:t>
                    </m:r>
                    <m:r>
                      <a:rPr kumimoji="1" lang="en-US" altLang="zh-CN" sz="2000" i="1" dirty="0">
                        <a:latin typeface="Cambria Math" panose="02040503050406030204" pitchFamily="18" charset="0"/>
                        <a:ea typeface="Cambria Math" panose="02040503050406030204" pitchFamily="18" charset="0"/>
                      </a:rPr>
                      <m:t>= </m:t>
                    </m:r>
                  </m:oMath>
                </a14:m>
                <a:r>
                  <a:rPr kumimoji="1" lang="en-US" altLang="zh-CN" sz="2300" dirty="0"/>
                  <a:t>1</a:t>
                </a:r>
                <a:r>
                  <a:rPr kumimoji="1" lang="zh-CN" altLang="en-US" sz="2300" dirty="0"/>
                  <a:t>，</a:t>
                </a:r>
                <a:r>
                  <a:rPr kumimoji="1" lang="en-US" altLang="zh-CN" sz="2000" dirty="0">
                    <a:ea typeface="Cambria Math" panose="02040503050406030204" pitchFamily="18" charset="0"/>
                  </a:rPr>
                  <a:t> </a:t>
                </a:r>
                <a14:m>
                  <m:oMath xmlns:m="http://schemas.openxmlformats.org/officeDocument/2006/math">
                    <m:r>
                      <a:rPr kumimoji="1" lang="en-US" altLang="zh-CN" sz="2000" i="1" dirty="0">
                        <a:latin typeface="Cambria Math" panose="02040503050406030204" pitchFamily="18" charset="0"/>
                        <a:ea typeface="Cambria Math" panose="02040503050406030204" pitchFamily="18" charset="0"/>
                      </a:rPr>
                      <m:t>𝜀</m:t>
                    </m:r>
                    <m:r>
                      <a:rPr kumimoji="1" lang="en-US" altLang="zh-CN" sz="2000" i="1" dirty="0">
                        <a:latin typeface="Cambria Math" panose="02040503050406030204" pitchFamily="18" charset="0"/>
                        <a:ea typeface="Cambria Math" panose="02040503050406030204" pitchFamily="18" charset="0"/>
                      </a:rPr>
                      <m:t>= </m:t>
                    </m:r>
                  </m:oMath>
                </a14:m>
                <a:r>
                  <a:rPr kumimoji="1" lang="en-US" altLang="zh-CN" sz="2300" dirty="0"/>
                  <a:t>2</a:t>
                </a:r>
                <a:r>
                  <a:rPr kumimoji="1" lang="zh-CN" altLang="en-US" sz="2300" dirty="0"/>
                  <a:t>的拉普拉斯噪声的分布图并比较他们的隐私保护程度。</a:t>
                </a:r>
                <a:endParaRPr kumimoji="1" lang="en-US" altLang="zh-CN" sz="2300" dirty="0"/>
              </a:p>
            </p:txBody>
          </p:sp>
        </mc:Choice>
        <mc:Fallback xmlns="">
          <p:sp>
            <p:nvSpPr>
              <p:cNvPr id="3" name="文本框 2">
                <a:extLst>
                  <a:ext uri="{FF2B5EF4-FFF2-40B4-BE49-F238E27FC236}">
                    <a16:creationId xmlns:a16="http://schemas.microsoft.com/office/drawing/2014/main" id="{B92544EC-C251-8B42-9EB6-8C9BD9DACCEF}"/>
                  </a:ext>
                </a:extLst>
              </p:cNvPr>
              <p:cNvSpPr txBox="1">
                <a:spLocks noRot="1" noChangeAspect="1" noMove="1" noResize="1" noEditPoints="1" noAdjustHandles="1" noChangeArrowheads="1" noChangeShapeType="1" noTextEdit="1"/>
              </p:cNvSpPr>
              <p:nvPr/>
            </p:nvSpPr>
            <p:spPr>
              <a:xfrm>
                <a:off x="441790" y="961423"/>
                <a:ext cx="8260419" cy="1858907"/>
              </a:xfrm>
              <a:prstGeom prst="rect">
                <a:avLst/>
              </a:prstGeom>
              <a:blipFill>
                <a:blip r:embed="rId3"/>
                <a:stretch>
                  <a:fillRect l="-1074" r="-307" b="-54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7316966"/>
      </p:ext>
    </p:extLst>
  </p:cSld>
  <p:clrMapOvr>
    <a:masterClrMapping/>
  </p:clrMapOvr>
  <p:transition advTm="16782"/>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B633801-F12E-468E-8700-34A279E7D92E}"/>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第四次作业</a:t>
            </a:r>
            <a:endParaRPr lang="zh-CN" altLang="en-US" sz="3600" dirty="0"/>
          </a:p>
        </p:txBody>
      </p:sp>
      <p:sp>
        <p:nvSpPr>
          <p:cNvPr id="244739" name="Text Box 3">
            <a:extLst>
              <a:ext uri="{FF2B5EF4-FFF2-40B4-BE49-F238E27FC236}">
                <a16:creationId xmlns:a16="http://schemas.microsoft.com/office/drawing/2014/main" id="{E9EF84FF-2BD9-4FD2-B778-AE063745773E}"/>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244743" name="灯片编号占位符 11">
            <a:extLst>
              <a:ext uri="{FF2B5EF4-FFF2-40B4-BE49-F238E27FC236}">
                <a16:creationId xmlns:a16="http://schemas.microsoft.com/office/drawing/2014/main" id="{21A9A5A1-49CF-4039-97DF-ABD670D43398}"/>
              </a:ext>
            </a:extLst>
          </p:cNvPr>
          <p:cNvSpPr txBox="1">
            <a:spLocks/>
          </p:cNvSpPr>
          <p:nvPr/>
        </p:nvSpPr>
        <p:spPr bwMode="auto">
          <a:xfrm>
            <a:off x="8452425" y="6455448"/>
            <a:ext cx="6016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A40E4B0E-B8F4-48EA-9710-C672DD69D9C7}" type="slidenum">
              <a:rPr lang="zh-CN" altLang="en-US" sz="1800">
                <a:latin typeface="Calibri" panose="020F0502020204030204" pitchFamily="34" charset="0"/>
                <a:ea typeface="宋体" panose="02010600030101010101" pitchFamily="2" charset="-122"/>
              </a:rPr>
              <a:pPr>
                <a:spcBef>
                  <a:spcPct val="0"/>
                </a:spcBef>
                <a:buFontTx/>
                <a:buNone/>
              </a:pPr>
              <a:t>92</a:t>
            </a:fld>
            <a:endParaRPr lang="zh-CN" altLang="en-US" sz="1800">
              <a:latin typeface="Calibri" panose="020F050202020403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D84E8079-10C8-F14E-9046-9F5393258EBB}"/>
                  </a:ext>
                </a:extLst>
              </p:cNvPr>
              <p:cNvSpPr txBox="1"/>
              <p:nvPr/>
            </p:nvSpPr>
            <p:spPr>
              <a:xfrm>
                <a:off x="4148083" y="4827914"/>
                <a:ext cx="283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𝑈</m:t>
                          </m:r>
                        </m:e>
                        <m:sub>
                          <m:r>
                            <a:rPr kumimoji="1" lang="en-US" altLang="zh-CN" i="1">
                              <a:latin typeface="Cambria Math" panose="02040503050406030204" pitchFamily="18" charset="0"/>
                            </a:rPr>
                            <m:t>𝑖</m:t>
                          </m:r>
                        </m:sub>
                      </m:sSub>
                    </m:oMath>
                  </m:oMathPara>
                </a14:m>
                <a:endParaRPr kumimoji="1" lang="zh-CN" altLang="en-US" dirty="0"/>
              </a:p>
            </p:txBody>
          </p:sp>
        </mc:Choice>
        <mc:Fallback xmlns="">
          <p:sp>
            <p:nvSpPr>
              <p:cNvPr id="34" name="文本框 33">
                <a:extLst>
                  <a:ext uri="{FF2B5EF4-FFF2-40B4-BE49-F238E27FC236}">
                    <a16:creationId xmlns:a16="http://schemas.microsoft.com/office/drawing/2014/main" id="{D84E8079-10C8-F14E-9046-9F5393258EBB}"/>
                  </a:ext>
                </a:extLst>
              </p:cNvPr>
              <p:cNvSpPr txBox="1">
                <a:spLocks noRot="1" noChangeAspect="1" noMove="1" noResize="1" noEditPoints="1" noAdjustHandles="1" noChangeArrowheads="1" noChangeShapeType="1" noTextEdit="1"/>
              </p:cNvSpPr>
              <p:nvPr/>
            </p:nvSpPr>
            <p:spPr>
              <a:xfrm>
                <a:off x="4148083" y="4827914"/>
                <a:ext cx="283347" cy="276999"/>
              </a:xfrm>
              <a:prstGeom prst="rect">
                <a:avLst/>
              </a:prstGeom>
              <a:blipFill>
                <a:blip r:embed="rId10"/>
                <a:stretch>
                  <a:fillRect l="-13043" r="-4348"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92544EC-C251-8B42-9EB6-8C9BD9DACCEF}"/>
                  </a:ext>
                </a:extLst>
              </p:cNvPr>
              <p:cNvSpPr txBox="1"/>
              <p:nvPr/>
            </p:nvSpPr>
            <p:spPr>
              <a:xfrm>
                <a:off x="441790" y="961423"/>
                <a:ext cx="8260419" cy="2852384"/>
              </a:xfrm>
              <a:prstGeom prst="rect">
                <a:avLst/>
              </a:prstGeom>
              <a:noFill/>
            </p:spPr>
            <p:txBody>
              <a:bodyPr wrap="square" rtlCol="0">
                <a:spAutoFit/>
              </a:bodyPr>
              <a:lstStyle/>
              <a:p>
                <a:pPr>
                  <a:lnSpc>
                    <a:spcPct val="150000"/>
                  </a:lnSpc>
                </a:pPr>
                <a:r>
                  <a:rPr kumimoji="1" lang="en-US" altLang="zh-CN" sz="2300" dirty="0"/>
                  <a:t>2</a:t>
                </a:r>
                <a:r>
                  <a:rPr kumimoji="1" lang="zh-CN" altLang="en-US" sz="2300" dirty="0"/>
                  <a:t>（</a:t>
                </a:r>
                <a:r>
                  <a:rPr kumimoji="1" lang="en-US" altLang="zh-CN" sz="2300" dirty="0"/>
                  <a:t>1</a:t>
                </a:r>
                <a:r>
                  <a:rPr kumimoji="1" lang="zh-CN" altLang="en-US" sz="2300" dirty="0"/>
                  <a:t>）单用户负荷预测可以协助电力系统规划。因此设计一个隐私保护的负荷预测模型非常有意义。现引入数据分析平台用于收集用户数据搭建预测模型。针对用户</a:t>
                </a:r>
                <a14:m>
                  <m:oMath xmlns:m="http://schemas.openxmlformats.org/officeDocument/2006/math">
                    <m:sSub>
                      <m:sSubPr>
                        <m:ctrlPr>
                          <a:rPr kumimoji="1" lang="en-US" altLang="zh-CN" sz="2300" i="1">
                            <a:latin typeface="Cambria Math" panose="02040503050406030204" pitchFamily="18" charset="0"/>
                          </a:rPr>
                        </m:ctrlPr>
                      </m:sSubPr>
                      <m:e>
                        <m:r>
                          <a:rPr kumimoji="1" lang="en-US" altLang="zh-CN" sz="2300" i="1">
                            <a:latin typeface="Cambria Math" panose="02040503050406030204" pitchFamily="18" charset="0"/>
                          </a:rPr>
                          <m:t>𝑈</m:t>
                        </m:r>
                      </m:e>
                      <m:sub>
                        <m:r>
                          <a:rPr kumimoji="1" lang="en-US" altLang="zh-CN" sz="2300" i="1">
                            <a:latin typeface="Cambria Math" panose="02040503050406030204" pitchFamily="18" charset="0"/>
                          </a:rPr>
                          <m:t>𝑖</m:t>
                        </m:r>
                      </m:sub>
                    </m:sSub>
                  </m:oMath>
                </a14:m>
                <a:r>
                  <a:rPr kumimoji="1" lang="zh-CN" altLang="en-US" sz="2300" dirty="0"/>
                  <a:t>，在</a:t>
                </a:r>
                <a:r>
                  <a:rPr kumimoji="1" lang="en-US" altLang="zh-CN" sz="2300" dirty="0"/>
                  <a:t>t</a:t>
                </a:r>
                <a:r>
                  <a:rPr kumimoji="1" lang="zh-CN" altLang="en-US" sz="2300" dirty="0"/>
                  <a:t>时刻的真实用电量为</a:t>
                </a:r>
                <a14:m>
                  <m:oMath xmlns:m="http://schemas.openxmlformats.org/officeDocument/2006/math">
                    <m:sSubSup>
                      <m:sSubSupPr>
                        <m:ctrlPr>
                          <a:rPr kumimoji="1" lang="en-US" altLang="zh-CN" sz="2400" i="1" dirty="0">
                            <a:latin typeface="Cambria Math" panose="02040503050406030204" pitchFamily="18" charset="0"/>
                          </a:rPr>
                        </m:ctrlPr>
                      </m:sSubSupPr>
                      <m:e>
                        <m:r>
                          <a:rPr kumimoji="1" lang="en-US" altLang="zh-CN" sz="2400" i="1" dirty="0">
                            <a:latin typeface="Cambria Math" panose="02040503050406030204" pitchFamily="18" charset="0"/>
                          </a:rPr>
                          <m:t>𝑅</m:t>
                        </m:r>
                      </m:e>
                      <m:sub>
                        <m:r>
                          <a:rPr kumimoji="1" lang="en-US" altLang="zh-CN" sz="2400" i="1" dirty="0">
                            <a:latin typeface="Cambria Math" panose="02040503050406030204" pitchFamily="18" charset="0"/>
                          </a:rPr>
                          <m:t>𝑖</m:t>
                        </m:r>
                      </m:sub>
                      <m:sup>
                        <m:r>
                          <a:rPr kumimoji="1" lang="en-US" altLang="zh-CN" sz="2400" i="1" dirty="0">
                            <a:latin typeface="Cambria Math" panose="02040503050406030204" pitchFamily="18" charset="0"/>
                          </a:rPr>
                          <m:t>(</m:t>
                        </m:r>
                        <m:r>
                          <a:rPr kumimoji="1" lang="en-US" altLang="zh-CN" sz="2400" i="1" dirty="0">
                            <a:latin typeface="Cambria Math" panose="02040503050406030204" pitchFamily="18" charset="0"/>
                          </a:rPr>
                          <m:t>𝑡</m:t>
                        </m:r>
                        <m:r>
                          <a:rPr kumimoji="1" lang="en-US" altLang="zh-CN" sz="2400" i="1" dirty="0">
                            <a:latin typeface="Cambria Math" panose="02040503050406030204" pitchFamily="18" charset="0"/>
                          </a:rPr>
                          <m:t>)</m:t>
                        </m:r>
                      </m:sup>
                    </m:sSubSup>
                  </m:oMath>
                </a14:m>
                <a:r>
                  <a:rPr kumimoji="1" lang="zh-CN" altLang="en-US" sz="2300" dirty="0"/>
                  <a:t>。请设计基于差分隐私（用电量）的单用户负荷预测方法并写出主要步骤（假设隐私预算为</a:t>
                </a:r>
                <a14:m>
                  <m:oMath xmlns:m="http://schemas.openxmlformats.org/officeDocument/2006/math">
                    <m:r>
                      <a:rPr kumimoji="1" lang="en-US" altLang="zh-CN" sz="2000" i="1" dirty="0">
                        <a:latin typeface="Cambria Math" panose="02040503050406030204" pitchFamily="18" charset="0"/>
                        <a:ea typeface="Cambria Math" panose="02040503050406030204" pitchFamily="18" charset="0"/>
                      </a:rPr>
                      <m:t>𝜀</m:t>
                    </m:r>
                  </m:oMath>
                </a14:m>
                <a:r>
                  <a:rPr kumimoji="1" lang="zh-CN" altLang="en-US" sz="2300" dirty="0"/>
                  <a:t>，灵敏度为</a:t>
                </a:r>
                <a14:m>
                  <m:oMath xmlns:m="http://schemas.openxmlformats.org/officeDocument/2006/math">
                    <m:r>
                      <a:rPr kumimoji="1" lang="en-US" altLang="zh-CN" sz="2000" i="1" dirty="0">
                        <a:latin typeface="Cambria Math" panose="02040503050406030204" pitchFamily="18" charset="0"/>
                        <a:ea typeface="Cambria Math" panose="02040503050406030204" pitchFamily="18" charset="0"/>
                      </a:rPr>
                      <m:t>∆</m:t>
                    </m:r>
                    <m:r>
                      <a:rPr kumimoji="1" lang="en-US" altLang="zh-CN" sz="2000" i="1" dirty="0">
                        <a:latin typeface="Cambria Math" panose="02040503050406030204" pitchFamily="18" charset="0"/>
                        <a:ea typeface="Cambria Math" panose="02040503050406030204" pitchFamily="18" charset="0"/>
                      </a:rPr>
                      <m:t>𝑓</m:t>
                    </m:r>
                  </m:oMath>
                </a14:m>
                <a:r>
                  <a:rPr kumimoji="1" lang="zh-CN" altLang="en-US" sz="2300" dirty="0"/>
                  <a:t>） 。</a:t>
                </a:r>
                <a:endParaRPr kumimoji="1" lang="en-US" altLang="zh-CN" sz="2300" dirty="0"/>
              </a:p>
            </p:txBody>
          </p:sp>
        </mc:Choice>
        <mc:Fallback xmlns="">
          <p:sp>
            <p:nvSpPr>
              <p:cNvPr id="3" name="文本框 2">
                <a:extLst>
                  <a:ext uri="{FF2B5EF4-FFF2-40B4-BE49-F238E27FC236}">
                    <a16:creationId xmlns:a16="http://schemas.microsoft.com/office/drawing/2014/main" id="{B92544EC-C251-8B42-9EB6-8C9BD9DACCEF}"/>
                  </a:ext>
                </a:extLst>
              </p:cNvPr>
              <p:cNvSpPr txBox="1">
                <a:spLocks noRot="1" noChangeAspect="1" noMove="1" noResize="1" noEditPoints="1" noAdjustHandles="1" noChangeArrowheads="1" noChangeShapeType="1" noTextEdit="1"/>
              </p:cNvSpPr>
              <p:nvPr/>
            </p:nvSpPr>
            <p:spPr>
              <a:xfrm>
                <a:off x="441790" y="961423"/>
                <a:ext cx="8260419" cy="2852384"/>
              </a:xfrm>
              <a:prstGeom prst="rect">
                <a:avLst/>
              </a:prstGeom>
              <a:blipFill>
                <a:blip r:embed="rId11"/>
                <a:stretch>
                  <a:fillRect l="-1074" b="-3097"/>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CD1E57EE-E5C4-B642-B9E6-660BA36DE72F}"/>
              </a:ext>
            </a:extLst>
          </p:cNvPr>
          <p:cNvSpPr txBox="1"/>
          <p:nvPr/>
        </p:nvSpPr>
        <p:spPr>
          <a:xfrm>
            <a:off x="4553110" y="5187506"/>
            <a:ext cx="1105691" cy="446276"/>
          </a:xfrm>
          <a:prstGeom prst="rect">
            <a:avLst/>
          </a:prstGeom>
          <a:noFill/>
        </p:spPr>
        <p:txBody>
          <a:bodyPr wrap="square" rtlCol="0">
            <a:spAutoFit/>
          </a:bodyPr>
          <a:lstStyle/>
          <a:p>
            <a:r>
              <a:rPr kumimoji="1" lang="zh-CN" altLang="en-US" sz="2300" dirty="0"/>
              <a:t>用户</a:t>
            </a:r>
          </a:p>
        </p:txBody>
      </p:sp>
      <p:sp>
        <p:nvSpPr>
          <p:cNvPr id="41" name="文本框 40">
            <a:extLst>
              <a:ext uri="{FF2B5EF4-FFF2-40B4-BE49-F238E27FC236}">
                <a16:creationId xmlns:a16="http://schemas.microsoft.com/office/drawing/2014/main" id="{3D5D797B-A185-AF4F-9CAC-B8B5E1312619}"/>
              </a:ext>
            </a:extLst>
          </p:cNvPr>
          <p:cNvSpPr txBox="1"/>
          <p:nvPr/>
        </p:nvSpPr>
        <p:spPr>
          <a:xfrm>
            <a:off x="6457510" y="5278850"/>
            <a:ext cx="2020887" cy="446276"/>
          </a:xfrm>
          <a:prstGeom prst="rect">
            <a:avLst/>
          </a:prstGeom>
          <a:noFill/>
        </p:spPr>
        <p:txBody>
          <a:bodyPr wrap="square" rtlCol="0">
            <a:spAutoFit/>
          </a:bodyPr>
          <a:lstStyle/>
          <a:p>
            <a:r>
              <a:rPr kumimoji="1" lang="zh-CN" altLang="en-US" sz="2300" dirty="0"/>
              <a:t>数据分析平台</a:t>
            </a:r>
          </a:p>
        </p:txBody>
      </p:sp>
      <p:pic>
        <p:nvPicPr>
          <p:cNvPr id="19" name="图片 18">
            <a:extLst>
              <a:ext uri="{FF2B5EF4-FFF2-40B4-BE49-F238E27FC236}">
                <a16:creationId xmlns:a16="http://schemas.microsoft.com/office/drawing/2014/main" id="{755EA674-277D-DC41-88F9-22EA8F2D23FC}"/>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091" b="89773" l="0" r="90426">
                        <a14:foregroundMark x1="39362" y1="17045" x2="27660" y2="53409"/>
                        <a14:foregroundMark x1="27660" y1="53409" x2="27660" y2="59091"/>
                        <a14:foregroundMark x1="38298" y1="18182" x2="91489" y2="37500"/>
                        <a14:foregroundMark x1="39362" y1="17045" x2="74468" y2="23864"/>
                        <a14:foregroundMark x1="74468" y1="23864" x2="87234" y2="31818"/>
                        <a14:foregroundMark x1="39362" y1="19318" x2="39362" y2="19318"/>
                        <a14:foregroundMark x1="23404" y1="56818" x2="37234" y2="90909"/>
                        <a14:foregroundMark x1="37234" y1="90909" x2="70213" y2="77273"/>
                        <a14:foregroundMark x1="70213" y1="77273" x2="84043" y2="36364"/>
                        <a14:foregroundMark x1="18085" y1="60227" x2="0" y2="73864"/>
                        <a14:foregroundMark x1="13830" y1="61364" x2="23404" y2="61364"/>
                      </a14:backgroundRemoval>
                    </a14:imgEffect>
                  </a14:imgLayer>
                </a14:imgProps>
              </a:ext>
              <a:ext uri="{28A0092B-C50C-407E-A947-70E740481C1C}">
                <a14:useLocalDpi xmlns:a14="http://schemas.microsoft.com/office/drawing/2010/main" val="0"/>
              </a:ext>
            </a:extLst>
          </a:blip>
          <a:stretch>
            <a:fillRect/>
          </a:stretch>
        </p:blipFill>
        <p:spPr>
          <a:xfrm>
            <a:off x="6813595" y="4061979"/>
            <a:ext cx="1358569" cy="1271852"/>
          </a:xfrm>
          <a:prstGeom prst="rect">
            <a:avLst/>
          </a:prstGeom>
        </p:spPr>
      </p:pic>
      <p:cxnSp>
        <p:nvCxnSpPr>
          <p:cNvPr id="21" name="直线箭头连接符 20">
            <a:extLst>
              <a:ext uri="{FF2B5EF4-FFF2-40B4-BE49-F238E27FC236}">
                <a16:creationId xmlns:a16="http://schemas.microsoft.com/office/drawing/2014/main" id="{6998D4EB-CCFC-5C41-A975-5943CE01D716}"/>
              </a:ext>
            </a:extLst>
          </p:cNvPr>
          <p:cNvCxnSpPr/>
          <p:nvPr/>
        </p:nvCxnSpPr>
        <p:spPr>
          <a:xfrm>
            <a:off x="5891581" y="4705613"/>
            <a:ext cx="70072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3" name="图片 20">
            <a:extLst>
              <a:ext uri="{FF2B5EF4-FFF2-40B4-BE49-F238E27FC236}">
                <a16:creationId xmlns:a16="http://schemas.microsoft.com/office/drawing/2014/main" id="{8CF7EA58-D5E9-0948-9111-DCE1E384A9B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400816" y="4316628"/>
            <a:ext cx="963272" cy="870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1096509"/>
      </p:ext>
    </p:extLst>
  </p:cSld>
  <p:clrMapOvr>
    <a:masterClrMapping/>
  </p:clrMapOvr>
  <p:transition advTm="16782"/>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B633801-F12E-468E-8700-34A279E7D92E}"/>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第四次作业</a:t>
            </a:r>
            <a:endParaRPr lang="zh-CN" altLang="en-US" sz="3600" dirty="0"/>
          </a:p>
        </p:txBody>
      </p:sp>
      <p:sp>
        <p:nvSpPr>
          <p:cNvPr id="244739" name="Text Box 3">
            <a:extLst>
              <a:ext uri="{FF2B5EF4-FFF2-40B4-BE49-F238E27FC236}">
                <a16:creationId xmlns:a16="http://schemas.microsoft.com/office/drawing/2014/main" id="{E9EF84FF-2BD9-4FD2-B778-AE063745773E}"/>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244743" name="灯片编号占位符 11">
            <a:extLst>
              <a:ext uri="{FF2B5EF4-FFF2-40B4-BE49-F238E27FC236}">
                <a16:creationId xmlns:a16="http://schemas.microsoft.com/office/drawing/2014/main" id="{21A9A5A1-49CF-4039-97DF-ABD670D43398}"/>
              </a:ext>
            </a:extLst>
          </p:cNvPr>
          <p:cNvSpPr txBox="1">
            <a:spLocks/>
          </p:cNvSpPr>
          <p:nvPr/>
        </p:nvSpPr>
        <p:spPr bwMode="auto">
          <a:xfrm>
            <a:off x="8452425" y="6455448"/>
            <a:ext cx="6016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A40E4B0E-B8F4-48EA-9710-C672DD69D9C7}" type="slidenum">
              <a:rPr lang="zh-CN" altLang="en-US" sz="1800">
                <a:latin typeface="Calibri" panose="020F0502020204030204" pitchFamily="34" charset="0"/>
                <a:ea typeface="宋体" panose="02010600030101010101" pitchFamily="2" charset="-122"/>
              </a:rPr>
              <a:pPr>
                <a:spcBef>
                  <a:spcPct val="0"/>
                </a:spcBef>
                <a:buFontTx/>
                <a:buNone/>
              </a:pPr>
              <a:t>93</a:t>
            </a:fld>
            <a:endParaRPr lang="zh-CN" altLang="en-US" sz="1800">
              <a:latin typeface="Calibri" panose="020F050202020403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92544EC-C251-8B42-9EB6-8C9BD9DACCEF}"/>
                  </a:ext>
                </a:extLst>
              </p:cNvPr>
              <p:cNvSpPr txBox="1"/>
              <p:nvPr/>
            </p:nvSpPr>
            <p:spPr>
              <a:xfrm>
                <a:off x="441790" y="908720"/>
                <a:ext cx="8260419" cy="3452099"/>
              </a:xfrm>
              <a:prstGeom prst="rect">
                <a:avLst/>
              </a:prstGeom>
              <a:noFill/>
            </p:spPr>
            <p:txBody>
              <a:bodyPr wrap="square" rtlCol="0">
                <a:spAutoFit/>
              </a:bodyPr>
              <a:lstStyle/>
              <a:p>
                <a:pPr>
                  <a:lnSpc>
                    <a:spcPct val="150000"/>
                  </a:lnSpc>
                </a:pPr>
                <a:r>
                  <a:rPr kumimoji="1" lang="en-US" altLang="zh-CN" sz="2300" dirty="0"/>
                  <a:t>2</a:t>
                </a:r>
                <a:r>
                  <a:rPr kumimoji="1" lang="zh-CN" altLang="en-US" sz="2300" dirty="0"/>
                  <a:t>（</a:t>
                </a:r>
                <a:r>
                  <a:rPr kumimoji="1" lang="en-US" altLang="zh-CN" sz="2300" dirty="0"/>
                  <a:t>2</a:t>
                </a:r>
                <a:r>
                  <a:rPr kumimoji="1" lang="zh-CN" altLang="en-US" sz="2300" dirty="0"/>
                  <a:t>）出于隐私泄露的考虑，用户不想传输任何的用电量信息到数据分析平台，他希望将预测模型训练过程放在本地，只传输使用隐私保护的预测模型。针对用户</a:t>
                </a:r>
                <a14:m>
                  <m:oMath xmlns:m="http://schemas.openxmlformats.org/officeDocument/2006/math">
                    <m:sSub>
                      <m:sSubPr>
                        <m:ctrlPr>
                          <a:rPr kumimoji="1" lang="en-US" altLang="zh-CN" sz="2300" i="1" smtClean="0">
                            <a:latin typeface="Cambria Math" panose="02040503050406030204" pitchFamily="18" charset="0"/>
                          </a:rPr>
                        </m:ctrlPr>
                      </m:sSubPr>
                      <m:e>
                        <m:r>
                          <a:rPr kumimoji="1" lang="en-US" altLang="zh-CN" sz="2300" b="0" i="1" smtClean="0">
                            <a:latin typeface="Cambria Math" panose="02040503050406030204" pitchFamily="18" charset="0"/>
                          </a:rPr>
                          <m:t>𝑈</m:t>
                        </m:r>
                      </m:e>
                      <m:sub>
                        <m:r>
                          <a:rPr kumimoji="1" lang="en-US" altLang="zh-CN" sz="2300" b="0" i="1" smtClean="0">
                            <a:latin typeface="Cambria Math" panose="02040503050406030204" pitchFamily="18" charset="0"/>
                          </a:rPr>
                          <m:t>𝑖</m:t>
                        </m:r>
                      </m:sub>
                    </m:sSub>
                  </m:oMath>
                </a14:m>
                <a:r>
                  <a:rPr kumimoji="1" lang="zh-CN" altLang="en-US" sz="2300" dirty="0"/>
                  <a:t>，在</a:t>
                </a:r>
                <a:r>
                  <a:rPr kumimoji="1" lang="en-US" altLang="zh-CN" sz="2300" dirty="0"/>
                  <a:t>t</a:t>
                </a:r>
                <a:r>
                  <a:rPr kumimoji="1" lang="zh-CN" altLang="en-US" sz="2300" dirty="0"/>
                  <a:t>时刻的真实用电量为</a:t>
                </a:r>
                <a14:m>
                  <m:oMath xmlns:m="http://schemas.openxmlformats.org/officeDocument/2006/math">
                    <m:sSubSup>
                      <m:sSubSupPr>
                        <m:ctrlPr>
                          <a:rPr kumimoji="1" lang="en-US" altLang="zh-CN" sz="2400" i="1" dirty="0">
                            <a:latin typeface="Cambria Math" panose="02040503050406030204" pitchFamily="18" charset="0"/>
                          </a:rPr>
                        </m:ctrlPr>
                      </m:sSubSupPr>
                      <m:e>
                        <m:r>
                          <a:rPr kumimoji="1" lang="en-US" altLang="zh-CN" sz="2400" i="1" dirty="0">
                            <a:latin typeface="Cambria Math" panose="02040503050406030204" pitchFamily="18" charset="0"/>
                          </a:rPr>
                          <m:t>𝑅</m:t>
                        </m:r>
                      </m:e>
                      <m:sub>
                        <m:r>
                          <a:rPr kumimoji="1" lang="en-US" altLang="zh-CN" sz="2400" i="1" dirty="0">
                            <a:latin typeface="Cambria Math" panose="02040503050406030204" pitchFamily="18" charset="0"/>
                          </a:rPr>
                          <m:t>𝑖</m:t>
                        </m:r>
                      </m:sub>
                      <m:sup>
                        <m:r>
                          <a:rPr kumimoji="1" lang="en-US" altLang="zh-CN" sz="2400" i="1" dirty="0">
                            <a:latin typeface="Cambria Math" panose="02040503050406030204" pitchFamily="18" charset="0"/>
                          </a:rPr>
                          <m:t>(</m:t>
                        </m:r>
                        <m:r>
                          <a:rPr kumimoji="1" lang="en-US" altLang="zh-CN" sz="2400" i="1" dirty="0">
                            <a:latin typeface="Cambria Math" panose="02040503050406030204" pitchFamily="18" charset="0"/>
                          </a:rPr>
                          <m:t>𝑡</m:t>
                        </m:r>
                        <m:r>
                          <a:rPr kumimoji="1" lang="en-US" altLang="zh-CN" sz="2400" i="1" dirty="0">
                            <a:latin typeface="Cambria Math" panose="02040503050406030204" pitchFamily="18" charset="0"/>
                          </a:rPr>
                          <m:t>)</m:t>
                        </m:r>
                      </m:sup>
                    </m:sSubSup>
                    <m:r>
                      <a:rPr kumimoji="1" lang="en-US" altLang="zh-CN" sz="2300" b="0" i="1" dirty="0" smtClean="0">
                        <a:latin typeface="Cambria Math" panose="02040503050406030204" pitchFamily="18" charset="0"/>
                      </a:rPr>
                      <m:t> </m:t>
                    </m:r>
                  </m:oMath>
                </a14:m>
                <a:r>
                  <a:rPr kumimoji="1" lang="zh-CN" altLang="en-US" sz="2400" dirty="0"/>
                  <a:t>。初始预测模型</a:t>
                </a:r>
                <a14:m>
                  <m:oMath xmlns:m="http://schemas.openxmlformats.org/officeDocument/2006/math">
                    <m:r>
                      <a:rPr kumimoji="1" lang="en-US" altLang="zh-CN" sz="2400" i="1">
                        <a:latin typeface="Cambria Math" panose="02040503050406030204" pitchFamily="18" charset="0"/>
                      </a:rPr>
                      <m:t>𝑤</m:t>
                    </m:r>
                  </m:oMath>
                </a14:m>
                <a:r>
                  <a:rPr kumimoji="1" lang="zh-CN" altLang="en-US" sz="2400" dirty="0"/>
                  <a:t>由数据分析平台分发给用户</a:t>
                </a:r>
                <a:r>
                  <a:rPr kumimoji="1" lang="zh-CN" altLang="en-US" sz="2300" dirty="0"/>
                  <a:t>。请设计基于差分隐私（模型）的单用户负荷预测方法并写出主要步骤（假设隐私预算为</a:t>
                </a:r>
                <a14:m>
                  <m:oMath xmlns:m="http://schemas.openxmlformats.org/officeDocument/2006/math">
                    <m:r>
                      <a:rPr kumimoji="1" lang="en-US" altLang="zh-CN" sz="2000" i="1" dirty="0">
                        <a:latin typeface="Cambria Math" panose="02040503050406030204" pitchFamily="18" charset="0"/>
                        <a:ea typeface="Cambria Math" panose="02040503050406030204" pitchFamily="18" charset="0"/>
                      </a:rPr>
                      <m:t>𝜀</m:t>
                    </m:r>
                  </m:oMath>
                </a14:m>
                <a:r>
                  <a:rPr kumimoji="1" lang="zh-CN" altLang="en-US" sz="2300" dirty="0"/>
                  <a:t>，灵敏度为</a:t>
                </a:r>
                <a14:m>
                  <m:oMath xmlns:m="http://schemas.openxmlformats.org/officeDocument/2006/math">
                    <m:r>
                      <a:rPr kumimoji="1" lang="en-US" altLang="zh-CN" sz="2000" i="1" dirty="0">
                        <a:latin typeface="Cambria Math" panose="02040503050406030204" pitchFamily="18" charset="0"/>
                        <a:ea typeface="Cambria Math" panose="02040503050406030204" pitchFamily="18" charset="0"/>
                      </a:rPr>
                      <m:t>∆</m:t>
                    </m:r>
                    <m:r>
                      <a:rPr kumimoji="1" lang="en-US" altLang="zh-CN" sz="2000" i="1" dirty="0">
                        <a:latin typeface="Cambria Math" panose="02040503050406030204" pitchFamily="18" charset="0"/>
                        <a:ea typeface="Cambria Math" panose="02040503050406030204" pitchFamily="18" charset="0"/>
                      </a:rPr>
                      <m:t>𝑓</m:t>
                    </m:r>
                  </m:oMath>
                </a14:m>
                <a:r>
                  <a:rPr kumimoji="1" lang="zh-CN" altLang="en-US" sz="2300" dirty="0"/>
                  <a:t>）。</a:t>
                </a:r>
                <a:endParaRPr kumimoji="1" lang="en-US" altLang="zh-CN" sz="2300" dirty="0"/>
              </a:p>
            </p:txBody>
          </p:sp>
        </mc:Choice>
        <mc:Fallback xmlns="">
          <p:sp>
            <p:nvSpPr>
              <p:cNvPr id="3" name="文本框 2">
                <a:extLst>
                  <a:ext uri="{FF2B5EF4-FFF2-40B4-BE49-F238E27FC236}">
                    <a16:creationId xmlns:a16="http://schemas.microsoft.com/office/drawing/2014/main" id="{B92544EC-C251-8B42-9EB6-8C9BD9DACCEF}"/>
                  </a:ext>
                </a:extLst>
              </p:cNvPr>
              <p:cNvSpPr txBox="1">
                <a:spLocks noRot="1" noChangeAspect="1" noMove="1" noResize="1" noEditPoints="1" noAdjustHandles="1" noChangeArrowheads="1" noChangeShapeType="1" noTextEdit="1"/>
              </p:cNvSpPr>
              <p:nvPr/>
            </p:nvSpPr>
            <p:spPr>
              <a:xfrm>
                <a:off x="441790" y="908720"/>
                <a:ext cx="8260419" cy="3452099"/>
              </a:xfrm>
              <a:prstGeom prst="rect">
                <a:avLst/>
              </a:prstGeom>
              <a:blipFill>
                <a:blip r:embed="rId3"/>
                <a:stretch>
                  <a:fillRect l="-1074" r="-767" b="-7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97141"/>
      </p:ext>
    </p:extLst>
  </p:cSld>
  <p:clrMapOvr>
    <a:masterClrMapping/>
  </p:clrMapOvr>
  <p:transition advTm="16782"/>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algn="l" eaLnBrk="1" fontAlgn="auto" hangingPunct="1">
              <a:spcAft>
                <a:spcPts val="0"/>
              </a:spcAft>
              <a:defRPr/>
            </a:pPr>
            <a:r>
              <a:rPr lang="en-US" altLang="zh-CN" sz="4000" dirty="0"/>
              <a:t>    </a:t>
            </a:r>
            <a:endParaRPr lang="zh-CN" altLang="en-US" sz="4000" b="1" dirty="0"/>
          </a:p>
        </p:txBody>
      </p:sp>
      <p:sp>
        <p:nvSpPr>
          <p:cNvPr id="246787" name="Text Box 3"/>
          <p:cNvSpPr txBox="1">
            <a:spLocks noChangeArrowheads="1"/>
          </p:cNvSpPr>
          <p:nvPr/>
        </p:nvSpPr>
        <p:spPr bwMode="auto">
          <a:xfrm>
            <a:off x="1660525" y="722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246788" name="Text Box 3"/>
          <p:cNvSpPr txBox="1">
            <a:spLocks noChangeArrowheads="1"/>
          </p:cNvSpPr>
          <p:nvPr/>
        </p:nvSpPr>
        <p:spPr bwMode="auto">
          <a:xfrm>
            <a:off x="1711325" y="37163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6" name="矩形 5"/>
          <p:cNvSpPr/>
          <p:nvPr/>
        </p:nvSpPr>
        <p:spPr>
          <a:xfrm>
            <a:off x="1331913" y="2636838"/>
            <a:ext cx="6913562" cy="1016000"/>
          </a:xfrm>
          <a:prstGeom prst="rect">
            <a:avLst/>
          </a:prstGeom>
        </p:spPr>
        <p:txBody>
          <a:bodyPr>
            <a:spAutoFit/>
          </a:bodyPr>
          <a:lstStyle/>
          <a:p>
            <a:pPr algn="ctr" eaLnBrk="1" fontAlgn="auto" hangingPunct="1">
              <a:spcBef>
                <a:spcPts val="600"/>
              </a:spcBef>
              <a:spcAft>
                <a:spcPts val="0"/>
              </a:spcAft>
              <a:defRPr/>
            </a:pPr>
            <a:r>
              <a:rPr lang="zh-CN" altLang="en-US" sz="6000" kern="100" dirty="0">
                <a:solidFill>
                  <a:srgbClr val="C00000"/>
                </a:solidFill>
                <a:latin typeface="+mn-ea"/>
                <a:ea typeface="+mn-ea"/>
                <a:cs typeface="Times New Roman" panose="02020603050405020304" pitchFamily="18" charset="0"/>
                <a:sym typeface="+mn-ea"/>
              </a:rPr>
              <a:t>谢谢</a:t>
            </a:r>
            <a:r>
              <a:rPr lang="en-US" altLang="zh-CN" sz="6000" kern="100" dirty="0">
                <a:solidFill>
                  <a:srgbClr val="C00000"/>
                </a:solidFill>
                <a:latin typeface="+mn-ea"/>
                <a:ea typeface="+mn-ea"/>
                <a:cs typeface="Times New Roman" panose="02020603050405020304" pitchFamily="18" charset="0"/>
                <a:sym typeface="+mn-ea"/>
              </a:rPr>
              <a:t>!</a:t>
            </a:r>
          </a:p>
        </p:txBody>
      </p:sp>
    </p:spTree>
  </p:cSld>
  <p:clrMapOvr>
    <a:masterClrMapping/>
  </p:clrMapOvr>
  <p:transition advTm="16782"/>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网格">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5282</TotalTime>
  <Words>10227</Words>
  <Application>Microsoft Office PowerPoint</Application>
  <PresentationFormat>全屏显示(4:3)</PresentationFormat>
  <Paragraphs>1050</Paragraphs>
  <Slides>94</Slides>
  <Notes>90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94</vt:i4>
      </vt:variant>
    </vt:vector>
  </HeadingPairs>
  <TitlesOfParts>
    <vt:vector size="113" baseType="lpstr">
      <vt:lpstr>Gulim</vt:lpstr>
      <vt:lpstr>PingFang SC</vt:lpstr>
      <vt:lpstr>SimHei</vt:lpstr>
      <vt:lpstr>SimHei</vt:lpstr>
      <vt:lpstr>楷体_GB2312</vt:lpstr>
      <vt:lpstr>宋体</vt:lpstr>
      <vt:lpstr>微软雅黑</vt:lpstr>
      <vt:lpstr>Arial</vt:lpstr>
      <vt:lpstr>Calibri</vt:lpstr>
      <vt:lpstr>Cambria Math</vt:lpstr>
      <vt:lpstr>Candara</vt:lpstr>
      <vt:lpstr>Franklin Gothic Medium</vt:lpstr>
      <vt:lpstr>Helvetica</vt:lpstr>
      <vt:lpstr>Times New Roman</vt:lpstr>
      <vt:lpstr>Verdana</vt:lpstr>
      <vt:lpstr>Wingdings</vt:lpstr>
      <vt:lpstr>Office 主题</vt:lpstr>
      <vt:lpstr>Visio.Drawing.11</vt:lpstr>
      <vt:lpstr>Equation.3</vt:lpstr>
      <vt:lpstr>无线网络安全</vt:lpstr>
      <vt:lpstr>第五章  隐私保护与无线网安全</vt:lpstr>
      <vt:lpstr>    5.1 传统隐私保护技术概论</vt:lpstr>
      <vt:lpstr>    5.1 传统隐私保护技术概论</vt:lpstr>
      <vt:lpstr>    5.1 传统隐私保护技术概论</vt:lpstr>
      <vt:lpstr>    5.1 传统隐私保护技术概论</vt:lpstr>
      <vt:lpstr>    5.1 传统隐私保护技术概论</vt:lpstr>
      <vt:lpstr>    5.1 传统隐私保护技术概论</vt:lpstr>
      <vt:lpstr>    5.1 传统隐私保护技术概论</vt:lpstr>
      <vt:lpstr>    5.1 传统隐私保护技术概论</vt:lpstr>
      <vt:lpstr>    5.1 传统隐私保护技术概论</vt:lpstr>
      <vt:lpstr>    5.1 传统隐私保护技术概论</vt:lpstr>
      <vt:lpstr>    5.1 传统隐私保护技术</vt:lpstr>
      <vt:lpstr>    5.1 传统隐私保护技术</vt:lpstr>
      <vt:lpstr>    5.1 传统隐私保护技术</vt:lpstr>
      <vt:lpstr>    5.1 传统隐私保护技术</vt:lpstr>
      <vt:lpstr>第五章  隐私保护与无线网安全</vt:lpstr>
      <vt:lpstr>    5.2 数据隐私保护技术</vt:lpstr>
      <vt:lpstr> 5.2 数据隐私保护技术</vt:lpstr>
      <vt:lpstr>     5.2 数据隐私保护技术</vt:lpstr>
      <vt:lpstr>     5.2 数据隐私保护技术</vt:lpstr>
      <vt:lpstr> 5.2 数据隐私保护技术</vt:lpstr>
      <vt:lpstr> 5.2 数据隐私保护技术</vt:lpstr>
      <vt:lpstr> 5.2 数据隐私保护技术</vt:lpstr>
      <vt:lpstr> 5.2 数据隐私保护技术</vt:lpstr>
      <vt:lpstr> 5.2 数据隐私保护技术</vt:lpstr>
      <vt:lpstr> 5.2 数据隐私保护技术</vt:lpstr>
      <vt:lpstr> 5.2 数据隐私保护技术</vt:lpstr>
      <vt:lpstr> 5.2 数据隐私保护技术</vt:lpstr>
      <vt:lpstr> 5.2 数据隐私保护技术</vt:lpstr>
      <vt:lpstr>第五章  差分隐私与无线网安全</vt:lpstr>
      <vt:lpstr>    5.3 位置隐私保护技术</vt:lpstr>
      <vt:lpstr> 5.3 位置隐私保护技术</vt:lpstr>
      <vt:lpstr> 5.3 位置隐私保护技术</vt:lpstr>
      <vt:lpstr> 5.3 位置隐私保护技术</vt:lpstr>
      <vt:lpstr> 5.3 位置隐私保护技术</vt:lpstr>
      <vt:lpstr> 5.3 位置隐私保护技术</vt:lpstr>
      <vt:lpstr> 5.3 位置隐私保护技术</vt:lpstr>
      <vt:lpstr> 5.3 位置隐私保护技术</vt:lpstr>
      <vt:lpstr> 5.3 位置隐私保护技术</vt:lpstr>
      <vt:lpstr> 5.3 位置隐私保护技术</vt:lpstr>
      <vt:lpstr> 5.3 位置隐私保护技术</vt:lpstr>
      <vt:lpstr> 5.3 位置隐私保护技术</vt:lpstr>
      <vt:lpstr> 5.3 位置隐私保护技术</vt:lpstr>
      <vt:lpstr> 5.3 位置隐私保护技术</vt:lpstr>
      <vt:lpstr> 5.3 位置隐私保护技术</vt:lpstr>
      <vt:lpstr> 5.3 位置隐私保护技术</vt:lpstr>
      <vt:lpstr> 5.3 位置隐私保护技术</vt:lpstr>
      <vt:lpstr> 5.3 位置隐私保护技术</vt:lpstr>
      <vt:lpstr> 5.3 位置隐私保护技术</vt:lpstr>
      <vt:lpstr> 5.3 位置隐私保护技术</vt:lpstr>
      <vt:lpstr> 5.3 位置隐私保护技术</vt:lpstr>
      <vt:lpstr> 5.3 位置隐私保护技术</vt:lpstr>
      <vt:lpstr> 5.3 位置隐私保护技术</vt:lpstr>
      <vt:lpstr> 5.3 位置隐私保护技术</vt:lpstr>
      <vt:lpstr> 5.3 位置隐私保护技术</vt:lpstr>
      <vt:lpstr> 5.3 位置隐私保护技术</vt:lpstr>
      <vt:lpstr>第五章  隐私保护与无线网安全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 5.4 差分隐私与无线网安全</vt:lpstr>
      <vt:lpstr>第四次作业（思考题，不用交）</vt:lpstr>
      <vt:lpstr>第四次作业</vt:lpstr>
      <vt:lpstr>第四次作业</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第五章隐私保护2020</dc:title>
  <dc:creator>张磊</dc:creator>
  <cp:lastModifiedBy>temp</cp:lastModifiedBy>
  <cp:revision>2018</cp:revision>
  <cp:lastPrinted>2013-12-05T08:03:00Z</cp:lastPrinted>
  <dcterms:created xsi:type="dcterms:W3CDTF">2010-05-09T08:31:00Z</dcterms:created>
  <dcterms:modified xsi:type="dcterms:W3CDTF">2023-11-21T02:05:00Z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